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1"/>
    <p:sldMasterId id="2147483769" r:id="rId2"/>
    <p:sldMasterId id="2147483772" r:id="rId3"/>
    <p:sldMasterId id="2147483794" r:id="rId4"/>
    <p:sldMasterId id="2147483803" r:id="rId5"/>
    <p:sldMasterId id="2147483811" r:id="rId6"/>
    <p:sldMasterId id="2147483780" r:id="rId7"/>
    <p:sldMasterId id="2147483831" r:id="rId8"/>
    <p:sldMasterId id="2147483844" r:id="rId9"/>
    <p:sldMasterId id="2147483860" r:id="rId10"/>
    <p:sldMasterId id="2147483939" r:id="rId11"/>
    <p:sldMasterId id="2147483944" r:id="rId12"/>
    <p:sldMasterId id="2147483947" r:id="rId13"/>
    <p:sldMasterId id="2147483957" r:id="rId14"/>
  </p:sldMasterIdLst>
  <p:notesMasterIdLst>
    <p:notesMasterId r:id="rId53"/>
  </p:notesMasterIdLst>
  <p:handoutMasterIdLst>
    <p:handoutMasterId r:id="rId54"/>
  </p:handoutMasterIdLst>
  <p:sldIdLst>
    <p:sldId id="278" r:id="rId15"/>
    <p:sldId id="605" r:id="rId16"/>
    <p:sldId id="982" r:id="rId17"/>
    <p:sldId id="984" r:id="rId18"/>
    <p:sldId id="983" r:id="rId19"/>
    <p:sldId id="584" r:id="rId20"/>
    <p:sldId id="986" r:id="rId21"/>
    <p:sldId id="987" r:id="rId22"/>
    <p:sldId id="988" r:id="rId23"/>
    <p:sldId id="268" r:id="rId24"/>
    <p:sldId id="1017" r:id="rId25"/>
    <p:sldId id="989" r:id="rId26"/>
    <p:sldId id="990" r:id="rId27"/>
    <p:sldId id="993" r:id="rId28"/>
    <p:sldId id="515" r:id="rId29"/>
    <p:sldId id="1014" r:id="rId30"/>
    <p:sldId id="992" r:id="rId31"/>
    <p:sldId id="991" r:id="rId32"/>
    <p:sldId id="994" r:id="rId33"/>
    <p:sldId id="995" r:id="rId34"/>
    <p:sldId id="1015" r:id="rId35"/>
    <p:sldId id="1016" r:id="rId36"/>
    <p:sldId id="996" r:id="rId37"/>
    <p:sldId id="998" r:id="rId38"/>
    <p:sldId id="999" r:id="rId39"/>
    <p:sldId id="1000" r:id="rId40"/>
    <p:sldId id="557" r:id="rId41"/>
    <p:sldId id="1002" r:id="rId42"/>
    <p:sldId id="1001" r:id="rId43"/>
    <p:sldId id="1003" r:id="rId44"/>
    <p:sldId id="1004" r:id="rId45"/>
    <p:sldId id="1005" r:id="rId46"/>
    <p:sldId id="1006" r:id="rId47"/>
    <p:sldId id="1008" r:id="rId48"/>
    <p:sldId id="1012" r:id="rId49"/>
    <p:sldId id="1009" r:id="rId50"/>
    <p:sldId id="1010" r:id="rId51"/>
    <p:sldId id="1013" r:id="rId52"/>
  </p:sldIdLst>
  <p:sldSz cx="9144000" cy="5148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 userDrawn="1">
          <p15:clr>
            <a:srgbClr val="A4A3A4"/>
          </p15:clr>
        </p15:guide>
        <p15:guide id="2" pos="363" userDrawn="1">
          <p15:clr>
            <a:srgbClr val="A4A3A4"/>
          </p15:clr>
        </p15:guide>
        <p15:guide id="3" orient="horz" pos="3028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  <p15:guide id="17" pos="2481">
          <p15:clr>
            <a:srgbClr val="A4A3A4"/>
          </p15:clr>
        </p15:guide>
        <p15:guide id="18" pos="2869">
          <p15:clr>
            <a:srgbClr val="A4A3A4"/>
          </p15:clr>
        </p15:guide>
        <p15:guide id="19" pos="3029">
          <p15:clr>
            <a:srgbClr val="A4A3A4"/>
          </p15:clr>
        </p15:guide>
        <p15:guide id="20" pos="3402">
          <p15:clr>
            <a:srgbClr val="A4A3A4"/>
          </p15:clr>
        </p15:guide>
        <p15:guide id="21" pos="3552">
          <p15:clr>
            <a:srgbClr val="A4A3A4"/>
          </p15:clr>
        </p15:guide>
        <p15:guide id="22" pos="3938">
          <p15:clr>
            <a:srgbClr val="A4A3A4"/>
          </p15:clr>
        </p15:guide>
        <p15:guide id="23" pos="4086">
          <p15:clr>
            <a:srgbClr val="A4A3A4"/>
          </p15:clr>
        </p15:guide>
        <p15:guide id="24" pos="4473">
          <p15:clr>
            <a:srgbClr val="A4A3A4"/>
          </p15:clr>
        </p15:guide>
        <p15:guide id="25" pos="4621">
          <p15:clr>
            <a:srgbClr val="A4A3A4"/>
          </p15:clr>
        </p15:guide>
        <p15:guide id="26" pos="5008">
          <p15:clr>
            <a:srgbClr val="A4A3A4"/>
          </p15:clr>
        </p15:guide>
        <p15:guide id="27" pos="5157">
          <p15:clr>
            <a:srgbClr val="A4A3A4"/>
          </p15:clr>
        </p15:guide>
        <p15:guide id="28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21"/>
    <a:srgbClr val="40404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41" autoAdjust="0"/>
    <p:restoredTop sz="86419" autoAdjust="0"/>
  </p:normalViewPr>
  <p:slideViewPr>
    <p:cSldViewPr snapToGrid="0">
      <p:cViewPr varScale="1">
        <p:scale>
          <a:sx n="116" d="100"/>
          <a:sy n="116" d="100"/>
        </p:scale>
        <p:origin x="456" y="77"/>
      </p:cViewPr>
      <p:guideLst>
        <p:guide orient="horz" pos="261"/>
        <p:guide pos="363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pos="2331"/>
        <p:guide pos="726"/>
        <p:guide pos="875"/>
        <p:guide pos="1260"/>
        <p:guide pos="1410"/>
        <p:guide pos="1796"/>
        <p:guide pos="1944"/>
        <p:guide pos="2481"/>
        <p:guide pos="2869"/>
        <p:guide pos="3029"/>
        <p:guide pos="3402"/>
        <p:guide pos="3552"/>
        <p:guide pos="3938"/>
        <p:guide pos="4086"/>
        <p:guide pos="4473"/>
        <p:guide pos="4621"/>
        <p:guide pos="5008"/>
        <p:guide pos="5157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72" d="100"/>
          <a:sy n="172" d="100"/>
        </p:scale>
        <p:origin x="6552" y="208"/>
      </p:cViewPr>
      <p:guideLst>
        <p:guide orient="horz" pos="2880"/>
        <p:guide pos="2160"/>
      </p:guideLst>
    </p:cSldViewPr>
  </p:notesViewPr>
  <p:gridSpacing cx="1080136" cy="108013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C89ED-4A1E-4A9E-8AAD-B890001F2B3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90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44935"/>
            <a:ext cx="8424862" cy="3864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AF39-B8E7-4AB4-BD1C-202B63EE9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48746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471"/>
            <a:ext cx="1674813" cy="111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1637434"/>
            <a:ext cx="8280400" cy="774623"/>
          </a:xfrm>
          <a:ln/>
        </p:spPr>
        <p:txBody>
          <a:bodyPr/>
          <a:lstStyle>
            <a:lvl1pPr>
              <a:lnSpc>
                <a:spcPct val="130000"/>
              </a:lnSpc>
              <a:defRPr sz="135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2465685"/>
            <a:ext cx="3743325" cy="487416"/>
          </a:xfrm>
          <a:ln/>
        </p:spPr>
        <p:txBody>
          <a:bodyPr anchor="ctr"/>
          <a:lstStyle>
            <a:lvl1pPr marL="0" indent="0">
              <a:buFontTx/>
              <a:buNone/>
              <a:defRPr sz="1051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878837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369CA-25C1-4200-8FD4-9D37F592EE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373390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300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1501"/>
            </a:lvl1pPr>
            <a:lvl2pPr marL="343220" indent="0">
              <a:buNone/>
              <a:defRPr sz="1351"/>
            </a:lvl2pPr>
            <a:lvl3pPr marL="686440" indent="0">
              <a:buNone/>
              <a:defRPr sz="1201"/>
            </a:lvl3pPr>
            <a:lvl4pPr marL="1029660" indent="0">
              <a:buNone/>
              <a:defRPr sz="1051"/>
            </a:lvl4pPr>
            <a:lvl5pPr marL="1372880" indent="0">
              <a:buNone/>
              <a:defRPr sz="1051"/>
            </a:lvl5pPr>
            <a:lvl6pPr marL="1716100" indent="0">
              <a:buNone/>
              <a:defRPr sz="1051"/>
            </a:lvl6pPr>
            <a:lvl7pPr marL="2059320" indent="0">
              <a:buNone/>
              <a:defRPr sz="1051"/>
            </a:lvl7pPr>
            <a:lvl8pPr marL="2402540" indent="0">
              <a:buNone/>
              <a:defRPr sz="1051"/>
            </a:lvl8pPr>
            <a:lvl9pPr marL="2745760" indent="0">
              <a:buNone/>
              <a:defRPr sz="10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45677-430B-4678-8423-A5E8DF41A8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999716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4" y="844935"/>
            <a:ext cx="4135437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1" y="844935"/>
            <a:ext cx="4137025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D8DA9-12D6-4AB3-8FA6-6D0B22AD38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037263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2CC93-5F64-4B1A-88B3-79BF7AB956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001625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7DE4E-6A23-4EAC-BAE8-DB617B7AE2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600003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652454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00E44-0271-4C61-A393-6984E1E26E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553187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15A57-C3A8-4864-8FAA-B838771502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48309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44935"/>
            <a:ext cx="8424862" cy="3864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AF39-B8E7-4AB4-BD1C-202B63EE9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5536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8E68D-7C3A-4E26-BFCC-894622BFC4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856846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470970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47097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B130A-56C9-4453-82B0-957D5B9776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410963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72EA8-4B81-4A31-A7C3-D00B044141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38225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471"/>
            <a:ext cx="1674813" cy="111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1637434"/>
            <a:ext cx="8280400" cy="774623"/>
          </a:xfrm>
          <a:ln/>
        </p:spPr>
        <p:txBody>
          <a:bodyPr/>
          <a:lstStyle>
            <a:lvl1pPr>
              <a:lnSpc>
                <a:spcPct val="130000"/>
              </a:lnSpc>
              <a:defRPr sz="135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2465685"/>
            <a:ext cx="3743325" cy="487416"/>
          </a:xfrm>
          <a:ln/>
        </p:spPr>
        <p:txBody>
          <a:bodyPr anchor="ctr"/>
          <a:lstStyle>
            <a:lvl1pPr marL="0" indent="0">
              <a:buFontTx/>
              <a:buNone/>
              <a:defRPr sz="1051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3551470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9836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300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1501"/>
            </a:lvl1pPr>
            <a:lvl2pPr marL="343220" indent="0">
              <a:buNone/>
              <a:defRPr sz="1351"/>
            </a:lvl2pPr>
            <a:lvl3pPr marL="686440" indent="0">
              <a:buNone/>
              <a:defRPr sz="1201"/>
            </a:lvl3pPr>
            <a:lvl4pPr marL="1029660" indent="0">
              <a:buNone/>
              <a:defRPr sz="1051"/>
            </a:lvl4pPr>
            <a:lvl5pPr marL="1372880" indent="0">
              <a:buNone/>
              <a:defRPr sz="1051"/>
            </a:lvl5pPr>
            <a:lvl6pPr marL="1716100" indent="0">
              <a:buNone/>
              <a:defRPr sz="1051"/>
            </a:lvl6pPr>
            <a:lvl7pPr marL="2059320" indent="0">
              <a:buNone/>
              <a:defRPr sz="1051"/>
            </a:lvl7pPr>
            <a:lvl8pPr marL="2402540" indent="0">
              <a:buNone/>
              <a:defRPr sz="1051"/>
            </a:lvl8pPr>
            <a:lvl9pPr marL="2745760" indent="0">
              <a:buNone/>
              <a:defRPr sz="10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F6E45677-430B-4678-8423-A5E8DF41A8EA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9682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4" y="844935"/>
            <a:ext cx="4135437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1" y="844935"/>
            <a:ext cx="4137025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138D8DA9-12D6-4AB3-8FA6-6D0B22AD38B1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6060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0A62CC93-5F64-4B1A-88B3-79BF7AB956A3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7055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4027DE4E-6A23-4EAC-BAE8-DB617B7AE22F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6746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266048B4-E1F6-4B7C-B5CF-B726961A650C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347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08538" y="1476375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815318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8538" y="2815318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01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74500E44-0271-4C61-A393-6984E1E26E45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3687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9E715A57-C3A8-4864-8FAA-B83877150232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1183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9868E68D-7C3A-4E26-BFCC-894622BFC40B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2764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470970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47097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C92B130A-56C9-4453-82B0-957D5B977660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34833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68644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5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8644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9" y="4579415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64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F24603-9A1B-F342-92E0-89DE32840F75}" type="slidenum">
              <a:rPr kumimoji="0" lang="en-US" sz="525" b="0" i="0" u="none" strike="noStrike" kern="1200" cap="none" spc="0" normalizeH="0" baseline="0" noProof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r" defTabSz="6864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25" b="0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727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90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90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40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5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1332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6440" fontAlgn="base"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61858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471"/>
            <a:ext cx="1674813" cy="111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1637434"/>
            <a:ext cx="8280400" cy="774623"/>
          </a:xfrm>
          <a:ln/>
        </p:spPr>
        <p:txBody>
          <a:bodyPr/>
          <a:lstStyle>
            <a:lvl1pPr>
              <a:lnSpc>
                <a:spcPct val="130000"/>
              </a:lnSpc>
              <a:defRPr sz="135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2465685"/>
            <a:ext cx="3743325" cy="487416"/>
          </a:xfrm>
          <a:ln/>
        </p:spPr>
        <p:txBody>
          <a:bodyPr anchor="ctr"/>
          <a:lstStyle>
            <a:lvl1pPr marL="0" indent="0">
              <a:buFontTx/>
              <a:buNone/>
              <a:defRPr sz="1051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3325269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369CA-25C1-4200-8FD4-9D37F592EE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402885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300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1501"/>
            </a:lvl1pPr>
            <a:lvl2pPr marL="343220" indent="0">
              <a:buNone/>
              <a:defRPr sz="1351"/>
            </a:lvl2pPr>
            <a:lvl3pPr marL="686440" indent="0">
              <a:buNone/>
              <a:defRPr sz="1201"/>
            </a:lvl3pPr>
            <a:lvl4pPr marL="1029660" indent="0">
              <a:buNone/>
              <a:defRPr sz="1051"/>
            </a:lvl4pPr>
            <a:lvl5pPr marL="1372880" indent="0">
              <a:buNone/>
              <a:defRPr sz="1051"/>
            </a:lvl5pPr>
            <a:lvl6pPr marL="1716100" indent="0">
              <a:buNone/>
              <a:defRPr sz="1051"/>
            </a:lvl6pPr>
            <a:lvl7pPr marL="2059320" indent="0">
              <a:buNone/>
              <a:defRPr sz="1051"/>
            </a:lvl7pPr>
            <a:lvl8pPr marL="2402540" indent="0">
              <a:buNone/>
              <a:defRPr sz="1051"/>
            </a:lvl8pPr>
            <a:lvl9pPr marL="2745760" indent="0">
              <a:buNone/>
              <a:defRPr sz="10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45677-430B-4678-8423-A5E8DF41A8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653388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4" y="844935"/>
            <a:ext cx="4135437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1" y="844935"/>
            <a:ext cx="4137025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D8DA9-12D6-4AB3-8FA6-6D0B22AD38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66340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08538" y="1476375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815318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8538" y="2815318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2CC93-5F64-4B1A-88B3-79BF7AB956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478380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7DE4E-6A23-4EAC-BAE8-DB617B7AE2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468482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009004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00E44-0271-4C61-A393-6984E1E26E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154685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15A57-C3A8-4864-8FAA-B838771502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229552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8E68D-7C3A-4E26-BFCC-894622BFC4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086781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470970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47097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B130A-56C9-4453-82B0-957D5B9776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070619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68644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5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8644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9" y="4579415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525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525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727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90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90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40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5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7660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72EA8-4B81-4A31-A7C3-D00B044141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13085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25379852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44935"/>
            <a:ext cx="8424862" cy="3864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AF39-B8E7-4AB4-BD1C-202B63EE9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17819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7" y="1637438"/>
            <a:ext cx="8280400" cy="774623"/>
          </a:xfrm>
          <a:prstGeom prst="rect">
            <a:avLst/>
          </a:prstGeom>
          <a:ln/>
        </p:spPr>
        <p:txBody>
          <a:bodyPr lIns="68580" tIns="34290" rIns="68580" bIns="34290"/>
          <a:lstStyle>
            <a:lvl1pPr>
              <a:lnSpc>
                <a:spcPct val="130000"/>
              </a:lnSpc>
              <a:defRPr sz="1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2465687"/>
            <a:ext cx="3743325" cy="487416"/>
          </a:xfrm>
          <a:prstGeom prst="rect">
            <a:avLst/>
          </a:prstGeom>
          <a:ln/>
        </p:spPr>
        <p:txBody>
          <a:bodyPr lIns="68580" tIns="34290" rIns="68580" bIns="34290" anchor="ctr"/>
          <a:lstStyle>
            <a:lvl1pPr marL="0" indent="0">
              <a:buFontTx/>
              <a:buNone/>
              <a:defRPr sz="11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5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249723"/>
            <a:ext cx="1256110" cy="11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997045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 hidden="1"/>
          <p:cNvSpPr>
            <a:spLocks/>
          </p:cNvSpPr>
          <p:nvPr userDrawn="1"/>
        </p:nvSpPr>
        <p:spPr bwMode="auto">
          <a:xfrm>
            <a:off x="8688415" y="5124428"/>
            <a:ext cx="174625" cy="100106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68391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675">
                <a:solidFill>
                  <a:srgbClr val="414142"/>
                </a:solidFill>
              </a:rPr>
              <a:t>‹#›</a:t>
            </a:r>
          </a:p>
          <a:p>
            <a:pPr algn="r" defTabSz="683911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z="675">
              <a:solidFill>
                <a:srgbClr val="41414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730" y="251353"/>
            <a:ext cx="6996284" cy="2194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132355"/>
            <a:ext cx="8301046" cy="924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7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24" y="87562"/>
            <a:ext cx="925217" cy="5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"/>
          <p:cNvSpPr txBox="1">
            <a:spLocks/>
          </p:cNvSpPr>
          <p:nvPr userDrawn="1"/>
        </p:nvSpPr>
        <p:spPr>
          <a:xfrm>
            <a:off x="8719625" y="4929396"/>
            <a:ext cx="213009" cy="11673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684126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750" smtClean="0">
                <a:solidFill>
                  <a:srgbClr val="000000"/>
                </a:solidFill>
              </a:rPr>
              <a:pPr defTabSz="6841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7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641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44935"/>
            <a:ext cx="8424862" cy="3864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AF39-B8E7-4AB4-BD1C-202B63EE9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05709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картин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Место для указания источников и сносок</a:t>
            </a:r>
            <a:endParaRPr lang="en-US"/>
          </a:p>
        </p:txBody>
      </p:sp>
      <p:sp>
        <p:nvSpPr>
          <p:cNvPr id="5" name="Slide Number Placeholder 5"/>
          <p:cNvSpPr txBox="1"/>
          <p:nvPr userDrawn="1"/>
        </p:nvSpPr>
        <p:spPr bwMode="auto"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F24603-9A1B-F342-92E0-89DE32840F75}" type="slidenum">
              <a:rPr kumimoji="0" 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431799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ru-RU"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Текст</a:t>
            </a:r>
            <a:endParaRPr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5"/>
          </p:nvPr>
        </p:nvSpPr>
        <p:spPr bwMode="auto"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5115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44935"/>
            <a:ext cx="8424862" cy="3864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7AF39-B8E7-4AB4-BD1C-202B63EE9A50}" type="slidenum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17266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B1E6-A2B2-4C34-9C04-4C5DCD6A0888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A1519-A9B1-424E-8C8E-599A01C49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6722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9351"/>
            <a:ext cx="7848000" cy="2760324"/>
          </a:xfrm>
        </p:spPr>
        <p:txBody>
          <a:bodyPr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73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450"/>
            <a:ext cx="7848000" cy="867282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91117"/>
            <a:ext cx="7848000" cy="2528557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343220" indent="0">
              <a:buNone/>
              <a:defRPr/>
            </a:lvl2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353734"/>
            <a:ext cx="7848000" cy="337385"/>
          </a:xfrm>
        </p:spPr>
        <p:txBody>
          <a:bodyPr tIns="0" anchor="b">
            <a:normAutofit/>
          </a:bodyPr>
          <a:lstStyle>
            <a:lvl1pPr marL="0" indent="0">
              <a:buNone/>
              <a:defRPr sz="1051">
                <a:solidFill>
                  <a:schemeClr val="accent1"/>
                </a:solidFill>
              </a:defRPr>
            </a:lvl1pPr>
            <a:lvl2pPr marL="34322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644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3pPr>
            <a:lvl4pPr marL="10296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28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610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932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25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57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0893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459351"/>
            <a:ext cx="3852000" cy="2760324"/>
          </a:xfrm>
        </p:spPr>
        <p:txBody>
          <a:bodyPr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9350"/>
            <a:ext cx="3852000" cy="2760325"/>
          </a:xfrm>
        </p:spPr>
        <p:txBody>
          <a:bodyPr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486450"/>
            <a:ext cx="7848000" cy="9729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84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91118"/>
            <a:ext cx="3852000" cy="2528557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486450"/>
            <a:ext cx="7848000" cy="867282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03" y="1353734"/>
            <a:ext cx="3851999" cy="337385"/>
          </a:xfrm>
        </p:spPr>
        <p:txBody>
          <a:bodyPr tIns="0" anchor="b">
            <a:normAutofit/>
          </a:bodyPr>
          <a:lstStyle>
            <a:lvl1pPr marL="0" indent="0">
              <a:buNone/>
              <a:defRPr sz="1051">
                <a:solidFill>
                  <a:schemeClr val="accent1"/>
                </a:solidFill>
              </a:defRPr>
            </a:lvl1pPr>
            <a:lvl2pPr marL="34322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644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3pPr>
            <a:lvl4pPr marL="10296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28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610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932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25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57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1691118"/>
            <a:ext cx="3852000" cy="2528557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04" y="1353734"/>
            <a:ext cx="3851999" cy="337385"/>
          </a:xfrm>
        </p:spPr>
        <p:txBody>
          <a:bodyPr tIns="0" anchor="b">
            <a:normAutofit/>
          </a:bodyPr>
          <a:lstStyle>
            <a:lvl1pPr marL="0" indent="0">
              <a:buNone/>
              <a:defRPr sz="1051">
                <a:solidFill>
                  <a:schemeClr val="accent1"/>
                </a:solidFill>
              </a:defRPr>
            </a:lvl1pPr>
            <a:lvl2pPr marL="34322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644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3pPr>
            <a:lvl4pPr marL="10296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28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610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932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25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57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7459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450"/>
            <a:ext cx="7848000" cy="867282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0" y="1353734"/>
            <a:ext cx="4572000" cy="286594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Изображение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1691118"/>
            <a:ext cx="2628000" cy="2528557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353735"/>
            <a:ext cx="2628000" cy="337385"/>
          </a:xfrm>
        </p:spPr>
        <p:txBody>
          <a:bodyPr tIns="0" anchor="b">
            <a:normAutofit/>
          </a:bodyPr>
          <a:lstStyle>
            <a:lvl1pPr marL="0" indent="0">
              <a:buNone/>
              <a:defRPr sz="1051">
                <a:solidFill>
                  <a:schemeClr val="accent1"/>
                </a:solidFill>
              </a:defRPr>
            </a:lvl1pPr>
            <a:lvl2pPr marL="34322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644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3pPr>
            <a:lvl4pPr marL="10296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28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610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932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25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57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5889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450"/>
            <a:ext cx="6552000" cy="9729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9351"/>
            <a:ext cx="6552000" cy="2760324"/>
          </a:xfrm>
        </p:spPr>
        <p:txBody>
          <a:bodyPr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5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452"/>
            <a:ext cx="6552000" cy="867283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1691118"/>
            <a:ext cx="6552000" cy="2528557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353735"/>
            <a:ext cx="6552000" cy="337385"/>
          </a:xfrm>
        </p:spPr>
        <p:txBody>
          <a:bodyPr tIns="0" anchor="b">
            <a:normAutofit/>
          </a:bodyPr>
          <a:lstStyle>
            <a:lvl1pPr marL="0" indent="0">
              <a:buNone/>
              <a:defRPr sz="1051">
                <a:solidFill>
                  <a:schemeClr val="accent1"/>
                </a:solidFill>
              </a:defRPr>
            </a:lvl1pPr>
            <a:lvl2pPr marL="34322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644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3pPr>
            <a:lvl4pPr marL="10296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28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610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932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25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57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2419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80"/>
            <a:ext cx="2057400" cy="274097"/>
          </a:xfrm>
          <a:prstGeom prst="rect">
            <a:avLst/>
          </a:prstGeom>
        </p:spPr>
        <p:txBody>
          <a:bodyPr/>
          <a:lstStyle/>
          <a:p>
            <a:fld id="{B17F1418-F6A8-4024-9BF3-A99024D5CE04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FD3C-7AAA-47E0-9DDC-1436DAC16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0089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9351"/>
            <a:ext cx="7848000" cy="2760324"/>
          </a:xfrm>
        </p:spPr>
        <p:txBody>
          <a:bodyPr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98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450"/>
            <a:ext cx="7848000" cy="867282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91117"/>
            <a:ext cx="7848000" cy="2528557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353735"/>
            <a:ext cx="7848000" cy="337385"/>
          </a:xfrm>
        </p:spPr>
        <p:txBody>
          <a:bodyPr tIns="0" anchor="b">
            <a:normAutofit/>
          </a:bodyPr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3882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459351"/>
            <a:ext cx="3852000" cy="2760324"/>
          </a:xfrm>
        </p:spPr>
        <p:txBody>
          <a:bodyPr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9350"/>
            <a:ext cx="3852000" cy="2760325"/>
          </a:xfrm>
        </p:spPr>
        <p:txBody>
          <a:bodyPr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486450"/>
            <a:ext cx="7848000" cy="9729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23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91118"/>
            <a:ext cx="3852000" cy="2528557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486450"/>
            <a:ext cx="7848000" cy="867282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03" y="1353735"/>
            <a:ext cx="3851999" cy="337385"/>
          </a:xfrm>
        </p:spPr>
        <p:txBody>
          <a:bodyPr tIns="0" anchor="b">
            <a:normAutofit/>
          </a:bodyPr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1691118"/>
            <a:ext cx="3852000" cy="2528557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04" y="1353735"/>
            <a:ext cx="3851999" cy="337385"/>
          </a:xfrm>
        </p:spPr>
        <p:txBody>
          <a:bodyPr tIns="0" anchor="b">
            <a:normAutofit/>
          </a:bodyPr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9357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450"/>
            <a:ext cx="7848000" cy="867282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0" y="1353735"/>
            <a:ext cx="4572000" cy="286594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Изображение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1691118"/>
            <a:ext cx="2628000" cy="2528557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353735"/>
            <a:ext cx="2628000" cy="337385"/>
          </a:xfrm>
        </p:spPr>
        <p:txBody>
          <a:bodyPr tIns="0" anchor="b">
            <a:normAutofit/>
          </a:bodyPr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7169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450"/>
            <a:ext cx="6552000" cy="9729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9351"/>
            <a:ext cx="6552000" cy="2760324"/>
          </a:xfrm>
        </p:spPr>
        <p:txBody>
          <a:bodyPr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92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452"/>
            <a:ext cx="6552000" cy="867283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1691118"/>
            <a:ext cx="6552000" cy="2528557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353735"/>
            <a:ext cx="6552000" cy="337385"/>
          </a:xfrm>
        </p:spPr>
        <p:txBody>
          <a:bodyPr tIns="0" anchor="b">
            <a:normAutofit/>
          </a:bodyPr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8780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90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.pn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5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4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31800"/>
            <a:ext cx="816864" cy="10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4840798"/>
            <a:ext cx="627062" cy="28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652" b="1">
                <a:solidFill>
                  <a:schemeClr val="hlink"/>
                </a:solidFill>
              </a:defRPr>
            </a:lvl1pPr>
          </a:lstStyle>
          <a:p>
            <a:fld id="{16CC8587-BAAD-4D84-B938-130480D73C6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935"/>
            <a:ext cx="8424862" cy="386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72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79846"/>
            <a:ext cx="887412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04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5pPr>
      <a:lvl6pPr marL="34322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6pPr>
      <a:lvl7pPr marL="68644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7pPr>
      <a:lvl8pPr marL="102966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8pPr>
      <a:lvl9pPr marL="137288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35858" indent="-13585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201">
          <a:solidFill>
            <a:schemeClr val="tx1"/>
          </a:solidFill>
          <a:latin typeface="+mn-lt"/>
          <a:ea typeface="+mn-ea"/>
          <a:cs typeface="+mn-cs"/>
        </a:defRPr>
      </a:lvl1pPr>
      <a:lvl2pPr marL="270525" indent="-1334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051">
          <a:solidFill>
            <a:schemeClr val="tx1"/>
          </a:solidFill>
          <a:latin typeface="+mn-lt"/>
          <a:cs typeface="+mn-cs"/>
        </a:defRPr>
      </a:lvl2pPr>
      <a:lvl3pPr marL="872351" indent="-201404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1652">
          <a:solidFill>
            <a:schemeClr val="tx1"/>
          </a:solidFill>
          <a:latin typeface="+mn-lt"/>
          <a:cs typeface="+mn-cs"/>
        </a:defRPr>
      </a:lvl3pPr>
      <a:lvl4pPr marL="1250132" indent="-171610" algn="l" rtl="0" eaLnBrk="0" fontAlgn="base" hangingPunct="0">
        <a:spcBef>
          <a:spcPct val="20000"/>
        </a:spcBef>
        <a:spcAft>
          <a:spcPct val="0"/>
        </a:spcAft>
        <a:buChar char="–"/>
        <a:defRPr sz="1501">
          <a:solidFill>
            <a:schemeClr val="tx1"/>
          </a:solidFill>
          <a:latin typeface="+mn-lt"/>
          <a:cs typeface="+mn-cs"/>
        </a:defRPr>
      </a:lvl4pPr>
      <a:lvl5pPr marL="1556408" indent="-171610" algn="l" rtl="0" eaLnBrk="0" fontAlgn="base" hangingPunct="0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5pPr>
      <a:lvl6pPr marL="189962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6pPr>
      <a:lvl7pPr marL="224284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7pPr>
      <a:lvl8pPr marL="258606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8pPr>
      <a:lvl9pPr marL="292928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31800"/>
            <a:ext cx="816864" cy="10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1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/>
          <a:stretch/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3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70" r:id="rId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450"/>
            <a:ext cx="7848000" cy="9729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9352"/>
            <a:ext cx="7848000" cy="2716012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7718"/>
            <a:ext cx="2895600" cy="2740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1" b="0" i="1">
                <a:solidFill>
                  <a:schemeClr val="accent1"/>
                </a:solidFill>
              </a:defRPr>
            </a:lvl1pPr>
          </a:lstStyle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7051"/>
            <a:ext cx="2133600" cy="2740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1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662864" y="242302"/>
            <a:ext cx="914400" cy="686435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051" b="1" i="0" cap="al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1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6" r:id="rId8"/>
  </p:sldLayoutIdLst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  <p:hf hdr="0" ftr="0" dt="0"/>
  <p:txStyles>
    <p:titleStyle>
      <a:lvl1pPr algn="l" defTabSz="343220" rtl="0" eaLnBrk="1" latinLnBrk="0" hangingPunct="1">
        <a:spcBef>
          <a:spcPct val="0"/>
        </a:spcBef>
        <a:buNone/>
        <a:defRPr sz="2252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415" indent="-257415" algn="l" defTabSz="343220" rtl="0" eaLnBrk="1" latinLnBrk="0" hangingPunct="1">
        <a:spcBef>
          <a:spcPct val="20000"/>
        </a:spcBef>
        <a:buFont typeface="Arial"/>
        <a:buChar char="•"/>
        <a:defRPr sz="1051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557733" indent="-214513" algn="l" defTabSz="343220" rtl="0" eaLnBrk="1" latinLnBrk="0" hangingPunct="1">
        <a:spcBef>
          <a:spcPct val="20000"/>
        </a:spcBef>
        <a:buFont typeface="Arial"/>
        <a:buChar char="–"/>
        <a:defRPr sz="1051" kern="1200">
          <a:solidFill>
            <a:srgbClr val="000000"/>
          </a:solidFill>
          <a:latin typeface="+mn-lt"/>
          <a:ea typeface="+mn-ea"/>
          <a:cs typeface="+mn-cs"/>
        </a:defRPr>
      </a:lvl2pPr>
      <a:lvl3pPr marL="858050" indent="-171610" algn="l" defTabSz="343220" rtl="0" eaLnBrk="1" latinLnBrk="0" hangingPunct="1">
        <a:spcBef>
          <a:spcPct val="20000"/>
        </a:spcBef>
        <a:buFont typeface="Arial"/>
        <a:buChar char="•"/>
        <a:defRPr sz="751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201270" indent="-171610" algn="l" defTabSz="343220" rtl="0" eaLnBrk="1" latinLnBrk="0" hangingPunct="1">
        <a:spcBef>
          <a:spcPct val="20000"/>
        </a:spcBef>
        <a:buFont typeface="Arial"/>
        <a:buChar char="–"/>
        <a:defRPr sz="751" kern="1200">
          <a:solidFill>
            <a:srgbClr val="000000"/>
          </a:solidFill>
          <a:latin typeface="+mn-lt"/>
          <a:ea typeface="+mn-ea"/>
          <a:cs typeface="+mn-cs"/>
        </a:defRPr>
      </a:lvl4pPr>
      <a:lvl5pPr marL="1544490" indent="-171610" algn="l" defTabSz="343220" rtl="0" eaLnBrk="1" latinLnBrk="0" hangingPunct="1">
        <a:spcBef>
          <a:spcPct val="20000"/>
        </a:spcBef>
        <a:buFont typeface="Arial"/>
        <a:buChar char="»"/>
        <a:defRPr sz="601" kern="1200">
          <a:solidFill>
            <a:srgbClr val="000000"/>
          </a:solidFill>
          <a:latin typeface="+mn-lt"/>
          <a:ea typeface="+mn-ea"/>
          <a:cs typeface="+mn-cs"/>
        </a:defRPr>
      </a:lvl5pPr>
      <a:lvl6pPr marL="188771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450"/>
            <a:ext cx="7848000" cy="9729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9353"/>
            <a:ext cx="7848000" cy="2716012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7718"/>
            <a:ext cx="2895600" cy="2740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 b="0" i="1">
                <a:solidFill>
                  <a:schemeClr val="accent1"/>
                </a:solidFill>
              </a:defRPr>
            </a:lvl1pPr>
          </a:lstStyle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7052"/>
            <a:ext cx="2133600" cy="2740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662864" y="242302"/>
            <a:ext cx="914400" cy="686435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050" b="1" i="0" cap="al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2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</p:sldLayoutIdLst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5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05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0000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75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750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60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4" r:id="rId2"/>
    <p:sldLayoutId id="2147483829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23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25" r:id="rId2"/>
    <p:sldLayoutId id="2147483826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4840798"/>
            <a:ext cx="627062" cy="28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652" b="1">
                <a:solidFill>
                  <a:schemeClr val="hlink"/>
                </a:solidFill>
              </a:defRPr>
            </a:lvl1pPr>
          </a:lstStyle>
          <a:p>
            <a:fld id="{16CC8587-BAAD-4D84-B938-130480D73C6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935"/>
            <a:ext cx="8424862" cy="386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72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79846"/>
            <a:ext cx="887412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43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5pPr>
      <a:lvl6pPr marL="34322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6pPr>
      <a:lvl7pPr marL="68644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7pPr>
      <a:lvl8pPr marL="102966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8pPr>
      <a:lvl9pPr marL="137288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35858" indent="-13585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201">
          <a:solidFill>
            <a:schemeClr val="tx1"/>
          </a:solidFill>
          <a:latin typeface="+mn-lt"/>
          <a:ea typeface="+mn-ea"/>
          <a:cs typeface="+mn-cs"/>
        </a:defRPr>
      </a:lvl1pPr>
      <a:lvl2pPr marL="270525" indent="-1334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051">
          <a:solidFill>
            <a:schemeClr val="tx1"/>
          </a:solidFill>
          <a:latin typeface="+mn-lt"/>
          <a:cs typeface="+mn-cs"/>
        </a:defRPr>
      </a:lvl2pPr>
      <a:lvl3pPr marL="872351" indent="-201404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1652">
          <a:solidFill>
            <a:schemeClr val="tx1"/>
          </a:solidFill>
          <a:latin typeface="+mn-lt"/>
          <a:cs typeface="+mn-cs"/>
        </a:defRPr>
      </a:lvl3pPr>
      <a:lvl4pPr marL="1250132" indent="-171610" algn="l" rtl="0" eaLnBrk="0" fontAlgn="base" hangingPunct="0">
        <a:spcBef>
          <a:spcPct val="20000"/>
        </a:spcBef>
        <a:spcAft>
          <a:spcPct val="0"/>
        </a:spcAft>
        <a:buChar char="–"/>
        <a:defRPr sz="1501">
          <a:solidFill>
            <a:schemeClr val="tx1"/>
          </a:solidFill>
          <a:latin typeface="+mn-lt"/>
          <a:cs typeface="+mn-cs"/>
        </a:defRPr>
      </a:lvl4pPr>
      <a:lvl5pPr marL="1556408" indent="-171610" algn="l" rtl="0" eaLnBrk="0" fontAlgn="base" hangingPunct="0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5pPr>
      <a:lvl6pPr marL="189962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6pPr>
      <a:lvl7pPr marL="224284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7pPr>
      <a:lvl8pPr marL="258606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8pPr>
      <a:lvl9pPr marL="292928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4840798"/>
            <a:ext cx="627062" cy="28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652" b="1">
                <a:solidFill>
                  <a:schemeClr val="hlink"/>
                </a:solidFill>
              </a:defRPr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16CC8587-BAAD-4D84-B938-130480D73C62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935"/>
            <a:ext cx="8424862" cy="386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72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79846"/>
            <a:ext cx="887412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68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5pPr>
      <a:lvl6pPr marL="34322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6pPr>
      <a:lvl7pPr marL="68644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7pPr>
      <a:lvl8pPr marL="102966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8pPr>
      <a:lvl9pPr marL="137288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35858" indent="-13585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201">
          <a:solidFill>
            <a:schemeClr val="tx1"/>
          </a:solidFill>
          <a:latin typeface="+mn-lt"/>
          <a:ea typeface="+mn-ea"/>
          <a:cs typeface="+mn-cs"/>
        </a:defRPr>
      </a:lvl1pPr>
      <a:lvl2pPr marL="270525" indent="-1334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051">
          <a:solidFill>
            <a:schemeClr val="tx1"/>
          </a:solidFill>
          <a:latin typeface="+mn-lt"/>
          <a:cs typeface="+mn-cs"/>
        </a:defRPr>
      </a:lvl2pPr>
      <a:lvl3pPr marL="872351" indent="-201404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1652">
          <a:solidFill>
            <a:schemeClr val="tx1"/>
          </a:solidFill>
          <a:latin typeface="+mn-lt"/>
          <a:cs typeface="+mn-cs"/>
        </a:defRPr>
      </a:lvl3pPr>
      <a:lvl4pPr marL="1250132" indent="-171610" algn="l" rtl="0" eaLnBrk="0" fontAlgn="base" hangingPunct="0">
        <a:spcBef>
          <a:spcPct val="20000"/>
        </a:spcBef>
        <a:spcAft>
          <a:spcPct val="0"/>
        </a:spcAft>
        <a:buChar char="–"/>
        <a:defRPr sz="1501">
          <a:solidFill>
            <a:schemeClr val="tx1"/>
          </a:solidFill>
          <a:latin typeface="+mn-lt"/>
          <a:cs typeface="+mn-cs"/>
        </a:defRPr>
      </a:lvl4pPr>
      <a:lvl5pPr marL="1556408" indent="-171610" algn="l" rtl="0" eaLnBrk="0" fontAlgn="base" hangingPunct="0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5pPr>
      <a:lvl6pPr marL="189962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6pPr>
      <a:lvl7pPr marL="224284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7pPr>
      <a:lvl8pPr marL="258606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8pPr>
      <a:lvl9pPr marL="292928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.docx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9.emf"/><Relationship Id="rId4" Type="http://schemas.openxmlformats.org/officeDocument/2006/relationships/package" Target="../embeddings/_________Microsoft_Word1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5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.docx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207" y="1979733"/>
            <a:ext cx="6065868" cy="605438"/>
          </a:xfrm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cs typeface="Arial"/>
              </a:rPr>
              <a:t>Создание процессной модели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539749" y="336459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Артемьев Сергей Анатольевич</a:t>
            </a: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539750" y="3613033"/>
            <a:ext cx="4032250" cy="72856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2022 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49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794" y="832247"/>
            <a:ext cx="76238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300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ОП3</a:t>
            </a:r>
            <a:r>
              <a:rPr lang="ru-RU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ru-RU" sz="135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    ОСНОВНОЙ ПРОЦЕСС «ПРИЕМ ДОКУМЕНТОВ»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0" y="3207108"/>
            <a:ext cx="569141" cy="270891"/>
          </a:xfrm>
          <a:prstGeom prst="homePlate">
            <a:avLst/>
          </a:prstGeom>
          <a:solidFill>
            <a:srgbClr val="FFFDFB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900" dirty="0">
                <a:solidFill>
                  <a:prstClr val="black"/>
                </a:solidFill>
                <a:latin typeface="Calibri" panose="020F0502020204030204"/>
              </a:rPr>
              <a:t>ОП 1</a:t>
            </a:r>
          </a:p>
        </p:txBody>
      </p:sp>
      <p:sp>
        <p:nvSpPr>
          <p:cNvPr id="23" name="Пятиугольник 22"/>
          <p:cNvSpPr/>
          <p:nvPr/>
        </p:nvSpPr>
        <p:spPr>
          <a:xfrm>
            <a:off x="8424193" y="2187828"/>
            <a:ext cx="553290" cy="268541"/>
          </a:xfrm>
          <a:prstGeom prst="homePlate">
            <a:avLst/>
          </a:prstGeom>
          <a:solidFill>
            <a:srgbClr val="FFFDFB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750" dirty="0">
                <a:solidFill>
                  <a:prstClr val="black"/>
                </a:solidFill>
                <a:latin typeface="Calibri" panose="020F0502020204030204"/>
              </a:rPr>
              <a:t>ВЫХОД</a:t>
            </a:r>
          </a:p>
        </p:txBody>
      </p:sp>
      <p:sp>
        <p:nvSpPr>
          <p:cNvPr id="24" name="Пятиугольник 23"/>
          <p:cNvSpPr/>
          <p:nvPr/>
        </p:nvSpPr>
        <p:spPr>
          <a:xfrm>
            <a:off x="8424193" y="2982078"/>
            <a:ext cx="485204" cy="251603"/>
          </a:xfrm>
          <a:prstGeom prst="homePlate">
            <a:avLst/>
          </a:prstGeom>
          <a:solidFill>
            <a:srgbClr val="FFFDFB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900" dirty="0">
                <a:solidFill>
                  <a:prstClr val="black"/>
                </a:solidFill>
                <a:latin typeface="Calibri" panose="020F0502020204030204"/>
              </a:rPr>
              <a:t>ОП 4</a:t>
            </a:r>
          </a:p>
        </p:txBody>
      </p:sp>
      <p:sp>
        <p:nvSpPr>
          <p:cNvPr id="25" name="Пятиугольник 24"/>
          <p:cNvSpPr/>
          <p:nvPr/>
        </p:nvSpPr>
        <p:spPr>
          <a:xfrm>
            <a:off x="8424193" y="4027931"/>
            <a:ext cx="485204" cy="243459"/>
          </a:xfrm>
          <a:prstGeom prst="homePlate">
            <a:avLst/>
          </a:prstGeom>
          <a:solidFill>
            <a:srgbClr val="FFFDFB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900" dirty="0">
                <a:solidFill>
                  <a:prstClr val="black"/>
                </a:solidFill>
                <a:latin typeface="Calibri" panose="020F0502020204030204"/>
              </a:rPr>
              <a:t>ОП 4</a:t>
            </a:r>
          </a:p>
        </p:txBody>
      </p:sp>
      <p:sp>
        <p:nvSpPr>
          <p:cNvPr id="26" name="Прямоугольник с одним вырезанным углом 25"/>
          <p:cNvSpPr/>
          <p:nvPr/>
        </p:nvSpPr>
        <p:spPr>
          <a:xfrm>
            <a:off x="437771" y="2020668"/>
            <a:ext cx="1010123" cy="685800"/>
          </a:xfrm>
          <a:prstGeom prst="snip1Rect">
            <a:avLst/>
          </a:prstGeom>
          <a:solidFill>
            <a:srgbClr val="FFFDFB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ru-RU" sz="750" dirty="0">
                <a:solidFill>
                  <a:prstClr val="black"/>
                </a:solidFill>
                <a:latin typeface="Calibri" panose="020F0502020204030204"/>
              </a:rPr>
              <a:t>ЗАЯВИТЕЛЬ ИМЕЕТ ОСНОВАНИЕ ДЛЯ ПОЛУЧЕНИЯ УСЛУГИ</a:t>
            </a:r>
          </a:p>
        </p:txBody>
      </p:sp>
      <p:sp>
        <p:nvSpPr>
          <p:cNvPr id="27" name="Прямоугольник с одним вырезанным углом 26"/>
          <p:cNvSpPr/>
          <p:nvPr/>
        </p:nvSpPr>
        <p:spPr>
          <a:xfrm>
            <a:off x="455771" y="2999653"/>
            <a:ext cx="1010123" cy="685800"/>
          </a:xfrm>
          <a:prstGeom prst="snip1Rect">
            <a:avLst/>
          </a:prstGeom>
          <a:solidFill>
            <a:srgbClr val="FFFDFB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ru-RU" sz="750" dirty="0">
                <a:solidFill>
                  <a:prstClr val="black"/>
                </a:solidFill>
                <a:latin typeface="Calibri" panose="020F0502020204030204"/>
              </a:rPr>
              <a:t>ТАЛОН ЭЛЕКТРОННОЙ ОЧЕРЕДИ И ПАКЕТ ДОКУМЕНТОВ</a:t>
            </a:r>
          </a:p>
        </p:txBody>
      </p:sp>
      <p:sp>
        <p:nvSpPr>
          <p:cNvPr id="29" name="Прямоугольник с одним вырезанным углом 28"/>
          <p:cNvSpPr/>
          <p:nvPr/>
        </p:nvSpPr>
        <p:spPr>
          <a:xfrm>
            <a:off x="7439213" y="2033532"/>
            <a:ext cx="900113" cy="560642"/>
          </a:xfrm>
          <a:prstGeom prst="snip1Rect">
            <a:avLst/>
          </a:prstGeom>
          <a:solidFill>
            <a:srgbClr val="FFFDFB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ru-RU" sz="750" dirty="0">
                <a:solidFill>
                  <a:prstClr val="black"/>
                </a:solidFill>
                <a:latin typeface="Calibri" panose="020F0502020204030204"/>
              </a:rPr>
              <a:t>РАСПИСКА И ДАТА ГОТОВНОСТИ ДОКУМЕНТОВ</a:t>
            </a:r>
          </a:p>
        </p:txBody>
      </p:sp>
      <p:sp>
        <p:nvSpPr>
          <p:cNvPr id="30" name="Прямоугольник с одним вырезанным углом 29"/>
          <p:cNvSpPr/>
          <p:nvPr/>
        </p:nvSpPr>
        <p:spPr>
          <a:xfrm>
            <a:off x="7439213" y="2898285"/>
            <a:ext cx="900113" cy="617645"/>
          </a:xfrm>
          <a:prstGeom prst="snip1Rect">
            <a:avLst/>
          </a:prstGeom>
          <a:solidFill>
            <a:srgbClr val="FFFDFB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ru-RU" sz="750" dirty="0">
                <a:solidFill>
                  <a:prstClr val="black"/>
                </a:solidFill>
                <a:latin typeface="Calibri" panose="020F0502020204030204"/>
              </a:rPr>
              <a:t>ПАКЕТЫ ДОКУМЕНТОВ, ПРИНЯТЫЕ ОТ ЗАЯВИТЕЛЕЙ</a:t>
            </a:r>
          </a:p>
        </p:txBody>
      </p:sp>
      <p:sp>
        <p:nvSpPr>
          <p:cNvPr id="31" name="Прямоугольник с одним вырезанным углом 30"/>
          <p:cNvSpPr/>
          <p:nvPr/>
        </p:nvSpPr>
        <p:spPr>
          <a:xfrm>
            <a:off x="7439213" y="3820042"/>
            <a:ext cx="900113" cy="567500"/>
          </a:xfrm>
          <a:prstGeom prst="snip1Rect">
            <a:avLst/>
          </a:prstGeom>
          <a:solidFill>
            <a:srgbClr val="FFFDFB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ru-RU" sz="750" dirty="0">
                <a:solidFill>
                  <a:prstClr val="black"/>
                </a:solidFill>
                <a:latin typeface="Calibri" panose="020F0502020204030204"/>
              </a:rPr>
              <a:t>ЭЛЕКТРОННЫЕ ДЕЛА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692997" y="1278731"/>
            <a:ext cx="5454751" cy="3386138"/>
          </a:xfrm>
          <a:prstGeom prst="rect">
            <a:avLst/>
          </a:prstGeom>
          <a:solidFill>
            <a:srgbClr val="FFFDFB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lnSpc>
                <a:spcPts val="818"/>
              </a:lnSpc>
              <a:spcBef>
                <a:spcPts val="240"/>
              </a:spcBef>
            </a:pPr>
            <a:r>
              <a:rPr lang="ru-RU" sz="82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ВЛАДЕЛЕЦ ПРОЦЕССА</a:t>
            </a:r>
            <a:r>
              <a:rPr lang="ru-RU" sz="82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специалист Фронт-офиса* по приему документов</a:t>
            </a:r>
          </a:p>
          <a:p>
            <a:pPr defTabSz="685800">
              <a:lnSpc>
                <a:spcPts val="818"/>
              </a:lnSpc>
            </a:pPr>
            <a:r>
              <a:rPr lang="ru-RU" sz="82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НАЗНАЧЕНИЕ: </a:t>
            </a:r>
            <a:r>
              <a:rPr lang="ru-RU" sz="82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прием документов для предоставления ГМУ, консультирование заявителей по вопросам предоставления ГМУ.</a:t>
            </a:r>
          </a:p>
          <a:p>
            <a:pPr defTabSz="685800">
              <a:lnSpc>
                <a:spcPts val="806"/>
              </a:lnSpc>
              <a:spcBef>
                <a:spcPts val="210"/>
              </a:spcBef>
            </a:pPr>
            <a:r>
              <a:rPr lang="ru-RU" sz="82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ОСНОВНЫЕ ПОДПРОЦЕССЫ:</a:t>
            </a:r>
            <a:endParaRPr lang="ru-RU" sz="82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ts val="806"/>
              </a:lnSpc>
              <a:buSzPts val="900"/>
              <a:buFont typeface="Calibri" panose="020F0502020204030204" pitchFamily="34" charset="0"/>
              <a:buAutoNum type="arabicPeriod"/>
              <a:tabLst>
                <a:tab pos="432911" algn="l"/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Подготовка рабочего места;</a:t>
            </a:r>
          </a:p>
          <a:p>
            <a:pPr defTabSz="685800">
              <a:lnSpc>
                <a:spcPts val="806"/>
              </a:lnSpc>
              <a:buSzPts val="900"/>
              <a:buFont typeface="Calibri" panose="020F0502020204030204" pitchFamily="34" charset="0"/>
              <a:buAutoNum type="arabicPeriod"/>
              <a:tabLst>
                <a:tab pos="432911" algn="l"/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Вызов и приветствие заявителя, определение услуги (услуг) необходимой</a:t>
            </a:r>
            <a:r>
              <a:rPr lang="ru-RU" sz="825" spc="-98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заявителю;</a:t>
            </a:r>
          </a:p>
          <a:p>
            <a:pPr defTabSz="685800">
              <a:lnSpc>
                <a:spcPts val="806"/>
              </a:lnSpc>
              <a:buSzPts val="900"/>
              <a:buFont typeface="Calibri" panose="020F0502020204030204" pitchFamily="34" charset="0"/>
              <a:buAutoNum type="arabicPeriod"/>
              <a:tabLst>
                <a:tab pos="432911" algn="l"/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Информирование/консультирование по вопросам предоставления услуги (услуг);</a:t>
            </a:r>
          </a:p>
          <a:p>
            <a:pPr defTabSz="685800">
              <a:lnSpc>
                <a:spcPts val="806"/>
              </a:lnSpc>
              <a:buSzPts val="900"/>
              <a:buFont typeface="Calibri" panose="020F0502020204030204" pitchFamily="34" charset="0"/>
              <a:buAutoNum type="arabicPeriod"/>
              <a:tabLst>
                <a:tab pos="432911" algn="l"/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Проверка полноты комплекта документов заявителя (при представлении неполного комплекта документов предупреждение заявителя о возможных негативных последствиях со стороны органа власти);</a:t>
            </a:r>
          </a:p>
          <a:p>
            <a:pPr defTabSz="685800">
              <a:lnSpc>
                <a:spcPts val="821"/>
              </a:lnSpc>
              <a:spcBef>
                <a:spcPts val="4"/>
              </a:spcBef>
              <a:buSzPts val="900"/>
              <a:buFont typeface="Calibri" panose="020F0502020204030204" pitchFamily="34" charset="0"/>
              <a:buAutoNum type="arabicPeriod"/>
              <a:tabLst>
                <a:tab pos="432911" algn="l"/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Внесение информации в информационные системы (АИС МФЦ, ПК</a:t>
            </a:r>
            <a:r>
              <a:rPr lang="ru-RU" sz="825" spc="-10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ПВД);</a:t>
            </a:r>
          </a:p>
          <a:p>
            <a:pPr defTabSz="685800">
              <a:lnSpc>
                <a:spcPts val="821"/>
              </a:lnSpc>
              <a:buSzPts val="900"/>
              <a:buFont typeface="Calibri" panose="020F0502020204030204" pitchFamily="34" charset="0"/>
              <a:buAutoNum type="arabicPeriod"/>
              <a:tabLst>
                <a:tab pos="432911" algn="l"/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Формирование и прием заявления на предоставление</a:t>
            </a:r>
            <a:r>
              <a:rPr lang="ru-RU" sz="825" spc="-79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ГМУ;</a:t>
            </a:r>
          </a:p>
          <a:p>
            <a:pPr defTabSz="685800">
              <a:lnSpc>
                <a:spcPts val="821"/>
              </a:lnSpc>
              <a:buSzPts val="900"/>
              <a:buFont typeface="Calibri" panose="020F0502020204030204" pitchFamily="34" charset="0"/>
              <a:buAutoNum type="arabicPeriod"/>
              <a:tabLst>
                <a:tab pos="432911" algn="l"/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Копирование и сканирование документов (в соответствии с регламентом и Соглашением о взаимодействии);</a:t>
            </a:r>
          </a:p>
          <a:p>
            <a:pPr defTabSz="685800">
              <a:lnSpc>
                <a:spcPts val="821"/>
              </a:lnSpc>
              <a:spcBef>
                <a:spcPts val="4"/>
              </a:spcBef>
              <a:buSzPts val="900"/>
              <a:buFont typeface="Calibri" panose="020F0502020204030204" pitchFamily="34" charset="0"/>
              <a:buAutoNum type="arabicPeriod"/>
              <a:tabLst>
                <a:tab pos="432911" algn="l"/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Проведение оплаты госпошлины, в том числе через </a:t>
            </a:r>
            <a:r>
              <a:rPr lang="ru-RU" sz="825" spc="-4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картридер</a:t>
            </a: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(при отсутствии оплаты), либо информирование заявителя о порядке и способах оплаты госпошлины;</a:t>
            </a:r>
          </a:p>
          <a:p>
            <a:pPr defTabSz="685800">
              <a:lnSpc>
                <a:spcPts val="818"/>
              </a:lnSpc>
              <a:buSzPts val="900"/>
              <a:buFont typeface="Calibri" panose="020F0502020204030204" pitchFamily="34" charset="0"/>
              <a:buAutoNum type="arabicPeriod"/>
              <a:tabLst>
                <a:tab pos="432911" algn="l"/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Печать квитанции для оплаты с указанием</a:t>
            </a:r>
            <a:r>
              <a:rPr lang="ru-RU" sz="825" spc="-113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УИН (для </a:t>
            </a:r>
            <a:r>
              <a:rPr lang="ru-RU" sz="825" spc="-4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Росреестра</a:t>
            </a: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Кадастра);</a:t>
            </a:r>
          </a:p>
          <a:p>
            <a:pPr defTabSz="685800">
              <a:lnSpc>
                <a:spcPts val="832"/>
              </a:lnSpc>
              <a:buSzPts val="900"/>
              <a:buFont typeface="Calibri" panose="020F0502020204030204" pitchFamily="34" charset="0"/>
              <a:buAutoNum type="arabicPeriod"/>
              <a:tabLst>
                <a:tab pos="432911" algn="l"/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Фотографирование заявителя (для получения отдельных</a:t>
            </a:r>
            <a:r>
              <a:rPr lang="ru-RU" sz="825" spc="-6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услуг);</a:t>
            </a:r>
          </a:p>
          <a:p>
            <a:pPr defTabSz="685800">
              <a:lnSpc>
                <a:spcPts val="821"/>
              </a:lnSpc>
              <a:spcBef>
                <a:spcPts val="4"/>
              </a:spcBef>
              <a:buSzPts val="900"/>
              <a:buFont typeface="Calibri" panose="020F0502020204030204" pitchFamily="34" charset="0"/>
              <a:buAutoNum type="arabicPeriod"/>
              <a:tabLst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Проинформировать о возможности получения дополнительных услуг (платных и/или сопутствующих);</a:t>
            </a:r>
          </a:p>
          <a:p>
            <a:pPr defTabSz="685800">
              <a:lnSpc>
                <a:spcPts val="821"/>
              </a:lnSpc>
              <a:buSzPts val="900"/>
              <a:buFont typeface="Calibri" panose="020F0502020204030204" pitchFamily="34" charset="0"/>
              <a:buAutoNum type="arabicPeriod"/>
              <a:tabLst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Формирование и выдача расписки о приеме</a:t>
            </a:r>
            <a:r>
              <a:rPr lang="ru-RU" sz="825" spc="-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документов;</a:t>
            </a:r>
          </a:p>
          <a:p>
            <a:pPr defTabSz="685800">
              <a:lnSpc>
                <a:spcPts val="821"/>
              </a:lnSpc>
              <a:buSzPts val="900"/>
              <a:buFont typeface="Calibri" panose="020F0502020204030204" pitchFamily="34" charset="0"/>
              <a:buAutoNum type="arabicPeriod"/>
              <a:tabLst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Информирование заявителя о сроке предоставления конкретной</a:t>
            </a:r>
            <a:r>
              <a:rPr lang="ru-RU" sz="825" spc="-10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услуги;</a:t>
            </a:r>
          </a:p>
          <a:p>
            <a:pPr defTabSz="685800">
              <a:lnSpc>
                <a:spcPts val="818"/>
              </a:lnSpc>
              <a:spcBef>
                <a:spcPts val="4"/>
              </a:spcBef>
              <a:buSzPts val="900"/>
              <a:buFont typeface="Calibri" panose="020F0502020204030204" pitchFamily="34" charset="0"/>
              <a:buAutoNum type="arabicPeriod"/>
              <a:tabLst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Проинформировать о возможности оценки качества услуг;</a:t>
            </a:r>
          </a:p>
          <a:p>
            <a:pPr defTabSz="685800">
              <a:lnSpc>
                <a:spcPts val="818"/>
              </a:lnSpc>
              <a:spcBef>
                <a:spcPts val="4"/>
              </a:spcBef>
              <a:buSzPts val="900"/>
              <a:buFont typeface="Calibri" panose="020F0502020204030204" pitchFamily="34" charset="0"/>
              <a:buAutoNum type="arabicPeriod"/>
              <a:tabLst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Отправка электронного и / или бумажного комплекта документов в </a:t>
            </a:r>
            <a:r>
              <a:rPr lang="ru-RU" sz="825" spc="-4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Бэк</a:t>
            </a: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-офис для осуществления последующего контроля/аудита на предмет соответствия требованиям регламентов и других НПА;</a:t>
            </a:r>
          </a:p>
          <a:p>
            <a:pPr defTabSz="685800">
              <a:lnSpc>
                <a:spcPts val="818"/>
              </a:lnSpc>
              <a:spcBef>
                <a:spcPts val="4"/>
              </a:spcBef>
              <a:buSzPts val="900"/>
              <a:buFont typeface="Calibri" panose="020F0502020204030204" pitchFamily="34" charset="0"/>
              <a:buAutoNum type="arabicPeriod"/>
              <a:tabLst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Завершить обслуживание заявителя и вызвать</a:t>
            </a:r>
            <a:r>
              <a:rPr lang="ru-RU" sz="825" spc="-98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следующего.</a:t>
            </a:r>
          </a:p>
          <a:p>
            <a:pPr defTabSz="685800">
              <a:lnSpc>
                <a:spcPts val="821"/>
              </a:lnSpc>
            </a:pPr>
            <a:r>
              <a:rPr lang="ru-RU" sz="82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ПОКАЗАТЕЛИ ЭФФЕКТИВНОСТИ ПРОЦЕССА:</a:t>
            </a:r>
            <a:endParaRPr lang="ru-RU" sz="82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spcBef>
                <a:spcPts val="248"/>
              </a:spcBef>
              <a:buSzPts val="900"/>
              <a:buFont typeface="Calibri" panose="020F0502020204030204" pitchFamily="34" charset="0"/>
              <a:buAutoNum type="arabicPeriod"/>
              <a:tabLst>
                <a:tab pos="381476" algn="l"/>
                <a:tab pos="381953" algn="l"/>
              </a:tabLst>
            </a:pP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Отсутствие конфликтных</a:t>
            </a:r>
            <a:r>
              <a:rPr lang="ru-RU" sz="825" spc="-116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ситуаций и обоснованных жалоб (обращений) заявителей на прием документов;</a:t>
            </a:r>
          </a:p>
          <a:p>
            <a:pPr defTabSz="685800">
              <a:spcBef>
                <a:spcPts val="248"/>
              </a:spcBef>
              <a:buSzPts val="900"/>
              <a:buFont typeface="Calibri" panose="020F0502020204030204" pitchFamily="34" charset="0"/>
              <a:buAutoNum type="arabicPeriod"/>
              <a:tabLst>
                <a:tab pos="381476" algn="l"/>
                <a:tab pos="381953" algn="l"/>
              </a:tabLst>
            </a:pP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Отсутствие</a:t>
            </a:r>
            <a:r>
              <a:rPr lang="ru-RU" sz="825" spc="-26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ошибок</a:t>
            </a:r>
            <a:r>
              <a:rPr lang="ru-RU" sz="825" spc="-38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</a:t>
            </a:r>
            <a:r>
              <a:rPr lang="ru-RU" sz="825" spc="-4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приеме</a:t>
            </a:r>
            <a:r>
              <a:rPr lang="ru-RU" sz="825" spc="-8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документов</a:t>
            </a:r>
            <a:r>
              <a:rPr lang="ru-RU" sz="825" spc="-23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(или</a:t>
            </a:r>
            <a:r>
              <a:rPr lang="ru-RU" sz="825" spc="-1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отрицательных</a:t>
            </a:r>
            <a:r>
              <a:rPr lang="ru-RU" sz="825" spc="-4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оценок на</a:t>
            </a:r>
            <a:r>
              <a:rPr lang="ru-RU" sz="825" spc="-19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этапе</a:t>
            </a:r>
            <a:r>
              <a:rPr lang="ru-RU" sz="825" spc="-8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приема</a:t>
            </a:r>
            <a:r>
              <a:rPr lang="ru-RU" sz="825" spc="-1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документов</a:t>
            </a:r>
            <a:r>
              <a:rPr lang="ru-RU" sz="825" spc="-23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</a:t>
            </a:r>
            <a:r>
              <a:rPr lang="ru-RU" sz="825" spc="-4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предоставлении</a:t>
            </a:r>
            <a:r>
              <a:rPr lang="ru-RU" sz="825" spc="-26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услуг);</a:t>
            </a:r>
          </a:p>
          <a:p>
            <a:pPr defTabSz="685800">
              <a:lnSpc>
                <a:spcPts val="818"/>
              </a:lnSpc>
              <a:spcBef>
                <a:spcPts val="214"/>
              </a:spcBef>
              <a:buSzPts val="900"/>
              <a:buFont typeface="Calibri" panose="020F0502020204030204" pitchFamily="34" charset="0"/>
              <a:buAutoNum type="arabicPeriod"/>
              <a:tabLst>
                <a:tab pos="381476" algn="l"/>
                <a:tab pos="381953" algn="l"/>
              </a:tabLst>
            </a:pP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Время обслуживания</a:t>
            </a: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заявителя.</a:t>
            </a:r>
          </a:p>
          <a:p>
            <a:pPr defTabSz="685800"/>
            <a:r>
              <a:rPr lang="ru-RU" sz="82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РЕГУЛИРУЮЩИЕ СТАНДАРТЫ: </a:t>
            </a:r>
            <a:r>
              <a:rPr lang="ru-RU" sz="82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сформированный пакет документов по конкретной услуге, 2. расписка о приеме документов.</a:t>
            </a:r>
            <a:endParaRPr lang="ru-RU" sz="825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1465824" y="2452942"/>
            <a:ext cx="210026" cy="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1447894" y="3363974"/>
            <a:ext cx="210026" cy="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7147748" y="2307099"/>
            <a:ext cx="291464" cy="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7147748" y="3128350"/>
            <a:ext cx="291464" cy="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31" idx="2"/>
          </p:cNvCxnSpPr>
          <p:nvPr/>
        </p:nvCxnSpPr>
        <p:spPr>
          <a:xfrm>
            <a:off x="7147748" y="4103792"/>
            <a:ext cx="291465" cy="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63CCD355-5BD6-47B4-9C73-33E63F4D33CA}"/>
              </a:ext>
            </a:extLst>
          </p:cNvPr>
          <p:cNvSpPr txBox="1">
            <a:spLocks/>
          </p:cNvSpPr>
          <p:nvPr/>
        </p:nvSpPr>
        <p:spPr>
          <a:xfrm>
            <a:off x="326019" y="282661"/>
            <a:ext cx="7632700" cy="491835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Пример описанного процесса</a:t>
            </a:r>
          </a:p>
        </p:txBody>
      </p:sp>
      <p:sp>
        <p:nvSpPr>
          <p:cNvPr id="22" name="Номер слайда 4">
            <a:extLst>
              <a:ext uri="{FF2B5EF4-FFF2-40B4-BE49-F238E27FC236}">
                <a16:creationId xmlns:a16="http://schemas.microsoft.com/office/drawing/2014/main" id="{21561958-7411-4481-AF2A-977B93683C3B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10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71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>
            <a:extLst>
              <a:ext uri="{FF2B5EF4-FFF2-40B4-BE49-F238E27FC236}">
                <a16:creationId xmlns:a16="http://schemas.microsoft.com/office/drawing/2014/main" id="{CB27F327-CD80-435F-9060-5FFAB00D5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135" y="778038"/>
            <a:ext cx="5626198" cy="4170691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1282B8D-7A4E-45F0-8FD4-AE9EFA33823E}"/>
              </a:ext>
            </a:extLst>
          </p:cNvPr>
          <p:cNvSpPr txBox="1">
            <a:spLocks/>
          </p:cNvSpPr>
          <p:nvPr/>
        </p:nvSpPr>
        <p:spPr>
          <a:xfrm>
            <a:off x="326019" y="282661"/>
            <a:ext cx="7632700" cy="491835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Пример описанного процесса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F0EA6E-1B35-4BBA-BE75-314DB97F8BF5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11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9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8411E3A-CCBB-49DE-950D-80ED9F08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Параметры процесса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8728A88-3F72-47C6-B98A-5AAAB2551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11" y="910117"/>
            <a:ext cx="8117177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6700" marR="0" lvl="0" indent="-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Поставщики и клиенты (заказчики) -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поставщики обеспечивают входы процесса, а клиенты заинтересованы в получении выходов процесса. У процесса могут быть как внешние (потребители госуслуг, заявители), так и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внутренние поставщики и потребители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ru-RU" alt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66700" marR="0" lvl="0" indent="-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Вход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ресурсы, объекты, претерпевающие изменения в ходе выполнения действий (потребность или обращение заявителя, материалы, оборудование, документы, информация и пр.)</a:t>
            </a:r>
            <a:endParaRPr kumimoji="0" lang="ru-RU" alt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66700" lvl="0" indent="-2667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Выход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- ожидаемые результаты, ради которых предпринимаются </a:t>
            </a:r>
            <a:r>
              <a:rPr lang="ru-RU" alt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действия, в т.ч. отходы и брак. В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ыход одного процесса является непосредственным входом в следующий процесс или напрямую к конечному заказчику</a:t>
            </a:r>
            <a:endParaRPr kumimoji="0" lang="ru-RU" alt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66700" marR="0" lvl="0" indent="-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входу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требования, необходимые для нормального протекания процесса и обеспечения выходов с заданными качественными характеристиками. Формируются внутри процесса.</a:t>
            </a:r>
            <a:endParaRPr kumimoji="0" lang="ru-RU" alt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66700" marR="0" lvl="0" indent="-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выходу -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характеристики результатов процесса, отражающие запросы клиентов процесса. Устанавливают владельцы последующего по цепочке процесса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F8EE97A6-0828-4E6A-96B8-640F38760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42" y="3228421"/>
            <a:ext cx="3989672" cy="89535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Название процесса </a:t>
            </a:r>
            <a:r>
              <a:rPr kumimoji="0" lang="ru-RU" altLang="ru-RU" sz="12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отглагольная форма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Вход / выход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существительные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входу / выходу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прилагательные, конкретизирующие целевое состояние входа / выхода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1">
            <a:extLst>
              <a:ext uri="{FF2B5EF4-FFF2-40B4-BE49-F238E27FC236}">
                <a16:creationId xmlns:a16="http://schemas.microsoft.com/office/drawing/2014/main" id="{AB774373-67E9-458E-9B61-8513ECD77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3894" y="3228422"/>
            <a:ext cx="3094464" cy="895349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Степень соответствия требованиям внутренних клиентов определяет удовлетворенность внешнего клиента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29B718-7B7C-4628-876C-02CB64891764}"/>
              </a:ext>
            </a:extLst>
          </p:cNvPr>
          <p:cNvSpPr txBox="1"/>
          <p:nvPr/>
        </p:nvSpPr>
        <p:spPr>
          <a:xfrm>
            <a:off x="1295399" y="4513063"/>
            <a:ext cx="57981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400" b="1" dirty="0">
                <a:solidFill>
                  <a:srgbClr val="FA2812"/>
                </a:solidFill>
                <a:latin typeface="Arial" panose="020B0604020202020204" pitchFamily="34" charset="0"/>
              </a:rPr>
              <a:t>ЗАЧЕМ! следующему процессу вход в виде вашего выхода?</a:t>
            </a:r>
          </a:p>
        </p:txBody>
      </p:sp>
      <p:sp>
        <p:nvSpPr>
          <p:cNvPr id="11" name="Номер слайда 4">
            <a:extLst>
              <a:ext uri="{FF2B5EF4-FFF2-40B4-BE49-F238E27FC236}">
                <a16:creationId xmlns:a16="http://schemas.microsoft.com/office/drawing/2014/main" id="{78157900-0C5D-4130-BD26-DD9AD5766ED8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12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65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8411E3A-CCBB-49DE-950D-80ED9F08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Название и владелец процесса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E0D6AE-59E6-4712-97FC-ABE5DE2F0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3809" y="1287940"/>
            <a:ext cx="5292259" cy="1870555"/>
          </a:xfrm>
        </p:spPr>
        <p:txBody>
          <a:bodyPr/>
          <a:lstStyle/>
          <a:p>
            <a:pPr marL="449263" indent="-449263" algn="just">
              <a:buNone/>
            </a:pPr>
            <a:r>
              <a:rPr lang="ru-RU" sz="1400" dirty="0"/>
              <a:t>Владелец процесса это не хозяин с вотчиной и не объект для поклонения, использующий свой процесс для самопиара. Его задача наладить и постоянно улучшать процесс, наставлять в понимании требований и помогать во взаимодействии. </a:t>
            </a:r>
            <a:r>
              <a:rPr lang="ru-RU" altLang="ru-RU" sz="1400" dirty="0"/>
              <a:t>В конечном счете - развернуть сотрудников процесса </a:t>
            </a:r>
            <a:r>
              <a:rPr lang="ru-RU" altLang="ru-RU" sz="1400" b="1" dirty="0">
                <a:solidFill>
                  <a:srgbClr val="0070C0"/>
                </a:solidFill>
              </a:rPr>
              <a:t>лицом друг к другу и к клиенту. </a:t>
            </a:r>
          </a:p>
          <a:p>
            <a:pPr marL="449263" indent="-449263" algn="just">
              <a:buNone/>
            </a:pPr>
            <a:r>
              <a:rPr lang="ru-RU" sz="1400" dirty="0"/>
              <a:t>Владелец процесса – это лицо, несущее ответственность за процесс. </a:t>
            </a:r>
            <a:r>
              <a:rPr lang="ru-RU" sz="1400" b="1" dirty="0">
                <a:solidFill>
                  <a:srgbClr val="0070C0"/>
                </a:solidFill>
              </a:rPr>
              <a:t>Один процесс – один владелец процесса</a:t>
            </a:r>
            <a:r>
              <a:rPr lang="ru-RU" sz="1400" dirty="0"/>
              <a:t>!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72FAEC-3902-4CBC-94E7-6D73C396B4BE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13</a:t>
            </a:fld>
            <a:endParaRPr lang="ru-RU" b="1" dirty="0">
              <a:solidFill>
                <a:srgbClr val="00327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BB905-E108-42CF-97D5-D4E6FD88B79B}"/>
              </a:ext>
            </a:extLst>
          </p:cNvPr>
          <p:cNvSpPr txBox="1"/>
          <p:nvPr/>
        </p:nvSpPr>
        <p:spPr>
          <a:xfrm>
            <a:off x="665018" y="3832069"/>
            <a:ext cx="4897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263" indent="-449263" algn="just">
              <a:buNone/>
            </a:pPr>
            <a:r>
              <a:rPr lang="ru-RU" sz="1400" dirty="0"/>
              <a:t>В названии процесса должно содержаться его </a:t>
            </a:r>
            <a:r>
              <a:rPr lang="ru-RU" sz="1400" b="1" dirty="0">
                <a:solidFill>
                  <a:srgbClr val="0070C0"/>
                </a:solidFill>
              </a:rPr>
              <a:t>назначение</a:t>
            </a:r>
            <a:r>
              <a:rPr lang="ru-RU" sz="1400" dirty="0"/>
              <a:t>, просматриваться его роль в системе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E97116-CECF-42DA-8D21-934B55FBC3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02"/>
          <a:stretch/>
        </p:blipFill>
        <p:spPr>
          <a:xfrm>
            <a:off x="665018" y="1316193"/>
            <a:ext cx="2186317" cy="17361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B8AF89-C646-439D-BBA7-C6CE4F5DB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21"/>
          <a:stretch/>
        </p:blipFill>
        <p:spPr>
          <a:xfrm>
            <a:off x="6352309" y="3398571"/>
            <a:ext cx="1390217" cy="128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84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8411E3A-CCBB-49DE-950D-80ED9F08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Виды процессов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0B65B2-03D4-4BCA-A6B4-E1DFBEFFD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59" y="1383877"/>
            <a:ext cx="6008686" cy="2744778"/>
          </a:xfrm>
        </p:spPr>
        <p:txBody>
          <a:bodyPr/>
          <a:lstStyle/>
          <a:p>
            <a:pPr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400" dirty="0">
                <a:effectLst/>
                <a:ea typeface="Calibri" panose="020F0502020204030204" pitchFamily="34" charset="0"/>
              </a:rPr>
              <a:t>В процессной модели выделяют 4 вида процессов:</a:t>
            </a:r>
          </a:p>
          <a:p>
            <a:pPr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ru-RU" sz="14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4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Основные процессы 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жизненный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цикл продуктов организации.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400" b="1" dirty="0">
                <a:solidFill>
                  <a:srgbClr val="0070C0"/>
                </a:solidFill>
                <a:cs typeface="Times New Roman" panose="02020603050405020304" pitchFamily="18" charset="0"/>
              </a:rPr>
              <a:t>Вспомогательные (ресурсные) процессы 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создание условий для осуществления основных процессов.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400" b="1" dirty="0">
                <a:solidFill>
                  <a:srgbClr val="0070C0"/>
                </a:solidFill>
                <a:cs typeface="Times New Roman" panose="02020603050405020304" pitchFamily="18" charset="0"/>
              </a:rPr>
              <a:t>Процессы управления 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поставщики управленческих воздействий (решений) для всех процессов организации.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400" b="1" dirty="0">
                <a:solidFill>
                  <a:srgbClr val="0070C0"/>
                </a:solidFill>
                <a:cs typeface="Times New Roman" panose="02020603050405020304" pitchFamily="18" charset="0"/>
              </a:rPr>
              <a:t>Процессы контроля, анализа и улучшения 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обеспечение постоянного улучшения всех процессов организации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4CBD5C-AF37-4BF8-9D73-CB7E8F21F434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14</a:t>
            </a:fld>
            <a:endParaRPr lang="ru-RU" b="1" dirty="0">
              <a:solidFill>
                <a:srgbClr val="003274"/>
              </a:solidFill>
            </a:endParaRPr>
          </a:p>
        </p:txBody>
      </p:sp>
      <p:pic>
        <p:nvPicPr>
          <p:cNvPr id="43010" name="Picture 2" descr="Деление группы на микрогруппы - Психологос">
            <a:extLst>
              <a:ext uri="{FF2B5EF4-FFF2-40B4-BE49-F238E27FC236}">
                <a16:creationId xmlns:a16="http://schemas.microsoft.com/office/drawing/2014/main" id="{86C1E972-95C2-4C44-B273-F92BFBF21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183" y="2121050"/>
            <a:ext cx="2052866" cy="140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138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0733EB-01B0-40D0-A1AF-37A62624A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206" y="910206"/>
            <a:ext cx="5981587" cy="3883250"/>
          </a:xfrm>
          <a:prstGeom prst="rect">
            <a:avLst/>
          </a:prstGeom>
        </p:spPr>
      </p:pic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5F39C4CC-2EA9-42F7-8FBD-C4E8D2398C28}"/>
              </a:ext>
            </a:extLst>
          </p:cNvPr>
          <p:cNvSpPr txBox="1">
            <a:spLocks/>
          </p:cNvSpPr>
          <p:nvPr/>
        </p:nvSpPr>
        <p:spPr>
          <a:xfrm>
            <a:off x="326019" y="282661"/>
            <a:ext cx="7632700" cy="491835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Пример процессной модели первого уровня</a:t>
            </a:r>
          </a:p>
        </p:txBody>
      </p:sp>
      <p:sp>
        <p:nvSpPr>
          <p:cNvPr id="34" name="Номер слайда 4">
            <a:extLst>
              <a:ext uri="{FF2B5EF4-FFF2-40B4-BE49-F238E27FC236}">
                <a16:creationId xmlns:a16="http://schemas.microsoft.com/office/drawing/2014/main" id="{B9D6B843-6ED2-4CF4-BDB4-B47371BDC74F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15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04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12A46-C2DD-49A1-8462-A2CDD23866A1}"/>
              </a:ext>
            </a:extLst>
          </p:cNvPr>
          <p:cNvSpPr txBox="1">
            <a:spLocks/>
          </p:cNvSpPr>
          <p:nvPr/>
        </p:nvSpPr>
        <p:spPr>
          <a:xfrm>
            <a:off x="326019" y="282661"/>
            <a:ext cx="7632700" cy="491835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Пример процессной модели первого уровня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07DB00-9204-41BC-BDDF-602367F75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562" y="1026940"/>
            <a:ext cx="5557176" cy="3739024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AF2151D-9BED-499E-8ADE-2BDC2C2EF956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16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7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8411E3A-CCBB-49DE-950D-80ED9F08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Пример процессной модели типового МФЦ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27B593-7E59-4946-9A89-02153B2A1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516" y="865936"/>
            <a:ext cx="6422968" cy="4165873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862C80-E644-42E8-9411-1E8D41262165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17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58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8411E3A-CCBB-49DE-950D-80ED9F08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9" y="30552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Пример процессной модели типовой поликлиники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481B9B40-4753-4C03-8C63-1162D59950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701090"/>
              </p:ext>
            </p:extLst>
          </p:nvPr>
        </p:nvGraphicFramePr>
        <p:xfrm>
          <a:off x="1326139" y="797356"/>
          <a:ext cx="6491721" cy="4154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4" r:id="rId3" imgW="14416681" imgH="10037984" progId="Visio.Drawing.11">
                  <p:embed/>
                </p:oleObj>
              </mc:Choice>
              <mc:Fallback>
                <p:oleObj r:id="rId3" imgW="14416681" imgH="10037984" progId="Visio.Drawing.11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2A06EB60-68B6-4955-BE34-C4DE3CC37D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6139" y="797356"/>
                        <a:ext cx="6491721" cy="41546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DDB4A3-F6B8-4DDF-B189-CB82F7B79E9C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18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37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C3A0720-38DB-410D-B227-3F53C014A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36" y="298705"/>
            <a:ext cx="7632700" cy="428106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Уровни описания процессов</a:t>
            </a:r>
          </a:p>
        </p:txBody>
      </p:sp>
      <p:sp>
        <p:nvSpPr>
          <p:cNvPr id="200" name="Rectangle 198">
            <a:extLst>
              <a:ext uri="{FF2B5EF4-FFF2-40B4-BE49-F238E27FC236}">
                <a16:creationId xmlns:a16="http://schemas.microsoft.com/office/drawing/2014/main" id="{C07669F9-F722-4958-A8D1-15ACF6D3D682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249936" y="1326551"/>
            <a:ext cx="1078513" cy="264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folHlink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1" dirty="0">
                <a:cs typeface="Arial" panose="020B0604020202020204" pitchFamily="34" charset="0"/>
              </a:rPr>
              <a:t>Возрастающий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1" dirty="0">
                <a:cs typeface="Arial" panose="020B0604020202020204" pitchFamily="34" charset="0"/>
              </a:rPr>
              <a:t>уровень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1" dirty="0">
                <a:cs typeface="Arial" panose="020B0604020202020204" pitchFamily="34" charset="0"/>
              </a:rPr>
              <a:t>детализации</a:t>
            </a:r>
          </a:p>
        </p:txBody>
      </p:sp>
      <p:sp>
        <p:nvSpPr>
          <p:cNvPr id="201" name="AutoShape 199">
            <a:extLst>
              <a:ext uri="{FF2B5EF4-FFF2-40B4-BE49-F238E27FC236}">
                <a16:creationId xmlns:a16="http://schemas.microsoft.com/office/drawing/2014/main" id="{9250C0B8-6B73-41A6-822A-47FE1CFE7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4121" y="1008436"/>
            <a:ext cx="513634" cy="3473509"/>
          </a:xfrm>
          <a:prstGeom prst="downArrow">
            <a:avLst>
              <a:gd name="adj1" fmla="val 50000"/>
              <a:gd name="adj2" fmla="val 141415"/>
            </a:avLst>
          </a:prstGeom>
          <a:solidFill>
            <a:srgbClr val="ED354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501">
              <a:latin typeface="Arial Narrow" panose="020B0606020202030204" pitchFamily="34" charset="0"/>
            </a:endParaRPr>
          </a:p>
        </p:txBody>
      </p:sp>
      <p:sp>
        <p:nvSpPr>
          <p:cNvPr id="202" name="Номер слайда 4">
            <a:extLst>
              <a:ext uri="{FF2B5EF4-FFF2-40B4-BE49-F238E27FC236}">
                <a16:creationId xmlns:a16="http://schemas.microsoft.com/office/drawing/2014/main" id="{43D70950-D071-461E-8DBD-B5419493466B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19</a:t>
            </a:fld>
            <a:endParaRPr lang="ru-RU" b="1" dirty="0">
              <a:solidFill>
                <a:srgbClr val="003274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FB51FC-B83A-4DB6-A7E4-B8B234BA2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49" y="1008436"/>
            <a:ext cx="4162545" cy="36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23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372991D2-3CE8-404B-9F6A-6F4DE8A5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Упражнение: дайте названия этим ситуациям</a:t>
            </a:r>
          </a:p>
        </p:txBody>
      </p:sp>
      <p:grpSp>
        <p:nvGrpSpPr>
          <p:cNvPr id="38" name="Group 2">
            <a:extLst>
              <a:ext uri="{FF2B5EF4-FFF2-40B4-BE49-F238E27FC236}">
                <a16:creationId xmlns:a16="http://schemas.microsoft.com/office/drawing/2014/main" id="{8B7805F2-3EA6-47B4-B79B-5B097D1B2E06}"/>
              </a:ext>
            </a:extLst>
          </p:cNvPr>
          <p:cNvGrpSpPr>
            <a:grpSpLocks/>
          </p:cNvGrpSpPr>
          <p:nvPr/>
        </p:nvGrpSpPr>
        <p:grpSpPr bwMode="auto">
          <a:xfrm>
            <a:off x="1370071" y="3718354"/>
            <a:ext cx="4810692" cy="1179279"/>
            <a:chOff x="636" y="869"/>
            <a:chExt cx="4227" cy="1924"/>
          </a:xfrm>
        </p:grpSpPr>
        <p:sp>
          <p:nvSpPr>
            <p:cNvPr id="39" name="Freeform 3">
              <a:extLst>
                <a:ext uri="{FF2B5EF4-FFF2-40B4-BE49-F238E27FC236}">
                  <a16:creationId xmlns:a16="http://schemas.microsoft.com/office/drawing/2014/main" id="{896E4C7E-DB34-4AAF-9D4B-8771676D0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" y="1037"/>
              <a:ext cx="844" cy="323"/>
            </a:xfrm>
            <a:custGeom>
              <a:avLst/>
              <a:gdLst>
                <a:gd name="T0" fmla="*/ 411 w 929"/>
                <a:gd name="T1" fmla="*/ 1 h 341"/>
                <a:gd name="T2" fmla="*/ 434 w 929"/>
                <a:gd name="T3" fmla="*/ 0 h 341"/>
                <a:gd name="T4" fmla="*/ 452 w 929"/>
                <a:gd name="T5" fmla="*/ 0 h 341"/>
                <a:gd name="T6" fmla="*/ 472 w 929"/>
                <a:gd name="T7" fmla="*/ 1 h 341"/>
                <a:gd name="T8" fmla="*/ 492 w 929"/>
                <a:gd name="T9" fmla="*/ 3 h 341"/>
                <a:gd name="T10" fmla="*/ 515 w 929"/>
                <a:gd name="T11" fmla="*/ 6 h 341"/>
                <a:gd name="T12" fmla="*/ 537 w 929"/>
                <a:gd name="T13" fmla="*/ 9 h 341"/>
                <a:gd name="T14" fmla="*/ 559 w 929"/>
                <a:gd name="T15" fmla="*/ 13 h 341"/>
                <a:gd name="T16" fmla="*/ 577 w 929"/>
                <a:gd name="T17" fmla="*/ 19 h 341"/>
                <a:gd name="T18" fmla="*/ 596 w 929"/>
                <a:gd name="T19" fmla="*/ 25 h 341"/>
                <a:gd name="T20" fmla="*/ 617 w 929"/>
                <a:gd name="T21" fmla="*/ 32 h 341"/>
                <a:gd name="T22" fmla="*/ 635 w 929"/>
                <a:gd name="T23" fmla="*/ 40 h 341"/>
                <a:gd name="T24" fmla="*/ 664 w 929"/>
                <a:gd name="T25" fmla="*/ 53 h 341"/>
                <a:gd name="T26" fmla="*/ 692 w 929"/>
                <a:gd name="T27" fmla="*/ 70 h 341"/>
                <a:gd name="T28" fmla="*/ 714 w 929"/>
                <a:gd name="T29" fmla="*/ 85 h 341"/>
                <a:gd name="T30" fmla="*/ 737 w 929"/>
                <a:gd name="T31" fmla="*/ 102 h 341"/>
                <a:gd name="T32" fmla="*/ 760 w 929"/>
                <a:gd name="T33" fmla="*/ 123 h 341"/>
                <a:gd name="T34" fmla="*/ 792 w 929"/>
                <a:gd name="T35" fmla="*/ 307 h 341"/>
                <a:gd name="T36" fmla="*/ 586 w 929"/>
                <a:gd name="T37" fmla="*/ 257 h 341"/>
                <a:gd name="T38" fmla="*/ 566 w 929"/>
                <a:gd name="T39" fmla="*/ 242 h 341"/>
                <a:gd name="T40" fmla="*/ 546 w 929"/>
                <a:gd name="T41" fmla="*/ 228 h 341"/>
                <a:gd name="T42" fmla="*/ 529 w 929"/>
                <a:gd name="T43" fmla="*/ 217 h 341"/>
                <a:gd name="T44" fmla="*/ 509 w 929"/>
                <a:gd name="T45" fmla="*/ 208 h 341"/>
                <a:gd name="T46" fmla="*/ 486 w 929"/>
                <a:gd name="T47" fmla="*/ 201 h 341"/>
                <a:gd name="T48" fmla="*/ 464 w 929"/>
                <a:gd name="T49" fmla="*/ 196 h 341"/>
                <a:gd name="T50" fmla="*/ 443 w 929"/>
                <a:gd name="T51" fmla="*/ 193 h 341"/>
                <a:gd name="T52" fmla="*/ 418 w 929"/>
                <a:gd name="T53" fmla="*/ 192 h 341"/>
                <a:gd name="T54" fmla="*/ 390 w 929"/>
                <a:gd name="T55" fmla="*/ 195 h 341"/>
                <a:gd name="T56" fmla="*/ 342 w 929"/>
                <a:gd name="T57" fmla="*/ 204 h 341"/>
                <a:gd name="T58" fmla="*/ 303 w 929"/>
                <a:gd name="T59" fmla="*/ 218 h 341"/>
                <a:gd name="T60" fmla="*/ 264 w 929"/>
                <a:gd name="T61" fmla="*/ 239 h 341"/>
                <a:gd name="T62" fmla="*/ 231 w 929"/>
                <a:gd name="T63" fmla="*/ 263 h 341"/>
                <a:gd name="T64" fmla="*/ 0 w 929"/>
                <a:gd name="T65" fmla="*/ 222 h 341"/>
                <a:gd name="T66" fmla="*/ 17 w 929"/>
                <a:gd name="T67" fmla="*/ 200 h 341"/>
                <a:gd name="T68" fmla="*/ 34 w 929"/>
                <a:gd name="T69" fmla="*/ 180 h 341"/>
                <a:gd name="T70" fmla="*/ 52 w 929"/>
                <a:gd name="T71" fmla="*/ 160 h 341"/>
                <a:gd name="T72" fmla="*/ 72 w 929"/>
                <a:gd name="T73" fmla="*/ 142 h 341"/>
                <a:gd name="T74" fmla="*/ 93 w 929"/>
                <a:gd name="T75" fmla="*/ 123 h 341"/>
                <a:gd name="T76" fmla="*/ 114 w 929"/>
                <a:gd name="T77" fmla="*/ 107 h 341"/>
                <a:gd name="T78" fmla="*/ 134 w 929"/>
                <a:gd name="T79" fmla="*/ 93 h 341"/>
                <a:gd name="T80" fmla="*/ 160 w 929"/>
                <a:gd name="T81" fmla="*/ 76 h 341"/>
                <a:gd name="T82" fmla="*/ 186 w 929"/>
                <a:gd name="T83" fmla="*/ 63 h 341"/>
                <a:gd name="T84" fmla="*/ 209 w 929"/>
                <a:gd name="T85" fmla="*/ 50 h 341"/>
                <a:gd name="T86" fmla="*/ 233 w 929"/>
                <a:gd name="T87" fmla="*/ 40 h 341"/>
                <a:gd name="T88" fmla="*/ 262 w 929"/>
                <a:gd name="T89" fmla="*/ 29 h 341"/>
                <a:gd name="T90" fmla="*/ 292 w 929"/>
                <a:gd name="T91" fmla="*/ 20 h 341"/>
                <a:gd name="T92" fmla="*/ 319 w 929"/>
                <a:gd name="T93" fmla="*/ 13 h 341"/>
                <a:gd name="T94" fmla="*/ 347 w 929"/>
                <a:gd name="T95" fmla="*/ 9 h 341"/>
                <a:gd name="T96" fmla="*/ 376 w 929"/>
                <a:gd name="T97" fmla="*/ 4 h 341"/>
                <a:gd name="T98" fmla="*/ 402 w 929"/>
                <a:gd name="T99" fmla="*/ 2 h 34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29" h="341">
                  <a:moveTo>
                    <a:pt x="442" y="2"/>
                  </a:moveTo>
                  <a:lnTo>
                    <a:pt x="452" y="1"/>
                  </a:lnTo>
                  <a:lnTo>
                    <a:pt x="465" y="0"/>
                  </a:lnTo>
                  <a:lnTo>
                    <a:pt x="478" y="0"/>
                  </a:lnTo>
                  <a:lnTo>
                    <a:pt x="487" y="0"/>
                  </a:lnTo>
                  <a:lnTo>
                    <a:pt x="498" y="0"/>
                  </a:lnTo>
                  <a:lnTo>
                    <a:pt x="509" y="1"/>
                  </a:lnTo>
                  <a:lnTo>
                    <a:pt x="520" y="1"/>
                  </a:lnTo>
                  <a:lnTo>
                    <a:pt x="530" y="1"/>
                  </a:lnTo>
                  <a:lnTo>
                    <a:pt x="541" y="3"/>
                  </a:lnTo>
                  <a:lnTo>
                    <a:pt x="555" y="4"/>
                  </a:lnTo>
                  <a:lnTo>
                    <a:pt x="567" y="6"/>
                  </a:lnTo>
                  <a:lnTo>
                    <a:pt x="578" y="8"/>
                  </a:lnTo>
                  <a:lnTo>
                    <a:pt x="591" y="10"/>
                  </a:lnTo>
                  <a:lnTo>
                    <a:pt x="603" y="12"/>
                  </a:lnTo>
                  <a:lnTo>
                    <a:pt x="615" y="14"/>
                  </a:lnTo>
                  <a:lnTo>
                    <a:pt x="626" y="18"/>
                  </a:lnTo>
                  <a:lnTo>
                    <a:pt x="635" y="20"/>
                  </a:lnTo>
                  <a:lnTo>
                    <a:pt x="645" y="24"/>
                  </a:lnTo>
                  <a:lnTo>
                    <a:pt x="656" y="26"/>
                  </a:lnTo>
                  <a:lnTo>
                    <a:pt x="668" y="31"/>
                  </a:lnTo>
                  <a:lnTo>
                    <a:pt x="679" y="34"/>
                  </a:lnTo>
                  <a:lnTo>
                    <a:pt x="690" y="39"/>
                  </a:lnTo>
                  <a:lnTo>
                    <a:pt x="699" y="42"/>
                  </a:lnTo>
                  <a:lnTo>
                    <a:pt x="716" y="49"/>
                  </a:lnTo>
                  <a:lnTo>
                    <a:pt x="731" y="56"/>
                  </a:lnTo>
                  <a:lnTo>
                    <a:pt x="745" y="64"/>
                  </a:lnTo>
                  <a:lnTo>
                    <a:pt x="762" y="74"/>
                  </a:lnTo>
                  <a:lnTo>
                    <a:pt x="773" y="81"/>
                  </a:lnTo>
                  <a:lnTo>
                    <a:pt x="786" y="90"/>
                  </a:lnTo>
                  <a:lnTo>
                    <a:pt x="799" y="99"/>
                  </a:lnTo>
                  <a:lnTo>
                    <a:pt x="811" y="108"/>
                  </a:lnTo>
                  <a:lnTo>
                    <a:pt x="822" y="118"/>
                  </a:lnTo>
                  <a:lnTo>
                    <a:pt x="836" y="130"/>
                  </a:lnTo>
                  <a:lnTo>
                    <a:pt x="928" y="63"/>
                  </a:lnTo>
                  <a:lnTo>
                    <a:pt x="872" y="324"/>
                  </a:lnTo>
                  <a:lnTo>
                    <a:pt x="547" y="340"/>
                  </a:lnTo>
                  <a:lnTo>
                    <a:pt x="645" y="271"/>
                  </a:lnTo>
                  <a:lnTo>
                    <a:pt x="634" y="262"/>
                  </a:lnTo>
                  <a:lnTo>
                    <a:pt x="623" y="255"/>
                  </a:lnTo>
                  <a:lnTo>
                    <a:pt x="613" y="247"/>
                  </a:lnTo>
                  <a:lnTo>
                    <a:pt x="601" y="241"/>
                  </a:lnTo>
                  <a:lnTo>
                    <a:pt x="592" y="235"/>
                  </a:lnTo>
                  <a:lnTo>
                    <a:pt x="582" y="229"/>
                  </a:lnTo>
                  <a:lnTo>
                    <a:pt x="572" y="226"/>
                  </a:lnTo>
                  <a:lnTo>
                    <a:pt x="560" y="220"/>
                  </a:lnTo>
                  <a:lnTo>
                    <a:pt x="546" y="217"/>
                  </a:lnTo>
                  <a:lnTo>
                    <a:pt x="535" y="212"/>
                  </a:lnTo>
                  <a:lnTo>
                    <a:pt x="525" y="211"/>
                  </a:lnTo>
                  <a:lnTo>
                    <a:pt x="511" y="207"/>
                  </a:lnTo>
                  <a:lnTo>
                    <a:pt x="499" y="205"/>
                  </a:lnTo>
                  <a:lnTo>
                    <a:pt x="488" y="204"/>
                  </a:lnTo>
                  <a:lnTo>
                    <a:pt x="476" y="204"/>
                  </a:lnTo>
                  <a:lnTo>
                    <a:pt x="460" y="203"/>
                  </a:lnTo>
                  <a:lnTo>
                    <a:pt x="444" y="204"/>
                  </a:lnTo>
                  <a:lnTo>
                    <a:pt x="429" y="206"/>
                  </a:lnTo>
                  <a:lnTo>
                    <a:pt x="406" y="210"/>
                  </a:lnTo>
                  <a:lnTo>
                    <a:pt x="376" y="215"/>
                  </a:lnTo>
                  <a:lnTo>
                    <a:pt x="354" y="222"/>
                  </a:lnTo>
                  <a:lnTo>
                    <a:pt x="334" y="230"/>
                  </a:lnTo>
                  <a:lnTo>
                    <a:pt x="311" y="241"/>
                  </a:lnTo>
                  <a:lnTo>
                    <a:pt x="291" y="252"/>
                  </a:lnTo>
                  <a:lnTo>
                    <a:pt x="271" y="264"/>
                  </a:lnTo>
                  <a:lnTo>
                    <a:pt x="254" y="278"/>
                  </a:lnTo>
                  <a:lnTo>
                    <a:pt x="238" y="295"/>
                  </a:lnTo>
                  <a:lnTo>
                    <a:pt x="0" y="234"/>
                  </a:lnTo>
                  <a:lnTo>
                    <a:pt x="7" y="224"/>
                  </a:lnTo>
                  <a:lnTo>
                    <a:pt x="19" y="211"/>
                  </a:lnTo>
                  <a:lnTo>
                    <a:pt x="28" y="201"/>
                  </a:lnTo>
                  <a:lnTo>
                    <a:pt x="37" y="190"/>
                  </a:lnTo>
                  <a:lnTo>
                    <a:pt x="47" y="180"/>
                  </a:lnTo>
                  <a:lnTo>
                    <a:pt x="57" y="169"/>
                  </a:lnTo>
                  <a:lnTo>
                    <a:pt x="68" y="159"/>
                  </a:lnTo>
                  <a:lnTo>
                    <a:pt x="79" y="150"/>
                  </a:lnTo>
                  <a:lnTo>
                    <a:pt x="91" y="141"/>
                  </a:lnTo>
                  <a:lnTo>
                    <a:pt x="102" y="130"/>
                  </a:lnTo>
                  <a:lnTo>
                    <a:pt x="114" y="121"/>
                  </a:lnTo>
                  <a:lnTo>
                    <a:pt x="125" y="113"/>
                  </a:lnTo>
                  <a:lnTo>
                    <a:pt x="137" y="105"/>
                  </a:lnTo>
                  <a:lnTo>
                    <a:pt x="148" y="98"/>
                  </a:lnTo>
                  <a:lnTo>
                    <a:pt x="162" y="89"/>
                  </a:lnTo>
                  <a:lnTo>
                    <a:pt x="176" y="80"/>
                  </a:lnTo>
                  <a:lnTo>
                    <a:pt x="193" y="72"/>
                  </a:lnTo>
                  <a:lnTo>
                    <a:pt x="205" y="66"/>
                  </a:lnTo>
                  <a:lnTo>
                    <a:pt x="216" y="59"/>
                  </a:lnTo>
                  <a:lnTo>
                    <a:pt x="230" y="53"/>
                  </a:lnTo>
                  <a:lnTo>
                    <a:pt x="244" y="48"/>
                  </a:lnTo>
                  <a:lnTo>
                    <a:pt x="257" y="42"/>
                  </a:lnTo>
                  <a:lnTo>
                    <a:pt x="272" y="36"/>
                  </a:lnTo>
                  <a:lnTo>
                    <a:pt x="288" y="31"/>
                  </a:lnTo>
                  <a:lnTo>
                    <a:pt x="304" y="26"/>
                  </a:lnTo>
                  <a:lnTo>
                    <a:pt x="321" y="21"/>
                  </a:lnTo>
                  <a:lnTo>
                    <a:pt x="333" y="19"/>
                  </a:lnTo>
                  <a:lnTo>
                    <a:pt x="351" y="14"/>
                  </a:lnTo>
                  <a:lnTo>
                    <a:pt x="368" y="11"/>
                  </a:lnTo>
                  <a:lnTo>
                    <a:pt x="382" y="9"/>
                  </a:lnTo>
                  <a:lnTo>
                    <a:pt x="397" y="6"/>
                  </a:lnTo>
                  <a:lnTo>
                    <a:pt x="414" y="4"/>
                  </a:lnTo>
                  <a:lnTo>
                    <a:pt x="429" y="3"/>
                  </a:lnTo>
                  <a:lnTo>
                    <a:pt x="442" y="2"/>
                  </a:lnTo>
                </a:path>
              </a:pathLst>
            </a:custGeom>
            <a:solidFill>
              <a:srgbClr val="618FFD">
                <a:alpha val="50195"/>
              </a:srgbClr>
            </a:solidFill>
            <a:ln>
              <a:noFill/>
            </a:ln>
            <a:effectLst>
              <a:outerShdw dist="45791" dir="2021404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 sz="1351"/>
            </a:p>
          </p:txBody>
        </p:sp>
        <p:sp>
          <p:nvSpPr>
            <p:cNvPr id="40" name="Freeform 4">
              <a:extLst>
                <a:ext uri="{FF2B5EF4-FFF2-40B4-BE49-F238E27FC236}">
                  <a16:creationId xmlns:a16="http://schemas.microsoft.com/office/drawing/2014/main" id="{EAF5BE46-A469-44C3-8100-9FF2526B9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011"/>
              <a:ext cx="707" cy="462"/>
            </a:xfrm>
            <a:custGeom>
              <a:avLst/>
              <a:gdLst>
                <a:gd name="T0" fmla="*/ 287 w 780"/>
                <a:gd name="T1" fmla="*/ 117 h 487"/>
                <a:gd name="T2" fmla="*/ 307 w 780"/>
                <a:gd name="T3" fmla="*/ 107 h 487"/>
                <a:gd name="T4" fmla="*/ 324 w 780"/>
                <a:gd name="T5" fmla="*/ 100 h 487"/>
                <a:gd name="T6" fmla="*/ 341 w 780"/>
                <a:gd name="T7" fmla="*/ 93 h 487"/>
                <a:gd name="T8" fmla="*/ 358 w 780"/>
                <a:gd name="T9" fmla="*/ 86 h 487"/>
                <a:gd name="T10" fmla="*/ 379 w 780"/>
                <a:gd name="T11" fmla="*/ 80 h 487"/>
                <a:gd name="T12" fmla="*/ 399 w 780"/>
                <a:gd name="T13" fmla="*/ 75 h 487"/>
                <a:gd name="T14" fmla="*/ 419 w 780"/>
                <a:gd name="T15" fmla="*/ 70 h 487"/>
                <a:gd name="T16" fmla="*/ 437 w 780"/>
                <a:gd name="T17" fmla="*/ 68 h 487"/>
                <a:gd name="T18" fmla="*/ 455 w 780"/>
                <a:gd name="T19" fmla="*/ 65 h 487"/>
                <a:gd name="T20" fmla="*/ 475 w 780"/>
                <a:gd name="T21" fmla="*/ 65 h 487"/>
                <a:gd name="T22" fmla="*/ 493 w 780"/>
                <a:gd name="T23" fmla="*/ 64 h 487"/>
                <a:gd name="T24" fmla="*/ 521 w 780"/>
                <a:gd name="T25" fmla="*/ 64 h 487"/>
                <a:gd name="T26" fmla="*/ 551 w 780"/>
                <a:gd name="T27" fmla="*/ 67 h 487"/>
                <a:gd name="T28" fmla="*/ 573 w 780"/>
                <a:gd name="T29" fmla="*/ 72 h 487"/>
                <a:gd name="T30" fmla="*/ 598 w 780"/>
                <a:gd name="T31" fmla="*/ 78 h 487"/>
                <a:gd name="T32" fmla="*/ 625 w 780"/>
                <a:gd name="T33" fmla="*/ 86 h 487"/>
                <a:gd name="T34" fmla="*/ 706 w 780"/>
                <a:gd name="T35" fmla="*/ 231 h 487"/>
                <a:gd name="T36" fmla="*/ 514 w 780"/>
                <a:gd name="T37" fmla="*/ 266 h 487"/>
                <a:gd name="T38" fmla="*/ 493 w 780"/>
                <a:gd name="T39" fmla="*/ 260 h 487"/>
                <a:gd name="T40" fmla="*/ 471 w 780"/>
                <a:gd name="T41" fmla="*/ 257 h 487"/>
                <a:gd name="T42" fmla="*/ 453 w 780"/>
                <a:gd name="T43" fmla="*/ 254 h 487"/>
                <a:gd name="T44" fmla="*/ 434 w 780"/>
                <a:gd name="T45" fmla="*/ 255 h 487"/>
                <a:gd name="T46" fmla="*/ 412 w 780"/>
                <a:gd name="T47" fmla="*/ 258 h 487"/>
                <a:gd name="T48" fmla="*/ 392 w 780"/>
                <a:gd name="T49" fmla="*/ 261 h 487"/>
                <a:gd name="T50" fmla="*/ 373 w 780"/>
                <a:gd name="T51" fmla="*/ 268 h 487"/>
                <a:gd name="T52" fmla="*/ 351 w 780"/>
                <a:gd name="T53" fmla="*/ 276 h 487"/>
                <a:gd name="T54" fmla="*/ 327 w 780"/>
                <a:gd name="T55" fmla="*/ 289 h 487"/>
                <a:gd name="T56" fmla="*/ 289 w 780"/>
                <a:gd name="T57" fmla="*/ 314 h 487"/>
                <a:gd name="T58" fmla="*/ 260 w 780"/>
                <a:gd name="T59" fmla="*/ 342 h 487"/>
                <a:gd name="T60" fmla="*/ 232 w 780"/>
                <a:gd name="T61" fmla="*/ 375 h 487"/>
                <a:gd name="T62" fmla="*/ 210 w 780"/>
                <a:gd name="T63" fmla="*/ 409 h 487"/>
                <a:gd name="T64" fmla="*/ 0 w 780"/>
                <a:gd name="T65" fmla="*/ 461 h 487"/>
                <a:gd name="T66" fmla="*/ 8 w 780"/>
                <a:gd name="T67" fmla="*/ 436 h 487"/>
                <a:gd name="T68" fmla="*/ 16 w 780"/>
                <a:gd name="T69" fmla="*/ 413 h 487"/>
                <a:gd name="T70" fmla="*/ 26 w 780"/>
                <a:gd name="T71" fmla="*/ 389 h 487"/>
                <a:gd name="T72" fmla="*/ 37 w 780"/>
                <a:gd name="T73" fmla="*/ 366 h 487"/>
                <a:gd name="T74" fmla="*/ 51 w 780"/>
                <a:gd name="T75" fmla="*/ 342 h 487"/>
                <a:gd name="T76" fmla="*/ 64 w 780"/>
                <a:gd name="T77" fmla="*/ 321 h 487"/>
                <a:gd name="T78" fmla="*/ 77 w 780"/>
                <a:gd name="T79" fmla="*/ 300 h 487"/>
                <a:gd name="T80" fmla="*/ 94 w 780"/>
                <a:gd name="T81" fmla="*/ 276 h 487"/>
                <a:gd name="T82" fmla="*/ 112 w 780"/>
                <a:gd name="T83" fmla="*/ 254 h 487"/>
                <a:gd name="T84" fmla="*/ 129 w 780"/>
                <a:gd name="T85" fmla="*/ 235 h 487"/>
                <a:gd name="T86" fmla="*/ 147 w 780"/>
                <a:gd name="T87" fmla="*/ 217 h 487"/>
                <a:gd name="T88" fmla="*/ 168 w 780"/>
                <a:gd name="T89" fmla="*/ 197 h 487"/>
                <a:gd name="T90" fmla="*/ 190 w 780"/>
                <a:gd name="T91" fmla="*/ 178 h 487"/>
                <a:gd name="T92" fmla="*/ 212 w 780"/>
                <a:gd name="T93" fmla="*/ 162 h 487"/>
                <a:gd name="T94" fmla="*/ 235 w 780"/>
                <a:gd name="T95" fmla="*/ 147 h 487"/>
                <a:gd name="T96" fmla="*/ 259 w 780"/>
                <a:gd name="T97" fmla="*/ 132 h 487"/>
                <a:gd name="T98" fmla="*/ 280 w 780"/>
                <a:gd name="T99" fmla="*/ 120 h 48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80" h="487">
                  <a:moveTo>
                    <a:pt x="309" y="127"/>
                  </a:moveTo>
                  <a:lnTo>
                    <a:pt x="317" y="123"/>
                  </a:lnTo>
                  <a:lnTo>
                    <a:pt x="328" y="118"/>
                  </a:lnTo>
                  <a:lnTo>
                    <a:pt x="339" y="113"/>
                  </a:lnTo>
                  <a:lnTo>
                    <a:pt x="347" y="109"/>
                  </a:lnTo>
                  <a:lnTo>
                    <a:pt x="357" y="105"/>
                  </a:lnTo>
                  <a:lnTo>
                    <a:pt x="367" y="101"/>
                  </a:lnTo>
                  <a:lnTo>
                    <a:pt x="376" y="98"/>
                  </a:lnTo>
                  <a:lnTo>
                    <a:pt x="385" y="94"/>
                  </a:lnTo>
                  <a:lnTo>
                    <a:pt x="395" y="91"/>
                  </a:lnTo>
                  <a:lnTo>
                    <a:pt x="407" y="87"/>
                  </a:lnTo>
                  <a:lnTo>
                    <a:pt x="418" y="84"/>
                  </a:lnTo>
                  <a:lnTo>
                    <a:pt x="429" y="82"/>
                  </a:lnTo>
                  <a:lnTo>
                    <a:pt x="440" y="79"/>
                  </a:lnTo>
                  <a:lnTo>
                    <a:pt x="452" y="76"/>
                  </a:lnTo>
                  <a:lnTo>
                    <a:pt x="462" y="74"/>
                  </a:lnTo>
                  <a:lnTo>
                    <a:pt x="472" y="73"/>
                  </a:lnTo>
                  <a:lnTo>
                    <a:pt x="482" y="72"/>
                  </a:lnTo>
                  <a:lnTo>
                    <a:pt x="491" y="71"/>
                  </a:lnTo>
                  <a:lnTo>
                    <a:pt x="502" y="69"/>
                  </a:lnTo>
                  <a:lnTo>
                    <a:pt x="513" y="69"/>
                  </a:lnTo>
                  <a:lnTo>
                    <a:pt x="524" y="68"/>
                  </a:lnTo>
                  <a:lnTo>
                    <a:pt x="535" y="68"/>
                  </a:lnTo>
                  <a:lnTo>
                    <a:pt x="544" y="67"/>
                  </a:lnTo>
                  <a:lnTo>
                    <a:pt x="560" y="67"/>
                  </a:lnTo>
                  <a:lnTo>
                    <a:pt x="575" y="67"/>
                  </a:lnTo>
                  <a:lnTo>
                    <a:pt x="590" y="69"/>
                  </a:lnTo>
                  <a:lnTo>
                    <a:pt x="608" y="71"/>
                  </a:lnTo>
                  <a:lnTo>
                    <a:pt x="619" y="73"/>
                  </a:lnTo>
                  <a:lnTo>
                    <a:pt x="632" y="76"/>
                  </a:lnTo>
                  <a:lnTo>
                    <a:pt x="647" y="78"/>
                  </a:lnTo>
                  <a:lnTo>
                    <a:pt x="660" y="82"/>
                  </a:lnTo>
                  <a:lnTo>
                    <a:pt x="673" y="86"/>
                  </a:lnTo>
                  <a:lnTo>
                    <a:pt x="689" y="91"/>
                  </a:lnTo>
                  <a:lnTo>
                    <a:pt x="747" y="0"/>
                  </a:lnTo>
                  <a:lnTo>
                    <a:pt x="779" y="243"/>
                  </a:lnTo>
                  <a:lnTo>
                    <a:pt x="504" y="375"/>
                  </a:lnTo>
                  <a:lnTo>
                    <a:pt x="567" y="280"/>
                  </a:lnTo>
                  <a:lnTo>
                    <a:pt x="555" y="276"/>
                  </a:lnTo>
                  <a:lnTo>
                    <a:pt x="544" y="274"/>
                  </a:lnTo>
                  <a:lnTo>
                    <a:pt x="532" y="273"/>
                  </a:lnTo>
                  <a:lnTo>
                    <a:pt x="520" y="271"/>
                  </a:lnTo>
                  <a:lnTo>
                    <a:pt x="511" y="270"/>
                  </a:lnTo>
                  <a:lnTo>
                    <a:pt x="500" y="268"/>
                  </a:lnTo>
                  <a:lnTo>
                    <a:pt x="490" y="269"/>
                  </a:lnTo>
                  <a:lnTo>
                    <a:pt x="479" y="269"/>
                  </a:lnTo>
                  <a:lnTo>
                    <a:pt x="465" y="271"/>
                  </a:lnTo>
                  <a:lnTo>
                    <a:pt x="454" y="272"/>
                  </a:lnTo>
                  <a:lnTo>
                    <a:pt x="445" y="273"/>
                  </a:lnTo>
                  <a:lnTo>
                    <a:pt x="432" y="275"/>
                  </a:lnTo>
                  <a:lnTo>
                    <a:pt x="420" y="279"/>
                  </a:lnTo>
                  <a:lnTo>
                    <a:pt x="411" y="282"/>
                  </a:lnTo>
                  <a:lnTo>
                    <a:pt x="401" y="285"/>
                  </a:lnTo>
                  <a:lnTo>
                    <a:pt x="387" y="291"/>
                  </a:lnTo>
                  <a:lnTo>
                    <a:pt x="374" y="297"/>
                  </a:lnTo>
                  <a:lnTo>
                    <a:pt x="361" y="305"/>
                  </a:lnTo>
                  <a:lnTo>
                    <a:pt x="342" y="316"/>
                  </a:lnTo>
                  <a:lnTo>
                    <a:pt x="319" y="331"/>
                  </a:lnTo>
                  <a:lnTo>
                    <a:pt x="301" y="345"/>
                  </a:lnTo>
                  <a:lnTo>
                    <a:pt x="287" y="360"/>
                  </a:lnTo>
                  <a:lnTo>
                    <a:pt x="269" y="377"/>
                  </a:lnTo>
                  <a:lnTo>
                    <a:pt x="256" y="395"/>
                  </a:lnTo>
                  <a:lnTo>
                    <a:pt x="243" y="412"/>
                  </a:lnTo>
                  <a:lnTo>
                    <a:pt x="232" y="431"/>
                  </a:lnTo>
                  <a:lnTo>
                    <a:pt x="223" y="451"/>
                  </a:lnTo>
                  <a:lnTo>
                    <a:pt x="0" y="486"/>
                  </a:lnTo>
                  <a:lnTo>
                    <a:pt x="2" y="475"/>
                  </a:lnTo>
                  <a:lnTo>
                    <a:pt x="9" y="460"/>
                  </a:lnTo>
                  <a:lnTo>
                    <a:pt x="13" y="447"/>
                  </a:lnTo>
                  <a:lnTo>
                    <a:pt x="18" y="435"/>
                  </a:lnTo>
                  <a:lnTo>
                    <a:pt x="23" y="423"/>
                  </a:lnTo>
                  <a:lnTo>
                    <a:pt x="29" y="410"/>
                  </a:lnTo>
                  <a:lnTo>
                    <a:pt x="35" y="397"/>
                  </a:lnTo>
                  <a:lnTo>
                    <a:pt x="41" y="386"/>
                  </a:lnTo>
                  <a:lnTo>
                    <a:pt x="48" y="374"/>
                  </a:lnTo>
                  <a:lnTo>
                    <a:pt x="56" y="361"/>
                  </a:lnTo>
                  <a:lnTo>
                    <a:pt x="63" y="348"/>
                  </a:lnTo>
                  <a:lnTo>
                    <a:pt x="71" y="338"/>
                  </a:lnTo>
                  <a:lnTo>
                    <a:pt x="77" y="326"/>
                  </a:lnTo>
                  <a:lnTo>
                    <a:pt x="85" y="316"/>
                  </a:lnTo>
                  <a:lnTo>
                    <a:pt x="94" y="303"/>
                  </a:lnTo>
                  <a:lnTo>
                    <a:pt x="104" y="291"/>
                  </a:lnTo>
                  <a:lnTo>
                    <a:pt x="116" y="278"/>
                  </a:lnTo>
                  <a:lnTo>
                    <a:pt x="124" y="268"/>
                  </a:lnTo>
                  <a:lnTo>
                    <a:pt x="132" y="258"/>
                  </a:lnTo>
                  <a:lnTo>
                    <a:pt x="142" y="248"/>
                  </a:lnTo>
                  <a:lnTo>
                    <a:pt x="152" y="239"/>
                  </a:lnTo>
                  <a:lnTo>
                    <a:pt x="162" y="229"/>
                  </a:lnTo>
                  <a:lnTo>
                    <a:pt x="173" y="219"/>
                  </a:lnTo>
                  <a:lnTo>
                    <a:pt x="185" y="208"/>
                  </a:lnTo>
                  <a:lnTo>
                    <a:pt x="198" y="199"/>
                  </a:lnTo>
                  <a:lnTo>
                    <a:pt x="210" y="188"/>
                  </a:lnTo>
                  <a:lnTo>
                    <a:pt x="221" y="181"/>
                  </a:lnTo>
                  <a:lnTo>
                    <a:pt x="234" y="171"/>
                  </a:lnTo>
                  <a:lnTo>
                    <a:pt x="248" y="162"/>
                  </a:lnTo>
                  <a:lnTo>
                    <a:pt x="259" y="155"/>
                  </a:lnTo>
                  <a:lnTo>
                    <a:pt x="272" y="148"/>
                  </a:lnTo>
                  <a:lnTo>
                    <a:pt x="286" y="139"/>
                  </a:lnTo>
                  <a:lnTo>
                    <a:pt x="298" y="133"/>
                  </a:lnTo>
                  <a:lnTo>
                    <a:pt x="309" y="127"/>
                  </a:lnTo>
                </a:path>
              </a:pathLst>
            </a:custGeom>
            <a:solidFill>
              <a:srgbClr val="618FFD">
                <a:alpha val="50195"/>
              </a:srgbClr>
            </a:solidFill>
            <a:ln>
              <a:noFill/>
            </a:ln>
            <a:effectLst>
              <a:outerShdw dist="45791" dir="2021404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 sz="1351"/>
            </a:p>
          </p:txBody>
        </p: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4DA85468-65DF-443A-9E69-376B3956F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" y="1274"/>
              <a:ext cx="845" cy="353"/>
            </a:xfrm>
            <a:custGeom>
              <a:avLst/>
              <a:gdLst>
                <a:gd name="T0" fmla="*/ 395 w 932"/>
                <a:gd name="T1" fmla="*/ 7 h 372"/>
                <a:gd name="T2" fmla="*/ 420 w 932"/>
                <a:gd name="T3" fmla="*/ 4 h 372"/>
                <a:gd name="T4" fmla="*/ 438 w 932"/>
                <a:gd name="T5" fmla="*/ 2 h 372"/>
                <a:gd name="T6" fmla="*/ 459 w 932"/>
                <a:gd name="T7" fmla="*/ 0 h 372"/>
                <a:gd name="T8" fmla="*/ 479 w 932"/>
                <a:gd name="T9" fmla="*/ 1 h 372"/>
                <a:gd name="T10" fmla="*/ 503 w 932"/>
                <a:gd name="T11" fmla="*/ 2 h 372"/>
                <a:gd name="T12" fmla="*/ 526 w 932"/>
                <a:gd name="T13" fmla="*/ 4 h 372"/>
                <a:gd name="T14" fmla="*/ 549 w 932"/>
                <a:gd name="T15" fmla="*/ 6 h 372"/>
                <a:gd name="T16" fmla="*/ 568 w 932"/>
                <a:gd name="T17" fmla="*/ 10 h 372"/>
                <a:gd name="T18" fmla="*/ 588 w 932"/>
                <a:gd name="T19" fmla="*/ 16 h 372"/>
                <a:gd name="T20" fmla="*/ 610 w 932"/>
                <a:gd name="T21" fmla="*/ 22 h 372"/>
                <a:gd name="T22" fmla="*/ 629 w 932"/>
                <a:gd name="T23" fmla="*/ 28 h 372"/>
                <a:gd name="T24" fmla="*/ 661 w 932"/>
                <a:gd name="T25" fmla="*/ 39 h 372"/>
                <a:gd name="T26" fmla="*/ 691 w 932"/>
                <a:gd name="T27" fmla="*/ 56 h 372"/>
                <a:gd name="T28" fmla="*/ 714 w 932"/>
                <a:gd name="T29" fmla="*/ 70 h 372"/>
                <a:gd name="T30" fmla="*/ 740 w 932"/>
                <a:gd name="T31" fmla="*/ 86 h 372"/>
                <a:gd name="T32" fmla="*/ 766 w 932"/>
                <a:gd name="T33" fmla="*/ 107 h 372"/>
                <a:gd name="T34" fmla="*/ 819 w 932"/>
                <a:gd name="T35" fmla="*/ 307 h 372"/>
                <a:gd name="T36" fmla="*/ 603 w 932"/>
                <a:gd name="T37" fmla="*/ 270 h 372"/>
                <a:gd name="T38" fmla="*/ 581 w 932"/>
                <a:gd name="T39" fmla="*/ 255 h 372"/>
                <a:gd name="T40" fmla="*/ 559 w 932"/>
                <a:gd name="T41" fmla="*/ 243 h 372"/>
                <a:gd name="T42" fmla="*/ 540 w 932"/>
                <a:gd name="T43" fmla="*/ 232 h 372"/>
                <a:gd name="T44" fmla="*/ 520 w 932"/>
                <a:gd name="T45" fmla="*/ 226 h 372"/>
                <a:gd name="T46" fmla="*/ 494 w 932"/>
                <a:gd name="T47" fmla="*/ 220 h 372"/>
                <a:gd name="T48" fmla="*/ 471 w 932"/>
                <a:gd name="T49" fmla="*/ 216 h 372"/>
                <a:gd name="T50" fmla="*/ 450 w 932"/>
                <a:gd name="T51" fmla="*/ 215 h 372"/>
                <a:gd name="T52" fmla="*/ 424 w 932"/>
                <a:gd name="T53" fmla="*/ 216 h 372"/>
                <a:gd name="T54" fmla="*/ 395 w 932"/>
                <a:gd name="T55" fmla="*/ 222 h 372"/>
                <a:gd name="T56" fmla="*/ 347 w 932"/>
                <a:gd name="T57" fmla="*/ 236 h 372"/>
                <a:gd name="T58" fmla="*/ 309 w 932"/>
                <a:gd name="T59" fmla="*/ 255 h 372"/>
                <a:gd name="T60" fmla="*/ 272 w 932"/>
                <a:gd name="T61" fmla="*/ 282 h 372"/>
                <a:gd name="T62" fmla="*/ 240 w 932"/>
                <a:gd name="T63" fmla="*/ 313 h 372"/>
                <a:gd name="T64" fmla="*/ 0 w 932"/>
                <a:gd name="T65" fmla="*/ 289 h 372"/>
                <a:gd name="T66" fmla="*/ 15 w 932"/>
                <a:gd name="T67" fmla="*/ 265 h 372"/>
                <a:gd name="T68" fmla="*/ 30 w 932"/>
                <a:gd name="T69" fmla="*/ 241 h 372"/>
                <a:gd name="T70" fmla="*/ 47 w 932"/>
                <a:gd name="T71" fmla="*/ 217 h 372"/>
                <a:gd name="T72" fmla="*/ 64 w 932"/>
                <a:gd name="T73" fmla="*/ 195 h 372"/>
                <a:gd name="T74" fmla="*/ 84 w 932"/>
                <a:gd name="T75" fmla="*/ 173 h 372"/>
                <a:gd name="T76" fmla="*/ 104 w 932"/>
                <a:gd name="T77" fmla="*/ 153 h 372"/>
                <a:gd name="T78" fmla="*/ 122 w 932"/>
                <a:gd name="T79" fmla="*/ 135 h 372"/>
                <a:gd name="T80" fmla="*/ 148 w 932"/>
                <a:gd name="T81" fmla="*/ 114 h 372"/>
                <a:gd name="T82" fmla="*/ 172 w 932"/>
                <a:gd name="T83" fmla="*/ 96 h 372"/>
                <a:gd name="T84" fmla="*/ 195 w 932"/>
                <a:gd name="T85" fmla="*/ 81 h 372"/>
                <a:gd name="T86" fmla="*/ 218 w 932"/>
                <a:gd name="T87" fmla="*/ 66 h 372"/>
                <a:gd name="T88" fmla="*/ 247 w 932"/>
                <a:gd name="T89" fmla="*/ 52 h 372"/>
                <a:gd name="T90" fmla="*/ 276 w 932"/>
                <a:gd name="T91" fmla="*/ 40 h 372"/>
                <a:gd name="T92" fmla="*/ 303 w 932"/>
                <a:gd name="T93" fmla="*/ 30 h 372"/>
                <a:gd name="T94" fmla="*/ 331 w 932"/>
                <a:gd name="T95" fmla="*/ 21 h 372"/>
                <a:gd name="T96" fmla="*/ 360 w 932"/>
                <a:gd name="T97" fmla="*/ 13 h 372"/>
                <a:gd name="T98" fmla="*/ 386 w 932"/>
                <a:gd name="T99" fmla="*/ 9 h 37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32" h="372">
                  <a:moveTo>
                    <a:pt x="426" y="9"/>
                  </a:moveTo>
                  <a:lnTo>
                    <a:pt x="436" y="7"/>
                  </a:lnTo>
                  <a:lnTo>
                    <a:pt x="450" y="5"/>
                  </a:lnTo>
                  <a:lnTo>
                    <a:pt x="463" y="4"/>
                  </a:lnTo>
                  <a:lnTo>
                    <a:pt x="472" y="3"/>
                  </a:lnTo>
                  <a:lnTo>
                    <a:pt x="483" y="2"/>
                  </a:lnTo>
                  <a:lnTo>
                    <a:pt x="495" y="2"/>
                  </a:lnTo>
                  <a:lnTo>
                    <a:pt x="506" y="0"/>
                  </a:lnTo>
                  <a:lnTo>
                    <a:pt x="516" y="0"/>
                  </a:lnTo>
                  <a:lnTo>
                    <a:pt x="528" y="1"/>
                  </a:lnTo>
                  <a:lnTo>
                    <a:pt x="542" y="1"/>
                  </a:lnTo>
                  <a:lnTo>
                    <a:pt x="555" y="2"/>
                  </a:lnTo>
                  <a:lnTo>
                    <a:pt x="566" y="3"/>
                  </a:lnTo>
                  <a:lnTo>
                    <a:pt x="580" y="4"/>
                  </a:lnTo>
                  <a:lnTo>
                    <a:pt x="593" y="5"/>
                  </a:lnTo>
                  <a:lnTo>
                    <a:pt x="605" y="6"/>
                  </a:lnTo>
                  <a:lnTo>
                    <a:pt x="616" y="10"/>
                  </a:lnTo>
                  <a:lnTo>
                    <a:pt x="626" y="11"/>
                  </a:lnTo>
                  <a:lnTo>
                    <a:pt x="637" y="14"/>
                  </a:lnTo>
                  <a:lnTo>
                    <a:pt x="648" y="17"/>
                  </a:lnTo>
                  <a:lnTo>
                    <a:pt x="661" y="19"/>
                  </a:lnTo>
                  <a:lnTo>
                    <a:pt x="673" y="23"/>
                  </a:lnTo>
                  <a:lnTo>
                    <a:pt x="684" y="26"/>
                  </a:lnTo>
                  <a:lnTo>
                    <a:pt x="694" y="30"/>
                  </a:lnTo>
                  <a:lnTo>
                    <a:pt x="712" y="35"/>
                  </a:lnTo>
                  <a:lnTo>
                    <a:pt x="729" y="41"/>
                  </a:lnTo>
                  <a:lnTo>
                    <a:pt x="744" y="49"/>
                  </a:lnTo>
                  <a:lnTo>
                    <a:pt x="762" y="59"/>
                  </a:lnTo>
                  <a:lnTo>
                    <a:pt x="774" y="65"/>
                  </a:lnTo>
                  <a:lnTo>
                    <a:pt x="788" y="74"/>
                  </a:lnTo>
                  <a:lnTo>
                    <a:pt x="803" y="83"/>
                  </a:lnTo>
                  <a:lnTo>
                    <a:pt x="816" y="91"/>
                  </a:lnTo>
                  <a:lnTo>
                    <a:pt x="829" y="102"/>
                  </a:lnTo>
                  <a:lnTo>
                    <a:pt x="845" y="113"/>
                  </a:lnTo>
                  <a:lnTo>
                    <a:pt x="931" y="31"/>
                  </a:lnTo>
                  <a:lnTo>
                    <a:pt x="903" y="323"/>
                  </a:lnTo>
                  <a:lnTo>
                    <a:pt x="573" y="371"/>
                  </a:lnTo>
                  <a:lnTo>
                    <a:pt x="665" y="285"/>
                  </a:lnTo>
                  <a:lnTo>
                    <a:pt x="653" y="276"/>
                  </a:lnTo>
                  <a:lnTo>
                    <a:pt x="641" y="269"/>
                  </a:lnTo>
                  <a:lnTo>
                    <a:pt x="628" y="262"/>
                  </a:lnTo>
                  <a:lnTo>
                    <a:pt x="617" y="256"/>
                  </a:lnTo>
                  <a:lnTo>
                    <a:pt x="606" y="251"/>
                  </a:lnTo>
                  <a:lnTo>
                    <a:pt x="596" y="245"/>
                  </a:lnTo>
                  <a:lnTo>
                    <a:pt x="585" y="242"/>
                  </a:lnTo>
                  <a:lnTo>
                    <a:pt x="573" y="238"/>
                  </a:lnTo>
                  <a:lnTo>
                    <a:pt x="557" y="235"/>
                  </a:lnTo>
                  <a:lnTo>
                    <a:pt x="545" y="232"/>
                  </a:lnTo>
                  <a:lnTo>
                    <a:pt x="535" y="230"/>
                  </a:lnTo>
                  <a:lnTo>
                    <a:pt x="520" y="228"/>
                  </a:lnTo>
                  <a:lnTo>
                    <a:pt x="507" y="227"/>
                  </a:lnTo>
                  <a:lnTo>
                    <a:pt x="496" y="227"/>
                  </a:lnTo>
                  <a:lnTo>
                    <a:pt x="484" y="227"/>
                  </a:lnTo>
                  <a:lnTo>
                    <a:pt x="468" y="228"/>
                  </a:lnTo>
                  <a:lnTo>
                    <a:pt x="452" y="231"/>
                  </a:lnTo>
                  <a:lnTo>
                    <a:pt x="436" y="234"/>
                  </a:lnTo>
                  <a:lnTo>
                    <a:pt x="413" y="240"/>
                  </a:lnTo>
                  <a:lnTo>
                    <a:pt x="383" y="249"/>
                  </a:lnTo>
                  <a:lnTo>
                    <a:pt x="361" y="259"/>
                  </a:lnTo>
                  <a:lnTo>
                    <a:pt x="341" y="269"/>
                  </a:lnTo>
                  <a:lnTo>
                    <a:pt x="319" y="283"/>
                  </a:lnTo>
                  <a:lnTo>
                    <a:pt x="300" y="297"/>
                  </a:lnTo>
                  <a:lnTo>
                    <a:pt x="281" y="313"/>
                  </a:lnTo>
                  <a:lnTo>
                    <a:pt x="265" y="330"/>
                  </a:lnTo>
                  <a:lnTo>
                    <a:pt x="250" y="350"/>
                  </a:lnTo>
                  <a:lnTo>
                    <a:pt x="0" y="305"/>
                  </a:lnTo>
                  <a:lnTo>
                    <a:pt x="7" y="294"/>
                  </a:lnTo>
                  <a:lnTo>
                    <a:pt x="16" y="279"/>
                  </a:lnTo>
                  <a:lnTo>
                    <a:pt x="25" y="266"/>
                  </a:lnTo>
                  <a:lnTo>
                    <a:pt x="33" y="254"/>
                  </a:lnTo>
                  <a:lnTo>
                    <a:pt x="41" y="242"/>
                  </a:lnTo>
                  <a:lnTo>
                    <a:pt x="52" y="229"/>
                  </a:lnTo>
                  <a:lnTo>
                    <a:pt x="61" y="216"/>
                  </a:lnTo>
                  <a:lnTo>
                    <a:pt x="71" y="206"/>
                  </a:lnTo>
                  <a:lnTo>
                    <a:pt x="82" y="194"/>
                  </a:lnTo>
                  <a:lnTo>
                    <a:pt x="93" y="182"/>
                  </a:lnTo>
                  <a:lnTo>
                    <a:pt x="104" y="171"/>
                  </a:lnTo>
                  <a:lnTo>
                    <a:pt x="115" y="161"/>
                  </a:lnTo>
                  <a:lnTo>
                    <a:pt x="125" y="150"/>
                  </a:lnTo>
                  <a:lnTo>
                    <a:pt x="135" y="142"/>
                  </a:lnTo>
                  <a:lnTo>
                    <a:pt x="149" y="131"/>
                  </a:lnTo>
                  <a:lnTo>
                    <a:pt x="163" y="120"/>
                  </a:lnTo>
                  <a:lnTo>
                    <a:pt x="179" y="109"/>
                  </a:lnTo>
                  <a:lnTo>
                    <a:pt x="190" y="101"/>
                  </a:lnTo>
                  <a:lnTo>
                    <a:pt x="202" y="93"/>
                  </a:lnTo>
                  <a:lnTo>
                    <a:pt x="215" y="85"/>
                  </a:lnTo>
                  <a:lnTo>
                    <a:pt x="228" y="77"/>
                  </a:lnTo>
                  <a:lnTo>
                    <a:pt x="240" y="70"/>
                  </a:lnTo>
                  <a:lnTo>
                    <a:pt x="256" y="63"/>
                  </a:lnTo>
                  <a:lnTo>
                    <a:pt x="272" y="55"/>
                  </a:lnTo>
                  <a:lnTo>
                    <a:pt x="287" y="48"/>
                  </a:lnTo>
                  <a:lnTo>
                    <a:pt x="304" y="42"/>
                  </a:lnTo>
                  <a:lnTo>
                    <a:pt x="317" y="38"/>
                  </a:lnTo>
                  <a:lnTo>
                    <a:pt x="334" y="32"/>
                  </a:lnTo>
                  <a:lnTo>
                    <a:pt x="351" y="26"/>
                  </a:lnTo>
                  <a:lnTo>
                    <a:pt x="365" y="22"/>
                  </a:lnTo>
                  <a:lnTo>
                    <a:pt x="381" y="18"/>
                  </a:lnTo>
                  <a:lnTo>
                    <a:pt x="397" y="14"/>
                  </a:lnTo>
                  <a:lnTo>
                    <a:pt x="413" y="11"/>
                  </a:lnTo>
                  <a:lnTo>
                    <a:pt x="426" y="9"/>
                  </a:lnTo>
                </a:path>
              </a:pathLst>
            </a:custGeom>
            <a:solidFill>
              <a:srgbClr val="618FFD">
                <a:alpha val="50195"/>
              </a:srgbClr>
            </a:solidFill>
            <a:ln>
              <a:noFill/>
            </a:ln>
            <a:effectLst>
              <a:outerShdw dist="45791" dir="2021404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 sz="1351"/>
            </a:p>
          </p:txBody>
        </p:sp>
        <p:graphicFrame>
          <p:nvGraphicFramePr>
            <p:cNvPr id="42" name="Object 2">
              <a:extLst>
                <a:ext uri="{FF2B5EF4-FFF2-40B4-BE49-F238E27FC236}">
                  <a16:creationId xmlns:a16="http://schemas.microsoft.com/office/drawing/2014/main" id="{CF8BB5D6-9E56-499F-A622-7FB78B441ACD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735" y="1523"/>
            <a:ext cx="559" cy="1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5" name="Clip" r:id="rId3" imgW="963613" imgH="1857375" progId="MS_ClipArt_Gallery.2">
                    <p:embed/>
                  </p:oleObj>
                </mc:Choice>
                <mc:Fallback>
                  <p:oleObj name="Clip" r:id="rId3" imgW="963613" imgH="1857375" progId="MS_ClipArt_Gallery.2">
                    <p:embed/>
                    <p:pic>
                      <p:nvPicPr>
                        <p:cNvPr id="7176" name="Object 2">
                          <a:extLst>
                            <a:ext uri="{FF2B5EF4-FFF2-40B4-BE49-F238E27FC236}">
                              <a16:creationId xmlns:a16="http://schemas.microsoft.com/office/drawing/2014/main" id="{B81C078B-58D7-4C28-A8FC-7D99588C842A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5" y="1523"/>
                          <a:ext cx="559" cy="1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3" name="Group 7">
              <a:extLst>
                <a:ext uri="{FF2B5EF4-FFF2-40B4-BE49-F238E27FC236}">
                  <a16:creationId xmlns:a16="http://schemas.microsoft.com/office/drawing/2014/main" id="{6942CECF-23FA-49E1-8230-CA51D2ABA4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8" y="1451"/>
              <a:ext cx="468" cy="1022"/>
              <a:chOff x="1908" y="2090"/>
              <a:chExt cx="517" cy="1077"/>
            </a:xfrm>
          </p:grpSpPr>
          <p:grpSp>
            <p:nvGrpSpPr>
              <p:cNvPr id="393" name="Group 8">
                <a:extLst>
                  <a:ext uri="{FF2B5EF4-FFF2-40B4-BE49-F238E27FC236}">
                    <a16:creationId xmlns:a16="http://schemas.microsoft.com/office/drawing/2014/main" id="{38F486D9-3BBB-4619-9F12-5711D206C4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54" y="2168"/>
                <a:ext cx="424" cy="999"/>
                <a:chOff x="1954" y="2168"/>
                <a:chExt cx="424" cy="999"/>
              </a:xfrm>
            </p:grpSpPr>
            <p:sp>
              <p:nvSpPr>
                <p:cNvPr id="398" name="Rectangle 9">
                  <a:extLst>
                    <a:ext uri="{FF2B5EF4-FFF2-40B4-BE49-F238E27FC236}">
                      <a16:creationId xmlns:a16="http://schemas.microsoft.com/office/drawing/2014/main" id="{5793F51B-87C1-4AEA-8B65-F61489CCA8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61" y="2281"/>
                  <a:ext cx="155" cy="886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399" name="Freeform 10">
                  <a:extLst>
                    <a:ext uri="{FF2B5EF4-FFF2-40B4-BE49-F238E27FC236}">
                      <a16:creationId xmlns:a16="http://schemas.microsoft.com/office/drawing/2014/main" id="{4493BDE5-0890-44C7-B44E-6DB6584607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" y="2168"/>
                  <a:ext cx="256" cy="998"/>
                </a:xfrm>
                <a:custGeom>
                  <a:avLst/>
                  <a:gdLst>
                    <a:gd name="T0" fmla="*/ 255 w 256"/>
                    <a:gd name="T1" fmla="*/ 759 h 998"/>
                    <a:gd name="T2" fmla="*/ 0 w 256"/>
                    <a:gd name="T3" fmla="*/ 997 h 998"/>
                    <a:gd name="T4" fmla="*/ 0 w 256"/>
                    <a:gd name="T5" fmla="*/ 120 h 998"/>
                    <a:gd name="T6" fmla="*/ 40 w 256"/>
                    <a:gd name="T7" fmla="*/ 77 h 998"/>
                    <a:gd name="T8" fmla="*/ 255 w 256"/>
                    <a:gd name="T9" fmla="*/ 0 h 998"/>
                    <a:gd name="T10" fmla="*/ 255 w 256"/>
                    <a:gd name="T11" fmla="*/ 759 h 9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6"/>
                    <a:gd name="T19" fmla="*/ 0 h 998"/>
                    <a:gd name="T20" fmla="*/ 256 w 256"/>
                    <a:gd name="T21" fmla="*/ 998 h 99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6" h="998">
                      <a:moveTo>
                        <a:pt x="255" y="759"/>
                      </a:moveTo>
                      <a:lnTo>
                        <a:pt x="0" y="997"/>
                      </a:lnTo>
                      <a:lnTo>
                        <a:pt x="0" y="120"/>
                      </a:lnTo>
                      <a:lnTo>
                        <a:pt x="40" y="77"/>
                      </a:lnTo>
                      <a:lnTo>
                        <a:pt x="255" y="0"/>
                      </a:lnTo>
                      <a:lnTo>
                        <a:pt x="255" y="759"/>
                      </a:lnTo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00" name="Freeform 11">
                  <a:extLst>
                    <a:ext uri="{FF2B5EF4-FFF2-40B4-BE49-F238E27FC236}">
                      <a16:creationId xmlns:a16="http://schemas.microsoft.com/office/drawing/2014/main" id="{CC7F3335-6F3F-4BEC-A65A-83FAD716AC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2" y="2281"/>
                  <a:ext cx="158" cy="101"/>
                </a:xfrm>
                <a:custGeom>
                  <a:avLst/>
                  <a:gdLst>
                    <a:gd name="T0" fmla="*/ 157 w 158"/>
                    <a:gd name="T1" fmla="*/ 0 h 101"/>
                    <a:gd name="T2" fmla="*/ 0 w 158"/>
                    <a:gd name="T3" fmla="*/ 0 h 101"/>
                    <a:gd name="T4" fmla="*/ 0 w 158"/>
                    <a:gd name="T5" fmla="*/ 100 h 101"/>
                    <a:gd name="T6" fmla="*/ 157 w 158"/>
                    <a:gd name="T7" fmla="*/ 47 h 101"/>
                    <a:gd name="T8" fmla="*/ 157 w 158"/>
                    <a:gd name="T9" fmla="*/ 0 h 1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8"/>
                    <a:gd name="T16" fmla="*/ 0 h 101"/>
                    <a:gd name="T17" fmla="*/ 158 w 158"/>
                    <a:gd name="T18" fmla="*/ 101 h 1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8" h="101">
                      <a:moveTo>
                        <a:pt x="157" y="0"/>
                      </a:move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157" y="47"/>
                      </a:lnTo>
                      <a:lnTo>
                        <a:pt x="157" y="0"/>
                      </a:lnTo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01" name="Rectangle 12">
                  <a:extLst>
                    <a:ext uri="{FF2B5EF4-FFF2-40B4-BE49-F238E27FC236}">
                      <a16:creationId xmlns:a16="http://schemas.microsoft.com/office/drawing/2014/main" id="{96D3CC13-6256-476E-A569-9273ADA84A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41" y="2411"/>
                  <a:ext cx="75" cy="50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02" name="Rectangle 13">
                  <a:extLst>
                    <a:ext uri="{FF2B5EF4-FFF2-40B4-BE49-F238E27FC236}">
                      <a16:creationId xmlns:a16="http://schemas.microsoft.com/office/drawing/2014/main" id="{264C8D4F-E0C0-4182-92E1-ECC15AC9A6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6" y="2409"/>
                  <a:ext cx="78" cy="52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03" name="Rectangle 14">
                  <a:extLst>
                    <a:ext uri="{FF2B5EF4-FFF2-40B4-BE49-F238E27FC236}">
                      <a16:creationId xmlns:a16="http://schemas.microsoft.com/office/drawing/2014/main" id="{C56018CA-154B-42BA-862E-DCF9252547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97" y="2351"/>
                  <a:ext cx="79" cy="50"/>
                </a:xfrm>
                <a:prstGeom prst="rect">
                  <a:avLst/>
                </a:pr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04" name="Rectangle 15">
                  <a:extLst>
                    <a:ext uri="{FF2B5EF4-FFF2-40B4-BE49-F238E27FC236}">
                      <a16:creationId xmlns:a16="http://schemas.microsoft.com/office/drawing/2014/main" id="{DD2FF85B-D2C9-4E44-BE54-A572EECD44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5" y="2350"/>
                  <a:ext cx="40" cy="51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05" name="Rectangle 16">
                  <a:extLst>
                    <a:ext uri="{FF2B5EF4-FFF2-40B4-BE49-F238E27FC236}">
                      <a16:creationId xmlns:a16="http://schemas.microsoft.com/office/drawing/2014/main" id="{1B3C5CEF-6881-4F3F-AC3D-B3DADECAEA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1" y="2350"/>
                  <a:ext cx="40" cy="51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06" name="Rectangle 17">
                  <a:extLst>
                    <a:ext uri="{FF2B5EF4-FFF2-40B4-BE49-F238E27FC236}">
                      <a16:creationId xmlns:a16="http://schemas.microsoft.com/office/drawing/2014/main" id="{BBD3BC0B-2F92-4A88-8FFA-561BBC6AC3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38" y="2290"/>
                  <a:ext cx="78" cy="52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07" name="Rectangle 18">
                  <a:extLst>
                    <a:ext uri="{FF2B5EF4-FFF2-40B4-BE49-F238E27FC236}">
                      <a16:creationId xmlns:a16="http://schemas.microsoft.com/office/drawing/2014/main" id="{F0788C73-B9C4-410C-98DF-A9101B272A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4" y="2291"/>
                  <a:ext cx="79" cy="52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08" name="Rectangle 19">
                  <a:extLst>
                    <a:ext uri="{FF2B5EF4-FFF2-40B4-BE49-F238E27FC236}">
                      <a16:creationId xmlns:a16="http://schemas.microsoft.com/office/drawing/2014/main" id="{995204D8-9E03-45C0-91B0-D83576DD0D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42" y="2529"/>
                  <a:ext cx="74" cy="50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09" name="Rectangle 20">
                  <a:extLst>
                    <a:ext uri="{FF2B5EF4-FFF2-40B4-BE49-F238E27FC236}">
                      <a16:creationId xmlns:a16="http://schemas.microsoft.com/office/drawing/2014/main" id="{9F2E987B-B0C9-4BC6-B9C3-50531E8497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6" y="2527"/>
                  <a:ext cx="79" cy="52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10" name="Rectangle 21">
                  <a:extLst>
                    <a:ext uri="{FF2B5EF4-FFF2-40B4-BE49-F238E27FC236}">
                      <a16:creationId xmlns:a16="http://schemas.microsoft.com/office/drawing/2014/main" id="{1DE151FE-4475-4565-A100-E779F696D9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99" y="2469"/>
                  <a:ext cx="78" cy="50"/>
                </a:xfrm>
                <a:prstGeom prst="rect">
                  <a:avLst/>
                </a:pr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11" name="Rectangle 22">
                  <a:extLst>
                    <a:ext uri="{FF2B5EF4-FFF2-40B4-BE49-F238E27FC236}">
                      <a16:creationId xmlns:a16="http://schemas.microsoft.com/office/drawing/2014/main" id="{139FEA88-5E50-4865-966F-BA6B7C5C49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6" y="2469"/>
                  <a:ext cx="40" cy="50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12" name="Rectangle 23">
                  <a:extLst>
                    <a:ext uri="{FF2B5EF4-FFF2-40B4-BE49-F238E27FC236}">
                      <a16:creationId xmlns:a16="http://schemas.microsoft.com/office/drawing/2014/main" id="{E14157B4-6658-4BE0-8740-58AAF2A307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3" y="2469"/>
                  <a:ext cx="33" cy="50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13" name="Rectangle 24">
                  <a:extLst>
                    <a:ext uri="{FF2B5EF4-FFF2-40B4-BE49-F238E27FC236}">
                      <a16:creationId xmlns:a16="http://schemas.microsoft.com/office/drawing/2014/main" id="{AFA37362-ABD1-46BB-9C83-336B13E57E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42" y="2643"/>
                  <a:ext cx="76" cy="51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14" name="Rectangle 25">
                  <a:extLst>
                    <a:ext uri="{FF2B5EF4-FFF2-40B4-BE49-F238E27FC236}">
                      <a16:creationId xmlns:a16="http://schemas.microsoft.com/office/drawing/2014/main" id="{65C4D411-B89A-4EBF-9D3C-0E9933BC36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6" y="2642"/>
                  <a:ext cx="79" cy="53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15" name="Rectangle 26">
                  <a:extLst>
                    <a:ext uri="{FF2B5EF4-FFF2-40B4-BE49-F238E27FC236}">
                      <a16:creationId xmlns:a16="http://schemas.microsoft.com/office/drawing/2014/main" id="{C7D1D1AF-E7F0-4BE9-B9EB-9CECA74E4B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99" y="2584"/>
                  <a:ext cx="78" cy="50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16" name="Rectangle 27">
                  <a:extLst>
                    <a:ext uri="{FF2B5EF4-FFF2-40B4-BE49-F238E27FC236}">
                      <a16:creationId xmlns:a16="http://schemas.microsoft.com/office/drawing/2014/main" id="{013F7B17-BD4A-4010-AB19-74C6ECEC2E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6" y="2583"/>
                  <a:ext cx="40" cy="51"/>
                </a:xfrm>
                <a:prstGeom prst="rect">
                  <a:avLst/>
                </a:pr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17" name="Rectangle 28">
                  <a:extLst>
                    <a:ext uri="{FF2B5EF4-FFF2-40B4-BE49-F238E27FC236}">
                      <a16:creationId xmlns:a16="http://schemas.microsoft.com/office/drawing/2014/main" id="{80D97C99-BB93-46F0-9D58-28285A6B01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3" y="2583"/>
                  <a:ext cx="34" cy="51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18" name="Rectangle 29">
                  <a:extLst>
                    <a:ext uri="{FF2B5EF4-FFF2-40B4-BE49-F238E27FC236}">
                      <a16:creationId xmlns:a16="http://schemas.microsoft.com/office/drawing/2014/main" id="{21DC6A0E-C6B1-472E-89F6-C5C06D50EB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43" y="2762"/>
                  <a:ext cx="73" cy="50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19" name="Rectangle 30">
                  <a:extLst>
                    <a:ext uri="{FF2B5EF4-FFF2-40B4-BE49-F238E27FC236}">
                      <a16:creationId xmlns:a16="http://schemas.microsoft.com/office/drawing/2014/main" id="{DFEB477E-9FB5-4B1D-8C08-EF1863CC0C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8" y="2760"/>
                  <a:ext cx="78" cy="52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20" name="Rectangle 31">
                  <a:extLst>
                    <a:ext uri="{FF2B5EF4-FFF2-40B4-BE49-F238E27FC236}">
                      <a16:creationId xmlns:a16="http://schemas.microsoft.com/office/drawing/2014/main" id="{8C4D8428-B8DB-439E-BF2F-332E4ABABD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00" y="2701"/>
                  <a:ext cx="78" cy="52"/>
                </a:xfrm>
                <a:prstGeom prst="rect">
                  <a:avLst/>
                </a:pr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21" name="Rectangle 32">
                  <a:extLst>
                    <a:ext uri="{FF2B5EF4-FFF2-40B4-BE49-F238E27FC236}">
                      <a16:creationId xmlns:a16="http://schemas.microsoft.com/office/drawing/2014/main" id="{43798B9C-E405-48F7-9B25-203295FBE2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6" y="2701"/>
                  <a:ext cx="41" cy="52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22" name="Rectangle 33">
                  <a:extLst>
                    <a:ext uri="{FF2B5EF4-FFF2-40B4-BE49-F238E27FC236}">
                      <a16:creationId xmlns:a16="http://schemas.microsoft.com/office/drawing/2014/main" id="{280AD6A1-6032-43D9-9C18-AB02D47CE5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4" y="2701"/>
                  <a:ext cx="32" cy="52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23" name="Rectangle 34">
                  <a:extLst>
                    <a:ext uri="{FF2B5EF4-FFF2-40B4-BE49-F238E27FC236}">
                      <a16:creationId xmlns:a16="http://schemas.microsoft.com/office/drawing/2014/main" id="{5071CFFC-F90B-457C-85D7-ABA891381C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41" y="2879"/>
                  <a:ext cx="76" cy="49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24" name="Rectangle 35">
                  <a:extLst>
                    <a:ext uri="{FF2B5EF4-FFF2-40B4-BE49-F238E27FC236}">
                      <a16:creationId xmlns:a16="http://schemas.microsoft.com/office/drawing/2014/main" id="{552E3874-835A-4197-8A59-D85FA75CB3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6" y="2877"/>
                  <a:ext cx="78" cy="52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25" name="Rectangle 36">
                  <a:extLst>
                    <a:ext uri="{FF2B5EF4-FFF2-40B4-BE49-F238E27FC236}">
                      <a16:creationId xmlns:a16="http://schemas.microsoft.com/office/drawing/2014/main" id="{E4610D18-4394-4032-9295-977494734F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97" y="2818"/>
                  <a:ext cx="79" cy="51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26" name="Rectangle 37">
                  <a:extLst>
                    <a:ext uri="{FF2B5EF4-FFF2-40B4-BE49-F238E27FC236}">
                      <a16:creationId xmlns:a16="http://schemas.microsoft.com/office/drawing/2014/main" id="{7329E22C-5453-431D-8F3A-94A77795AB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5" y="2818"/>
                  <a:ext cx="40" cy="51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27" name="Rectangle 38">
                  <a:extLst>
                    <a:ext uri="{FF2B5EF4-FFF2-40B4-BE49-F238E27FC236}">
                      <a16:creationId xmlns:a16="http://schemas.microsoft.com/office/drawing/2014/main" id="{F463DB83-CDE7-411C-BF24-3D9D96C5E3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42" y="2996"/>
                  <a:ext cx="76" cy="50"/>
                </a:xfrm>
                <a:prstGeom prst="rect">
                  <a:avLst/>
                </a:pr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28" name="Rectangle 39">
                  <a:extLst>
                    <a:ext uri="{FF2B5EF4-FFF2-40B4-BE49-F238E27FC236}">
                      <a16:creationId xmlns:a16="http://schemas.microsoft.com/office/drawing/2014/main" id="{96D38ED1-A880-4B8E-8879-4EE392EC13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6" y="2995"/>
                  <a:ext cx="79" cy="52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29" name="Rectangle 40">
                  <a:extLst>
                    <a:ext uri="{FF2B5EF4-FFF2-40B4-BE49-F238E27FC236}">
                      <a16:creationId xmlns:a16="http://schemas.microsoft.com/office/drawing/2014/main" id="{854A9556-9373-4868-9B3E-A4A9EA1D4E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99" y="2936"/>
                  <a:ext cx="78" cy="51"/>
                </a:xfrm>
                <a:prstGeom prst="rect">
                  <a:avLst/>
                </a:pr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30" name="Rectangle 41">
                  <a:extLst>
                    <a:ext uri="{FF2B5EF4-FFF2-40B4-BE49-F238E27FC236}">
                      <a16:creationId xmlns:a16="http://schemas.microsoft.com/office/drawing/2014/main" id="{FB92322D-A637-4966-B3ED-907F70677F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6" y="2936"/>
                  <a:ext cx="40" cy="51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31" name="Rectangle 42">
                  <a:extLst>
                    <a:ext uri="{FF2B5EF4-FFF2-40B4-BE49-F238E27FC236}">
                      <a16:creationId xmlns:a16="http://schemas.microsoft.com/office/drawing/2014/main" id="{FF20EFF5-0715-487A-B567-C5993B9B1E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3" y="2936"/>
                  <a:ext cx="33" cy="51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32" name="Rectangle 43">
                  <a:extLst>
                    <a:ext uri="{FF2B5EF4-FFF2-40B4-BE49-F238E27FC236}">
                      <a16:creationId xmlns:a16="http://schemas.microsoft.com/office/drawing/2014/main" id="{DC27125B-3C8B-441F-B558-84AC7090AA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42" y="3112"/>
                  <a:ext cx="74" cy="50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33" name="Rectangle 44">
                  <a:extLst>
                    <a:ext uri="{FF2B5EF4-FFF2-40B4-BE49-F238E27FC236}">
                      <a16:creationId xmlns:a16="http://schemas.microsoft.com/office/drawing/2014/main" id="{22CA0A52-B47A-4AA0-A63D-2EB3359C81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6" y="3110"/>
                  <a:ext cx="79" cy="52"/>
                </a:xfrm>
                <a:prstGeom prst="rect">
                  <a:avLst/>
                </a:prstGeom>
                <a:solidFill>
                  <a:srgbClr val="4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34" name="Rectangle 45">
                  <a:extLst>
                    <a:ext uri="{FF2B5EF4-FFF2-40B4-BE49-F238E27FC236}">
                      <a16:creationId xmlns:a16="http://schemas.microsoft.com/office/drawing/2014/main" id="{4AD4995F-07CC-4B86-BD69-56D3BFE6B0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99" y="3052"/>
                  <a:ext cx="78" cy="50"/>
                </a:xfrm>
                <a:prstGeom prst="rect">
                  <a:avLst/>
                </a:pr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35" name="Rectangle 46">
                  <a:extLst>
                    <a:ext uri="{FF2B5EF4-FFF2-40B4-BE49-F238E27FC236}">
                      <a16:creationId xmlns:a16="http://schemas.microsoft.com/office/drawing/2014/main" id="{490ECA56-FB86-45EB-A427-D36D230169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6" y="3052"/>
                  <a:ext cx="40" cy="50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36" name="Rectangle 47">
                  <a:extLst>
                    <a:ext uri="{FF2B5EF4-FFF2-40B4-BE49-F238E27FC236}">
                      <a16:creationId xmlns:a16="http://schemas.microsoft.com/office/drawing/2014/main" id="{E8C51F4C-B3D5-46DC-8161-BCB23B9BE4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3" y="3052"/>
                  <a:ext cx="34" cy="50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37" name="Freeform 48">
                  <a:extLst>
                    <a:ext uri="{FF2B5EF4-FFF2-40B4-BE49-F238E27FC236}">
                      <a16:creationId xmlns:a16="http://schemas.microsoft.com/office/drawing/2014/main" id="{1BBC67C6-39FC-4F33-AF9C-1E818D6947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" y="3094"/>
                  <a:ext cx="23" cy="65"/>
                </a:xfrm>
                <a:custGeom>
                  <a:avLst/>
                  <a:gdLst>
                    <a:gd name="T0" fmla="*/ 0 w 23"/>
                    <a:gd name="T1" fmla="*/ 17 h 65"/>
                    <a:gd name="T2" fmla="*/ 0 w 23"/>
                    <a:gd name="T3" fmla="*/ 64 h 65"/>
                    <a:gd name="T4" fmla="*/ 22 w 23"/>
                    <a:gd name="T5" fmla="*/ 46 h 65"/>
                    <a:gd name="T6" fmla="*/ 22 w 23"/>
                    <a:gd name="T7" fmla="*/ 0 h 65"/>
                    <a:gd name="T8" fmla="*/ 0 w 23"/>
                    <a:gd name="T9" fmla="*/ 17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65"/>
                    <a:gd name="T17" fmla="*/ 23 w 23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65">
                      <a:moveTo>
                        <a:pt x="0" y="17"/>
                      </a:moveTo>
                      <a:lnTo>
                        <a:pt x="0" y="64"/>
                      </a:lnTo>
                      <a:lnTo>
                        <a:pt x="22" y="46"/>
                      </a:lnTo>
                      <a:lnTo>
                        <a:pt x="22" y="0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38" name="Freeform 49">
                  <a:extLst>
                    <a:ext uri="{FF2B5EF4-FFF2-40B4-BE49-F238E27FC236}">
                      <a16:creationId xmlns:a16="http://schemas.microsoft.com/office/drawing/2014/main" id="{AD1264F8-4AB1-4FF0-9651-AEE7282CFB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2" y="3029"/>
                  <a:ext cx="65" cy="110"/>
                </a:xfrm>
                <a:custGeom>
                  <a:avLst/>
                  <a:gdLst>
                    <a:gd name="T0" fmla="*/ 0 w 65"/>
                    <a:gd name="T1" fmla="*/ 62 h 110"/>
                    <a:gd name="T2" fmla="*/ 0 w 65"/>
                    <a:gd name="T3" fmla="*/ 109 h 110"/>
                    <a:gd name="T4" fmla="*/ 64 w 65"/>
                    <a:gd name="T5" fmla="*/ 47 h 110"/>
                    <a:gd name="T6" fmla="*/ 64 w 65"/>
                    <a:gd name="T7" fmla="*/ 0 h 110"/>
                    <a:gd name="T8" fmla="*/ 0 w 65"/>
                    <a:gd name="T9" fmla="*/ 62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110"/>
                    <a:gd name="T17" fmla="*/ 65 w 65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110">
                      <a:moveTo>
                        <a:pt x="0" y="62"/>
                      </a:moveTo>
                      <a:lnTo>
                        <a:pt x="0" y="109"/>
                      </a:lnTo>
                      <a:lnTo>
                        <a:pt x="64" y="47"/>
                      </a:lnTo>
                      <a:lnTo>
                        <a:pt x="64" y="0"/>
                      </a:lnTo>
                      <a:lnTo>
                        <a:pt x="0" y="62"/>
                      </a:lnTo>
                    </a:path>
                  </a:pathLst>
                </a:custGeom>
                <a:solidFill>
                  <a:srgbClr val="4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39" name="Freeform 50">
                  <a:extLst>
                    <a:ext uri="{FF2B5EF4-FFF2-40B4-BE49-F238E27FC236}">
                      <a16:creationId xmlns:a16="http://schemas.microsoft.com/office/drawing/2014/main" id="{D0BACD09-8F44-47CC-9EE8-22A34DF985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0" y="2968"/>
                  <a:ext cx="65" cy="105"/>
                </a:xfrm>
                <a:custGeom>
                  <a:avLst/>
                  <a:gdLst>
                    <a:gd name="T0" fmla="*/ 0 w 65"/>
                    <a:gd name="T1" fmla="*/ 60 h 105"/>
                    <a:gd name="T2" fmla="*/ 0 w 65"/>
                    <a:gd name="T3" fmla="*/ 104 h 105"/>
                    <a:gd name="T4" fmla="*/ 64 w 65"/>
                    <a:gd name="T5" fmla="*/ 44 h 105"/>
                    <a:gd name="T6" fmla="*/ 64 w 65"/>
                    <a:gd name="T7" fmla="*/ 0 h 105"/>
                    <a:gd name="T8" fmla="*/ 0 w 65"/>
                    <a:gd name="T9" fmla="*/ 6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105"/>
                    <a:gd name="T17" fmla="*/ 65 w 65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105">
                      <a:moveTo>
                        <a:pt x="0" y="60"/>
                      </a:moveTo>
                      <a:lnTo>
                        <a:pt x="0" y="104"/>
                      </a:lnTo>
                      <a:lnTo>
                        <a:pt x="64" y="44"/>
                      </a:lnTo>
                      <a:lnTo>
                        <a:pt x="64" y="0"/>
                      </a:lnTo>
                      <a:lnTo>
                        <a:pt x="0" y="60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40" name="Freeform 51">
                  <a:extLst>
                    <a:ext uri="{FF2B5EF4-FFF2-40B4-BE49-F238E27FC236}">
                      <a16:creationId xmlns:a16="http://schemas.microsoft.com/office/drawing/2014/main" id="{952755E0-5E50-4C8E-BFF4-E97C84B27A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8" y="2906"/>
                  <a:ext cx="65" cy="103"/>
                </a:xfrm>
                <a:custGeom>
                  <a:avLst/>
                  <a:gdLst>
                    <a:gd name="T0" fmla="*/ 0 w 65"/>
                    <a:gd name="T1" fmla="*/ 58 h 103"/>
                    <a:gd name="T2" fmla="*/ 0 w 65"/>
                    <a:gd name="T3" fmla="*/ 102 h 103"/>
                    <a:gd name="T4" fmla="*/ 64 w 65"/>
                    <a:gd name="T5" fmla="*/ 43 h 103"/>
                    <a:gd name="T6" fmla="*/ 64 w 65"/>
                    <a:gd name="T7" fmla="*/ 0 h 103"/>
                    <a:gd name="T8" fmla="*/ 0 w 65"/>
                    <a:gd name="T9" fmla="*/ 58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103"/>
                    <a:gd name="T17" fmla="*/ 65 w 65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103">
                      <a:moveTo>
                        <a:pt x="0" y="58"/>
                      </a:moveTo>
                      <a:lnTo>
                        <a:pt x="0" y="102"/>
                      </a:lnTo>
                      <a:lnTo>
                        <a:pt x="64" y="43"/>
                      </a:lnTo>
                      <a:lnTo>
                        <a:pt x="64" y="0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41" name="Freeform 52">
                  <a:extLst>
                    <a:ext uri="{FF2B5EF4-FFF2-40B4-BE49-F238E27FC236}">
                      <a16:creationId xmlns:a16="http://schemas.microsoft.com/office/drawing/2014/main" id="{A482B71C-3911-40F6-9DCB-74B049BBA2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5" y="2873"/>
                  <a:ext cx="33" cy="73"/>
                </a:xfrm>
                <a:custGeom>
                  <a:avLst/>
                  <a:gdLst>
                    <a:gd name="T0" fmla="*/ 0 w 33"/>
                    <a:gd name="T1" fmla="*/ 29 h 73"/>
                    <a:gd name="T2" fmla="*/ 0 w 33"/>
                    <a:gd name="T3" fmla="*/ 72 h 73"/>
                    <a:gd name="T4" fmla="*/ 32 w 33"/>
                    <a:gd name="T5" fmla="*/ 41 h 73"/>
                    <a:gd name="T6" fmla="*/ 32 w 33"/>
                    <a:gd name="T7" fmla="*/ 0 h 73"/>
                    <a:gd name="T8" fmla="*/ 0 w 33"/>
                    <a:gd name="T9" fmla="*/ 29 h 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73"/>
                    <a:gd name="T17" fmla="*/ 33 w 33"/>
                    <a:gd name="T18" fmla="*/ 73 h 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73">
                      <a:moveTo>
                        <a:pt x="0" y="29"/>
                      </a:moveTo>
                      <a:lnTo>
                        <a:pt x="0" y="72"/>
                      </a:lnTo>
                      <a:lnTo>
                        <a:pt x="32" y="41"/>
                      </a:lnTo>
                      <a:lnTo>
                        <a:pt x="32" y="0"/>
                      </a:lnTo>
                      <a:lnTo>
                        <a:pt x="0" y="29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42" name="Freeform 53">
                  <a:extLst>
                    <a:ext uri="{FF2B5EF4-FFF2-40B4-BE49-F238E27FC236}">
                      <a16:creationId xmlns:a16="http://schemas.microsoft.com/office/drawing/2014/main" id="{770063C5-F1C1-4632-B02C-006E9863F5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" y="2283"/>
                  <a:ext cx="23" cy="58"/>
                </a:xfrm>
                <a:custGeom>
                  <a:avLst/>
                  <a:gdLst>
                    <a:gd name="T0" fmla="*/ 0 w 23"/>
                    <a:gd name="T1" fmla="*/ 6 h 58"/>
                    <a:gd name="T2" fmla="*/ 0 w 23"/>
                    <a:gd name="T3" fmla="*/ 57 h 58"/>
                    <a:gd name="T4" fmla="*/ 22 w 23"/>
                    <a:gd name="T5" fmla="*/ 46 h 58"/>
                    <a:gd name="T6" fmla="*/ 22 w 23"/>
                    <a:gd name="T7" fmla="*/ 0 h 58"/>
                    <a:gd name="T8" fmla="*/ 0 w 23"/>
                    <a:gd name="T9" fmla="*/ 6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58"/>
                    <a:gd name="T17" fmla="*/ 23 w 23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58">
                      <a:moveTo>
                        <a:pt x="0" y="6"/>
                      </a:moveTo>
                      <a:lnTo>
                        <a:pt x="0" y="57"/>
                      </a:lnTo>
                      <a:lnTo>
                        <a:pt x="22" y="46"/>
                      </a:lnTo>
                      <a:lnTo>
                        <a:pt x="22" y="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43" name="Freeform 54">
                  <a:extLst>
                    <a:ext uri="{FF2B5EF4-FFF2-40B4-BE49-F238E27FC236}">
                      <a16:creationId xmlns:a16="http://schemas.microsoft.com/office/drawing/2014/main" id="{9277E9C4-7BA6-4F62-BC95-B9C5D9FD9E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2" y="2252"/>
                  <a:ext cx="65" cy="77"/>
                </a:xfrm>
                <a:custGeom>
                  <a:avLst/>
                  <a:gdLst>
                    <a:gd name="T0" fmla="*/ 0 w 65"/>
                    <a:gd name="T1" fmla="*/ 30 h 77"/>
                    <a:gd name="T2" fmla="*/ 0 w 65"/>
                    <a:gd name="T3" fmla="*/ 76 h 77"/>
                    <a:gd name="T4" fmla="*/ 64 w 65"/>
                    <a:gd name="T5" fmla="*/ 46 h 77"/>
                    <a:gd name="T6" fmla="*/ 64 w 65"/>
                    <a:gd name="T7" fmla="*/ 0 h 77"/>
                    <a:gd name="T8" fmla="*/ 0 w 65"/>
                    <a:gd name="T9" fmla="*/ 30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77"/>
                    <a:gd name="T17" fmla="*/ 65 w 65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77">
                      <a:moveTo>
                        <a:pt x="0" y="30"/>
                      </a:moveTo>
                      <a:lnTo>
                        <a:pt x="0" y="76"/>
                      </a:lnTo>
                      <a:lnTo>
                        <a:pt x="64" y="46"/>
                      </a:lnTo>
                      <a:lnTo>
                        <a:pt x="64" y="0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44" name="Freeform 55">
                  <a:extLst>
                    <a:ext uri="{FF2B5EF4-FFF2-40B4-BE49-F238E27FC236}">
                      <a16:creationId xmlns:a16="http://schemas.microsoft.com/office/drawing/2014/main" id="{10CC3FEB-72AC-463F-B864-2589AD28D9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0" y="2220"/>
                  <a:ext cx="65" cy="76"/>
                </a:xfrm>
                <a:custGeom>
                  <a:avLst/>
                  <a:gdLst>
                    <a:gd name="T0" fmla="*/ 0 w 65"/>
                    <a:gd name="T1" fmla="*/ 30 h 76"/>
                    <a:gd name="T2" fmla="*/ 0 w 65"/>
                    <a:gd name="T3" fmla="*/ 75 h 76"/>
                    <a:gd name="T4" fmla="*/ 64 w 65"/>
                    <a:gd name="T5" fmla="*/ 44 h 76"/>
                    <a:gd name="T6" fmla="*/ 64 w 65"/>
                    <a:gd name="T7" fmla="*/ 0 h 76"/>
                    <a:gd name="T8" fmla="*/ 0 w 65"/>
                    <a:gd name="T9" fmla="*/ 30 h 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76"/>
                    <a:gd name="T17" fmla="*/ 65 w 65"/>
                    <a:gd name="T18" fmla="*/ 76 h 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76">
                      <a:moveTo>
                        <a:pt x="0" y="30"/>
                      </a:moveTo>
                      <a:lnTo>
                        <a:pt x="0" y="75"/>
                      </a:lnTo>
                      <a:lnTo>
                        <a:pt x="64" y="44"/>
                      </a:lnTo>
                      <a:lnTo>
                        <a:pt x="64" y="0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45" name="Freeform 56">
                  <a:extLst>
                    <a:ext uri="{FF2B5EF4-FFF2-40B4-BE49-F238E27FC236}">
                      <a16:creationId xmlns:a16="http://schemas.microsoft.com/office/drawing/2014/main" id="{FEAE312E-F82E-49B1-90EB-3F9B4E806C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8" y="2188"/>
                  <a:ext cx="65" cy="75"/>
                </a:xfrm>
                <a:custGeom>
                  <a:avLst/>
                  <a:gdLst>
                    <a:gd name="T0" fmla="*/ 0 w 65"/>
                    <a:gd name="T1" fmla="*/ 30 h 75"/>
                    <a:gd name="T2" fmla="*/ 0 w 65"/>
                    <a:gd name="T3" fmla="*/ 74 h 75"/>
                    <a:gd name="T4" fmla="*/ 64 w 65"/>
                    <a:gd name="T5" fmla="*/ 45 h 75"/>
                    <a:gd name="T6" fmla="*/ 64 w 65"/>
                    <a:gd name="T7" fmla="*/ 0 h 75"/>
                    <a:gd name="T8" fmla="*/ 0 w 65"/>
                    <a:gd name="T9" fmla="*/ 3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75"/>
                    <a:gd name="T17" fmla="*/ 65 w 65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75">
                      <a:moveTo>
                        <a:pt x="0" y="30"/>
                      </a:moveTo>
                      <a:lnTo>
                        <a:pt x="0" y="74"/>
                      </a:lnTo>
                      <a:lnTo>
                        <a:pt x="64" y="45"/>
                      </a:lnTo>
                      <a:lnTo>
                        <a:pt x="64" y="0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46" name="Freeform 57">
                  <a:extLst>
                    <a:ext uri="{FF2B5EF4-FFF2-40B4-BE49-F238E27FC236}">
                      <a16:creationId xmlns:a16="http://schemas.microsoft.com/office/drawing/2014/main" id="{A894EEB8-230E-4922-B832-8E0DEFBE95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5" y="2174"/>
                  <a:ext cx="33" cy="57"/>
                </a:xfrm>
                <a:custGeom>
                  <a:avLst/>
                  <a:gdLst>
                    <a:gd name="T0" fmla="*/ 0 w 33"/>
                    <a:gd name="T1" fmla="*/ 13 h 57"/>
                    <a:gd name="T2" fmla="*/ 0 w 33"/>
                    <a:gd name="T3" fmla="*/ 56 h 57"/>
                    <a:gd name="T4" fmla="*/ 32 w 33"/>
                    <a:gd name="T5" fmla="*/ 42 h 57"/>
                    <a:gd name="T6" fmla="*/ 32 w 33"/>
                    <a:gd name="T7" fmla="*/ 0 h 57"/>
                    <a:gd name="T8" fmla="*/ 0 w 33"/>
                    <a:gd name="T9" fmla="*/ 13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57"/>
                    <a:gd name="T17" fmla="*/ 33 w 33"/>
                    <a:gd name="T18" fmla="*/ 57 h 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57">
                      <a:moveTo>
                        <a:pt x="0" y="13"/>
                      </a:moveTo>
                      <a:lnTo>
                        <a:pt x="0" y="56"/>
                      </a:lnTo>
                      <a:lnTo>
                        <a:pt x="32" y="42"/>
                      </a:lnTo>
                      <a:lnTo>
                        <a:pt x="32" y="0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4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47" name="Freeform 58">
                  <a:extLst>
                    <a:ext uri="{FF2B5EF4-FFF2-40B4-BE49-F238E27FC236}">
                      <a16:creationId xmlns:a16="http://schemas.microsoft.com/office/drawing/2014/main" id="{E99C7148-7DBB-4D9D-BF6A-4D100787DA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2" y="2363"/>
                  <a:ext cx="65" cy="81"/>
                </a:xfrm>
                <a:custGeom>
                  <a:avLst/>
                  <a:gdLst>
                    <a:gd name="T0" fmla="*/ 0 w 65"/>
                    <a:gd name="T1" fmla="*/ 33 h 81"/>
                    <a:gd name="T2" fmla="*/ 0 w 65"/>
                    <a:gd name="T3" fmla="*/ 80 h 81"/>
                    <a:gd name="T4" fmla="*/ 64 w 65"/>
                    <a:gd name="T5" fmla="*/ 45 h 81"/>
                    <a:gd name="T6" fmla="*/ 64 w 65"/>
                    <a:gd name="T7" fmla="*/ 0 h 81"/>
                    <a:gd name="T8" fmla="*/ 0 w 65"/>
                    <a:gd name="T9" fmla="*/ 33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81"/>
                    <a:gd name="T17" fmla="*/ 65 w 65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81">
                      <a:moveTo>
                        <a:pt x="0" y="33"/>
                      </a:moveTo>
                      <a:lnTo>
                        <a:pt x="0" y="80"/>
                      </a:lnTo>
                      <a:lnTo>
                        <a:pt x="64" y="45"/>
                      </a:lnTo>
                      <a:lnTo>
                        <a:pt x="64" y="0"/>
                      </a:lnTo>
                      <a:lnTo>
                        <a:pt x="0" y="3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48" name="Freeform 59">
                  <a:extLst>
                    <a:ext uri="{FF2B5EF4-FFF2-40B4-BE49-F238E27FC236}">
                      <a16:creationId xmlns:a16="http://schemas.microsoft.com/office/drawing/2014/main" id="{26A15A1D-BF94-41D0-91F6-7692078AB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0" y="2327"/>
                  <a:ext cx="65" cy="80"/>
                </a:xfrm>
                <a:custGeom>
                  <a:avLst/>
                  <a:gdLst>
                    <a:gd name="T0" fmla="*/ 0 w 65"/>
                    <a:gd name="T1" fmla="*/ 34 h 80"/>
                    <a:gd name="T2" fmla="*/ 0 w 65"/>
                    <a:gd name="T3" fmla="*/ 79 h 80"/>
                    <a:gd name="T4" fmla="*/ 64 w 65"/>
                    <a:gd name="T5" fmla="*/ 45 h 80"/>
                    <a:gd name="T6" fmla="*/ 64 w 65"/>
                    <a:gd name="T7" fmla="*/ 0 h 80"/>
                    <a:gd name="T8" fmla="*/ 0 w 65"/>
                    <a:gd name="T9" fmla="*/ 34 h 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80"/>
                    <a:gd name="T17" fmla="*/ 65 w 65"/>
                    <a:gd name="T18" fmla="*/ 80 h 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80">
                      <a:moveTo>
                        <a:pt x="0" y="34"/>
                      </a:moveTo>
                      <a:lnTo>
                        <a:pt x="0" y="79"/>
                      </a:lnTo>
                      <a:lnTo>
                        <a:pt x="64" y="45"/>
                      </a:lnTo>
                      <a:lnTo>
                        <a:pt x="64" y="0"/>
                      </a:lnTo>
                      <a:lnTo>
                        <a:pt x="0" y="34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49" name="Freeform 60">
                  <a:extLst>
                    <a:ext uri="{FF2B5EF4-FFF2-40B4-BE49-F238E27FC236}">
                      <a16:creationId xmlns:a16="http://schemas.microsoft.com/office/drawing/2014/main" id="{426DA1C1-05AF-4178-A87D-210BD8D178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8" y="2291"/>
                  <a:ext cx="65" cy="79"/>
                </a:xfrm>
                <a:custGeom>
                  <a:avLst/>
                  <a:gdLst>
                    <a:gd name="T0" fmla="*/ 0 w 65"/>
                    <a:gd name="T1" fmla="*/ 35 h 79"/>
                    <a:gd name="T2" fmla="*/ 0 w 65"/>
                    <a:gd name="T3" fmla="*/ 78 h 79"/>
                    <a:gd name="T4" fmla="*/ 64 w 65"/>
                    <a:gd name="T5" fmla="*/ 43 h 79"/>
                    <a:gd name="T6" fmla="*/ 64 w 65"/>
                    <a:gd name="T7" fmla="*/ 0 h 79"/>
                    <a:gd name="T8" fmla="*/ 0 w 65"/>
                    <a:gd name="T9" fmla="*/ 35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79"/>
                    <a:gd name="T17" fmla="*/ 65 w 65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79">
                      <a:moveTo>
                        <a:pt x="0" y="35"/>
                      </a:moveTo>
                      <a:lnTo>
                        <a:pt x="0" y="78"/>
                      </a:lnTo>
                      <a:lnTo>
                        <a:pt x="64" y="43"/>
                      </a:lnTo>
                      <a:lnTo>
                        <a:pt x="64" y="0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4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50" name="Freeform 61">
                  <a:extLst>
                    <a:ext uri="{FF2B5EF4-FFF2-40B4-BE49-F238E27FC236}">
                      <a16:creationId xmlns:a16="http://schemas.microsoft.com/office/drawing/2014/main" id="{3C1240D7-B546-4A4C-9715-A48BB18AF5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5" y="2275"/>
                  <a:ext cx="33" cy="59"/>
                </a:xfrm>
                <a:custGeom>
                  <a:avLst/>
                  <a:gdLst>
                    <a:gd name="T0" fmla="*/ 0 w 33"/>
                    <a:gd name="T1" fmla="*/ 16 h 59"/>
                    <a:gd name="T2" fmla="*/ 0 w 33"/>
                    <a:gd name="T3" fmla="*/ 58 h 59"/>
                    <a:gd name="T4" fmla="*/ 32 w 33"/>
                    <a:gd name="T5" fmla="*/ 42 h 59"/>
                    <a:gd name="T6" fmla="*/ 32 w 33"/>
                    <a:gd name="T7" fmla="*/ 0 h 59"/>
                    <a:gd name="T8" fmla="*/ 0 w 33"/>
                    <a:gd name="T9" fmla="*/ 16 h 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59"/>
                    <a:gd name="T17" fmla="*/ 33 w 33"/>
                    <a:gd name="T18" fmla="*/ 59 h 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59">
                      <a:moveTo>
                        <a:pt x="0" y="16"/>
                      </a:moveTo>
                      <a:lnTo>
                        <a:pt x="0" y="58"/>
                      </a:lnTo>
                      <a:lnTo>
                        <a:pt x="32" y="42"/>
                      </a:lnTo>
                      <a:lnTo>
                        <a:pt x="32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51" name="Freeform 62">
                  <a:extLst>
                    <a:ext uri="{FF2B5EF4-FFF2-40B4-BE49-F238E27FC236}">
                      <a16:creationId xmlns:a16="http://schemas.microsoft.com/office/drawing/2014/main" id="{0A81EF85-9210-4280-B085-34F8387099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" y="2517"/>
                  <a:ext cx="23" cy="60"/>
                </a:xfrm>
                <a:custGeom>
                  <a:avLst/>
                  <a:gdLst>
                    <a:gd name="T0" fmla="*/ 0 w 23"/>
                    <a:gd name="T1" fmla="*/ 11 h 60"/>
                    <a:gd name="T2" fmla="*/ 0 w 23"/>
                    <a:gd name="T3" fmla="*/ 59 h 60"/>
                    <a:gd name="T4" fmla="*/ 22 w 23"/>
                    <a:gd name="T5" fmla="*/ 46 h 60"/>
                    <a:gd name="T6" fmla="*/ 22 w 23"/>
                    <a:gd name="T7" fmla="*/ 0 h 60"/>
                    <a:gd name="T8" fmla="*/ 0 w 23"/>
                    <a:gd name="T9" fmla="*/ 11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60"/>
                    <a:gd name="T17" fmla="*/ 23 w 23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60">
                      <a:moveTo>
                        <a:pt x="0" y="11"/>
                      </a:moveTo>
                      <a:lnTo>
                        <a:pt x="0" y="59"/>
                      </a:lnTo>
                      <a:lnTo>
                        <a:pt x="22" y="46"/>
                      </a:lnTo>
                      <a:lnTo>
                        <a:pt x="22" y="0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52" name="Freeform 63">
                  <a:extLst>
                    <a:ext uri="{FF2B5EF4-FFF2-40B4-BE49-F238E27FC236}">
                      <a16:creationId xmlns:a16="http://schemas.microsoft.com/office/drawing/2014/main" id="{9581EDA8-F72C-4B4F-9DD7-2134AFC40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2" y="2473"/>
                  <a:ext cx="65" cy="87"/>
                </a:xfrm>
                <a:custGeom>
                  <a:avLst/>
                  <a:gdLst>
                    <a:gd name="T0" fmla="*/ 0 w 65"/>
                    <a:gd name="T1" fmla="*/ 38 h 87"/>
                    <a:gd name="T2" fmla="*/ 0 w 65"/>
                    <a:gd name="T3" fmla="*/ 86 h 87"/>
                    <a:gd name="T4" fmla="*/ 64 w 65"/>
                    <a:gd name="T5" fmla="*/ 46 h 87"/>
                    <a:gd name="T6" fmla="*/ 64 w 65"/>
                    <a:gd name="T7" fmla="*/ 0 h 87"/>
                    <a:gd name="T8" fmla="*/ 0 w 65"/>
                    <a:gd name="T9" fmla="*/ 38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87"/>
                    <a:gd name="T17" fmla="*/ 65 w 65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87">
                      <a:moveTo>
                        <a:pt x="0" y="38"/>
                      </a:moveTo>
                      <a:lnTo>
                        <a:pt x="0" y="86"/>
                      </a:lnTo>
                      <a:lnTo>
                        <a:pt x="64" y="46"/>
                      </a:lnTo>
                      <a:lnTo>
                        <a:pt x="64" y="0"/>
                      </a:lnTo>
                      <a:lnTo>
                        <a:pt x="0" y="38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53" name="Freeform 64">
                  <a:extLst>
                    <a:ext uri="{FF2B5EF4-FFF2-40B4-BE49-F238E27FC236}">
                      <a16:creationId xmlns:a16="http://schemas.microsoft.com/office/drawing/2014/main" id="{45780165-9081-473C-BA5E-31245DE2C0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0" y="2432"/>
                  <a:ext cx="65" cy="85"/>
                </a:xfrm>
                <a:custGeom>
                  <a:avLst/>
                  <a:gdLst>
                    <a:gd name="T0" fmla="*/ 0 w 65"/>
                    <a:gd name="T1" fmla="*/ 40 h 85"/>
                    <a:gd name="T2" fmla="*/ 0 w 65"/>
                    <a:gd name="T3" fmla="*/ 84 h 85"/>
                    <a:gd name="T4" fmla="*/ 64 w 65"/>
                    <a:gd name="T5" fmla="*/ 44 h 85"/>
                    <a:gd name="T6" fmla="*/ 64 w 65"/>
                    <a:gd name="T7" fmla="*/ 0 h 85"/>
                    <a:gd name="T8" fmla="*/ 0 w 65"/>
                    <a:gd name="T9" fmla="*/ 40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85"/>
                    <a:gd name="T17" fmla="*/ 65 w 65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85">
                      <a:moveTo>
                        <a:pt x="0" y="40"/>
                      </a:moveTo>
                      <a:lnTo>
                        <a:pt x="0" y="84"/>
                      </a:lnTo>
                      <a:lnTo>
                        <a:pt x="64" y="44"/>
                      </a:lnTo>
                      <a:lnTo>
                        <a:pt x="64" y="0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54" name="Freeform 65">
                  <a:extLst>
                    <a:ext uri="{FF2B5EF4-FFF2-40B4-BE49-F238E27FC236}">
                      <a16:creationId xmlns:a16="http://schemas.microsoft.com/office/drawing/2014/main" id="{A4E41524-0423-4E43-B6FC-3512A18D58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8" y="2394"/>
                  <a:ext cx="65" cy="83"/>
                </a:xfrm>
                <a:custGeom>
                  <a:avLst/>
                  <a:gdLst>
                    <a:gd name="T0" fmla="*/ 0 w 65"/>
                    <a:gd name="T1" fmla="*/ 39 h 83"/>
                    <a:gd name="T2" fmla="*/ 0 w 65"/>
                    <a:gd name="T3" fmla="*/ 82 h 83"/>
                    <a:gd name="T4" fmla="*/ 64 w 65"/>
                    <a:gd name="T5" fmla="*/ 44 h 83"/>
                    <a:gd name="T6" fmla="*/ 64 w 65"/>
                    <a:gd name="T7" fmla="*/ 0 h 83"/>
                    <a:gd name="T8" fmla="*/ 0 w 65"/>
                    <a:gd name="T9" fmla="*/ 39 h 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83"/>
                    <a:gd name="T17" fmla="*/ 65 w 65"/>
                    <a:gd name="T18" fmla="*/ 83 h 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83">
                      <a:moveTo>
                        <a:pt x="0" y="39"/>
                      </a:moveTo>
                      <a:lnTo>
                        <a:pt x="0" y="82"/>
                      </a:lnTo>
                      <a:lnTo>
                        <a:pt x="64" y="44"/>
                      </a:lnTo>
                      <a:lnTo>
                        <a:pt x="64" y="0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55" name="Freeform 66">
                  <a:extLst>
                    <a:ext uri="{FF2B5EF4-FFF2-40B4-BE49-F238E27FC236}">
                      <a16:creationId xmlns:a16="http://schemas.microsoft.com/office/drawing/2014/main" id="{97311815-B676-451A-9381-DC4D809173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5" y="2374"/>
                  <a:ext cx="33" cy="62"/>
                </a:xfrm>
                <a:custGeom>
                  <a:avLst/>
                  <a:gdLst>
                    <a:gd name="T0" fmla="*/ 0 w 33"/>
                    <a:gd name="T1" fmla="*/ 17 h 62"/>
                    <a:gd name="T2" fmla="*/ 0 w 33"/>
                    <a:gd name="T3" fmla="*/ 61 h 62"/>
                    <a:gd name="T4" fmla="*/ 32 w 33"/>
                    <a:gd name="T5" fmla="*/ 42 h 62"/>
                    <a:gd name="T6" fmla="*/ 32 w 33"/>
                    <a:gd name="T7" fmla="*/ 0 h 62"/>
                    <a:gd name="T8" fmla="*/ 0 w 33"/>
                    <a:gd name="T9" fmla="*/ 17 h 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62"/>
                    <a:gd name="T17" fmla="*/ 33 w 33"/>
                    <a:gd name="T18" fmla="*/ 62 h 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62">
                      <a:moveTo>
                        <a:pt x="0" y="17"/>
                      </a:moveTo>
                      <a:lnTo>
                        <a:pt x="0" y="61"/>
                      </a:lnTo>
                      <a:lnTo>
                        <a:pt x="32" y="42"/>
                      </a:lnTo>
                      <a:lnTo>
                        <a:pt x="32" y="0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56" name="Freeform 67">
                  <a:extLst>
                    <a:ext uri="{FF2B5EF4-FFF2-40B4-BE49-F238E27FC236}">
                      <a16:creationId xmlns:a16="http://schemas.microsoft.com/office/drawing/2014/main" id="{5D31FF24-BF42-44FD-A78A-B31B9D8CFE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" y="2629"/>
                  <a:ext cx="22" cy="63"/>
                </a:xfrm>
                <a:custGeom>
                  <a:avLst/>
                  <a:gdLst>
                    <a:gd name="T0" fmla="*/ 0 w 22"/>
                    <a:gd name="T1" fmla="*/ 14 h 63"/>
                    <a:gd name="T2" fmla="*/ 0 w 22"/>
                    <a:gd name="T3" fmla="*/ 62 h 63"/>
                    <a:gd name="T4" fmla="*/ 21 w 22"/>
                    <a:gd name="T5" fmla="*/ 49 h 63"/>
                    <a:gd name="T6" fmla="*/ 21 w 22"/>
                    <a:gd name="T7" fmla="*/ 0 h 63"/>
                    <a:gd name="T8" fmla="*/ 0 w 22"/>
                    <a:gd name="T9" fmla="*/ 14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63"/>
                    <a:gd name="T17" fmla="*/ 22 w 22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63">
                      <a:moveTo>
                        <a:pt x="0" y="14"/>
                      </a:moveTo>
                      <a:lnTo>
                        <a:pt x="0" y="62"/>
                      </a:lnTo>
                      <a:lnTo>
                        <a:pt x="21" y="49"/>
                      </a:lnTo>
                      <a:lnTo>
                        <a:pt x="21" y="0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57" name="Freeform 68">
                  <a:extLst>
                    <a:ext uri="{FF2B5EF4-FFF2-40B4-BE49-F238E27FC236}">
                      <a16:creationId xmlns:a16="http://schemas.microsoft.com/office/drawing/2014/main" id="{17233F33-9055-4F32-B485-941BC991C2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2" y="2584"/>
                  <a:ext cx="65" cy="90"/>
                </a:xfrm>
                <a:custGeom>
                  <a:avLst/>
                  <a:gdLst>
                    <a:gd name="T0" fmla="*/ 0 w 65"/>
                    <a:gd name="T1" fmla="*/ 42 h 90"/>
                    <a:gd name="T2" fmla="*/ 0 w 65"/>
                    <a:gd name="T3" fmla="*/ 89 h 90"/>
                    <a:gd name="T4" fmla="*/ 64 w 65"/>
                    <a:gd name="T5" fmla="*/ 46 h 90"/>
                    <a:gd name="T6" fmla="*/ 64 w 65"/>
                    <a:gd name="T7" fmla="*/ 0 h 90"/>
                    <a:gd name="T8" fmla="*/ 0 w 65"/>
                    <a:gd name="T9" fmla="*/ 42 h 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90"/>
                    <a:gd name="T17" fmla="*/ 65 w 65"/>
                    <a:gd name="T18" fmla="*/ 90 h 9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90">
                      <a:moveTo>
                        <a:pt x="0" y="42"/>
                      </a:moveTo>
                      <a:lnTo>
                        <a:pt x="0" y="89"/>
                      </a:lnTo>
                      <a:lnTo>
                        <a:pt x="64" y="46"/>
                      </a:lnTo>
                      <a:lnTo>
                        <a:pt x="64" y="0"/>
                      </a:lnTo>
                      <a:lnTo>
                        <a:pt x="0" y="42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58" name="Freeform 69">
                  <a:extLst>
                    <a:ext uri="{FF2B5EF4-FFF2-40B4-BE49-F238E27FC236}">
                      <a16:creationId xmlns:a16="http://schemas.microsoft.com/office/drawing/2014/main" id="{4A6CEC25-AA14-461B-8FF1-CFD6201BDC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0" y="2541"/>
                  <a:ext cx="65" cy="88"/>
                </a:xfrm>
                <a:custGeom>
                  <a:avLst/>
                  <a:gdLst>
                    <a:gd name="T0" fmla="*/ 0 w 65"/>
                    <a:gd name="T1" fmla="*/ 43 h 88"/>
                    <a:gd name="T2" fmla="*/ 0 w 65"/>
                    <a:gd name="T3" fmla="*/ 87 h 88"/>
                    <a:gd name="T4" fmla="*/ 64 w 65"/>
                    <a:gd name="T5" fmla="*/ 44 h 88"/>
                    <a:gd name="T6" fmla="*/ 64 w 65"/>
                    <a:gd name="T7" fmla="*/ 0 h 88"/>
                    <a:gd name="T8" fmla="*/ 0 w 65"/>
                    <a:gd name="T9" fmla="*/ 43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88"/>
                    <a:gd name="T17" fmla="*/ 65 w 65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88">
                      <a:moveTo>
                        <a:pt x="0" y="43"/>
                      </a:moveTo>
                      <a:lnTo>
                        <a:pt x="0" y="87"/>
                      </a:lnTo>
                      <a:lnTo>
                        <a:pt x="64" y="44"/>
                      </a:lnTo>
                      <a:lnTo>
                        <a:pt x="64" y="0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59" name="Freeform 70">
                  <a:extLst>
                    <a:ext uri="{FF2B5EF4-FFF2-40B4-BE49-F238E27FC236}">
                      <a16:creationId xmlns:a16="http://schemas.microsoft.com/office/drawing/2014/main" id="{C5C9D90D-220F-4C80-995F-0FF387EDF1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8" y="2495"/>
                  <a:ext cx="65" cy="88"/>
                </a:xfrm>
                <a:custGeom>
                  <a:avLst/>
                  <a:gdLst>
                    <a:gd name="T0" fmla="*/ 0 w 65"/>
                    <a:gd name="T1" fmla="*/ 44 h 88"/>
                    <a:gd name="T2" fmla="*/ 0 w 65"/>
                    <a:gd name="T3" fmla="*/ 87 h 88"/>
                    <a:gd name="T4" fmla="*/ 64 w 65"/>
                    <a:gd name="T5" fmla="*/ 44 h 88"/>
                    <a:gd name="T6" fmla="*/ 64 w 65"/>
                    <a:gd name="T7" fmla="*/ 0 h 88"/>
                    <a:gd name="T8" fmla="*/ 0 w 65"/>
                    <a:gd name="T9" fmla="*/ 4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88"/>
                    <a:gd name="T17" fmla="*/ 65 w 65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88">
                      <a:moveTo>
                        <a:pt x="0" y="44"/>
                      </a:moveTo>
                      <a:lnTo>
                        <a:pt x="0" y="87"/>
                      </a:lnTo>
                      <a:lnTo>
                        <a:pt x="64" y="44"/>
                      </a:lnTo>
                      <a:lnTo>
                        <a:pt x="64" y="0"/>
                      </a:lnTo>
                      <a:lnTo>
                        <a:pt x="0" y="44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60" name="Freeform 71">
                  <a:extLst>
                    <a:ext uri="{FF2B5EF4-FFF2-40B4-BE49-F238E27FC236}">
                      <a16:creationId xmlns:a16="http://schemas.microsoft.com/office/drawing/2014/main" id="{3EED31D5-A363-476B-8B17-E07FDEB090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5" y="2473"/>
                  <a:ext cx="33" cy="65"/>
                </a:xfrm>
                <a:custGeom>
                  <a:avLst/>
                  <a:gdLst>
                    <a:gd name="T0" fmla="*/ 0 w 33"/>
                    <a:gd name="T1" fmla="*/ 20 h 65"/>
                    <a:gd name="T2" fmla="*/ 0 w 33"/>
                    <a:gd name="T3" fmla="*/ 64 h 65"/>
                    <a:gd name="T4" fmla="*/ 32 w 33"/>
                    <a:gd name="T5" fmla="*/ 41 h 65"/>
                    <a:gd name="T6" fmla="*/ 32 w 33"/>
                    <a:gd name="T7" fmla="*/ 0 h 65"/>
                    <a:gd name="T8" fmla="*/ 0 w 33"/>
                    <a:gd name="T9" fmla="*/ 2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65"/>
                    <a:gd name="T17" fmla="*/ 33 w 33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65">
                      <a:moveTo>
                        <a:pt x="0" y="20"/>
                      </a:moveTo>
                      <a:lnTo>
                        <a:pt x="0" y="64"/>
                      </a:lnTo>
                      <a:lnTo>
                        <a:pt x="32" y="41"/>
                      </a:lnTo>
                      <a:lnTo>
                        <a:pt x="32" y="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4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61" name="Freeform 72">
                  <a:extLst>
                    <a:ext uri="{FF2B5EF4-FFF2-40B4-BE49-F238E27FC236}">
                      <a16:creationId xmlns:a16="http://schemas.microsoft.com/office/drawing/2014/main" id="{335BAF4F-D10D-4280-935E-0B14DA61F0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" y="2746"/>
                  <a:ext cx="23" cy="64"/>
                </a:xfrm>
                <a:custGeom>
                  <a:avLst/>
                  <a:gdLst>
                    <a:gd name="T0" fmla="*/ 0 w 23"/>
                    <a:gd name="T1" fmla="*/ 16 h 64"/>
                    <a:gd name="T2" fmla="*/ 0 w 23"/>
                    <a:gd name="T3" fmla="*/ 63 h 64"/>
                    <a:gd name="T4" fmla="*/ 22 w 23"/>
                    <a:gd name="T5" fmla="*/ 47 h 64"/>
                    <a:gd name="T6" fmla="*/ 22 w 23"/>
                    <a:gd name="T7" fmla="*/ 0 h 64"/>
                    <a:gd name="T8" fmla="*/ 0 w 23"/>
                    <a:gd name="T9" fmla="*/ 16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64"/>
                    <a:gd name="T17" fmla="*/ 23 w 23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64">
                      <a:moveTo>
                        <a:pt x="0" y="16"/>
                      </a:moveTo>
                      <a:lnTo>
                        <a:pt x="0" y="63"/>
                      </a:lnTo>
                      <a:lnTo>
                        <a:pt x="22" y="47"/>
                      </a:lnTo>
                      <a:lnTo>
                        <a:pt x="22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62" name="Freeform 73">
                  <a:extLst>
                    <a:ext uri="{FF2B5EF4-FFF2-40B4-BE49-F238E27FC236}">
                      <a16:creationId xmlns:a16="http://schemas.microsoft.com/office/drawing/2014/main" id="{75D2E898-354E-42F0-8EFE-BD898CE3BD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2" y="2696"/>
                  <a:ext cx="65" cy="93"/>
                </a:xfrm>
                <a:custGeom>
                  <a:avLst/>
                  <a:gdLst>
                    <a:gd name="T0" fmla="*/ 0 w 65"/>
                    <a:gd name="T1" fmla="*/ 46 h 93"/>
                    <a:gd name="T2" fmla="*/ 0 w 65"/>
                    <a:gd name="T3" fmla="*/ 92 h 93"/>
                    <a:gd name="T4" fmla="*/ 64 w 65"/>
                    <a:gd name="T5" fmla="*/ 46 h 93"/>
                    <a:gd name="T6" fmla="*/ 64 w 65"/>
                    <a:gd name="T7" fmla="*/ 0 h 93"/>
                    <a:gd name="T8" fmla="*/ 0 w 65"/>
                    <a:gd name="T9" fmla="*/ 46 h 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93"/>
                    <a:gd name="T17" fmla="*/ 65 w 65"/>
                    <a:gd name="T18" fmla="*/ 93 h 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93">
                      <a:moveTo>
                        <a:pt x="0" y="46"/>
                      </a:moveTo>
                      <a:lnTo>
                        <a:pt x="0" y="92"/>
                      </a:lnTo>
                      <a:lnTo>
                        <a:pt x="64" y="46"/>
                      </a:lnTo>
                      <a:lnTo>
                        <a:pt x="64" y="0"/>
                      </a:lnTo>
                      <a:lnTo>
                        <a:pt x="0" y="4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63" name="Freeform 74">
                  <a:extLst>
                    <a:ext uri="{FF2B5EF4-FFF2-40B4-BE49-F238E27FC236}">
                      <a16:creationId xmlns:a16="http://schemas.microsoft.com/office/drawing/2014/main" id="{0A556CC4-D0DD-476B-9D09-E469B8E219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0" y="2647"/>
                  <a:ext cx="65" cy="92"/>
                </a:xfrm>
                <a:custGeom>
                  <a:avLst/>
                  <a:gdLst>
                    <a:gd name="T0" fmla="*/ 0 w 65"/>
                    <a:gd name="T1" fmla="*/ 47 h 92"/>
                    <a:gd name="T2" fmla="*/ 0 w 65"/>
                    <a:gd name="T3" fmla="*/ 91 h 92"/>
                    <a:gd name="T4" fmla="*/ 64 w 65"/>
                    <a:gd name="T5" fmla="*/ 44 h 92"/>
                    <a:gd name="T6" fmla="*/ 64 w 65"/>
                    <a:gd name="T7" fmla="*/ 0 h 92"/>
                    <a:gd name="T8" fmla="*/ 0 w 65"/>
                    <a:gd name="T9" fmla="*/ 47 h 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92"/>
                    <a:gd name="T17" fmla="*/ 65 w 65"/>
                    <a:gd name="T18" fmla="*/ 92 h 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92">
                      <a:moveTo>
                        <a:pt x="0" y="47"/>
                      </a:moveTo>
                      <a:lnTo>
                        <a:pt x="0" y="91"/>
                      </a:lnTo>
                      <a:lnTo>
                        <a:pt x="64" y="44"/>
                      </a:lnTo>
                      <a:lnTo>
                        <a:pt x="64" y="0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64" name="Freeform 75">
                  <a:extLst>
                    <a:ext uri="{FF2B5EF4-FFF2-40B4-BE49-F238E27FC236}">
                      <a16:creationId xmlns:a16="http://schemas.microsoft.com/office/drawing/2014/main" id="{5049A9C8-A783-42E1-8A72-092278C23F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8" y="2598"/>
                  <a:ext cx="65" cy="92"/>
                </a:xfrm>
                <a:custGeom>
                  <a:avLst/>
                  <a:gdLst>
                    <a:gd name="T0" fmla="*/ 0 w 65"/>
                    <a:gd name="T1" fmla="*/ 46 h 92"/>
                    <a:gd name="T2" fmla="*/ 0 w 65"/>
                    <a:gd name="T3" fmla="*/ 91 h 92"/>
                    <a:gd name="T4" fmla="*/ 64 w 65"/>
                    <a:gd name="T5" fmla="*/ 45 h 92"/>
                    <a:gd name="T6" fmla="*/ 64 w 65"/>
                    <a:gd name="T7" fmla="*/ 0 h 92"/>
                    <a:gd name="T8" fmla="*/ 0 w 65"/>
                    <a:gd name="T9" fmla="*/ 46 h 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92"/>
                    <a:gd name="T17" fmla="*/ 65 w 65"/>
                    <a:gd name="T18" fmla="*/ 92 h 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92">
                      <a:moveTo>
                        <a:pt x="0" y="46"/>
                      </a:moveTo>
                      <a:lnTo>
                        <a:pt x="0" y="91"/>
                      </a:lnTo>
                      <a:lnTo>
                        <a:pt x="64" y="45"/>
                      </a:lnTo>
                      <a:lnTo>
                        <a:pt x="64" y="0"/>
                      </a:lnTo>
                      <a:lnTo>
                        <a:pt x="0" y="4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65" name="Freeform 76">
                  <a:extLst>
                    <a:ext uri="{FF2B5EF4-FFF2-40B4-BE49-F238E27FC236}">
                      <a16:creationId xmlns:a16="http://schemas.microsoft.com/office/drawing/2014/main" id="{09CA2FB5-1D1F-4A70-B754-3A89752A3C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5" y="2574"/>
                  <a:ext cx="33" cy="65"/>
                </a:xfrm>
                <a:custGeom>
                  <a:avLst/>
                  <a:gdLst>
                    <a:gd name="T0" fmla="*/ 0 w 33"/>
                    <a:gd name="T1" fmla="*/ 22 h 65"/>
                    <a:gd name="T2" fmla="*/ 0 w 33"/>
                    <a:gd name="T3" fmla="*/ 64 h 65"/>
                    <a:gd name="T4" fmla="*/ 32 w 33"/>
                    <a:gd name="T5" fmla="*/ 41 h 65"/>
                    <a:gd name="T6" fmla="*/ 32 w 33"/>
                    <a:gd name="T7" fmla="*/ 0 h 65"/>
                    <a:gd name="T8" fmla="*/ 0 w 33"/>
                    <a:gd name="T9" fmla="*/ 22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65"/>
                    <a:gd name="T17" fmla="*/ 33 w 33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65">
                      <a:moveTo>
                        <a:pt x="0" y="22"/>
                      </a:moveTo>
                      <a:lnTo>
                        <a:pt x="0" y="64"/>
                      </a:lnTo>
                      <a:lnTo>
                        <a:pt x="32" y="41"/>
                      </a:lnTo>
                      <a:lnTo>
                        <a:pt x="32" y="0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66" name="Freeform 77">
                  <a:extLst>
                    <a:ext uri="{FF2B5EF4-FFF2-40B4-BE49-F238E27FC236}">
                      <a16:creationId xmlns:a16="http://schemas.microsoft.com/office/drawing/2014/main" id="{57B6E247-FA4E-4051-B4DE-B2F21C7F91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" y="2864"/>
                  <a:ext cx="22" cy="61"/>
                </a:xfrm>
                <a:custGeom>
                  <a:avLst/>
                  <a:gdLst>
                    <a:gd name="T0" fmla="*/ 0 w 22"/>
                    <a:gd name="T1" fmla="*/ 13 h 61"/>
                    <a:gd name="T2" fmla="*/ 0 w 22"/>
                    <a:gd name="T3" fmla="*/ 60 h 61"/>
                    <a:gd name="T4" fmla="*/ 21 w 22"/>
                    <a:gd name="T5" fmla="*/ 42 h 61"/>
                    <a:gd name="T6" fmla="*/ 21 w 22"/>
                    <a:gd name="T7" fmla="*/ 0 h 61"/>
                    <a:gd name="T8" fmla="*/ 0 w 22"/>
                    <a:gd name="T9" fmla="*/ 13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61"/>
                    <a:gd name="T17" fmla="*/ 22 w 22"/>
                    <a:gd name="T18" fmla="*/ 61 h 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61">
                      <a:moveTo>
                        <a:pt x="0" y="13"/>
                      </a:moveTo>
                      <a:lnTo>
                        <a:pt x="0" y="60"/>
                      </a:lnTo>
                      <a:lnTo>
                        <a:pt x="21" y="42"/>
                      </a:lnTo>
                      <a:lnTo>
                        <a:pt x="21" y="0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67" name="Freeform 78">
                  <a:extLst>
                    <a:ext uri="{FF2B5EF4-FFF2-40B4-BE49-F238E27FC236}">
                      <a16:creationId xmlns:a16="http://schemas.microsoft.com/office/drawing/2014/main" id="{409D2A62-1264-4A1E-ACDF-E4807C56C4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2" y="2807"/>
                  <a:ext cx="65" cy="99"/>
                </a:xfrm>
                <a:custGeom>
                  <a:avLst/>
                  <a:gdLst>
                    <a:gd name="T0" fmla="*/ 0 w 65"/>
                    <a:gd name="T1" fmla="*/ 51 h 99"/>
                    <a:gd name="T2" fmla="*/ 0 w 65"/>
                    <a:gd name="T3" fmla="*/ 98 h 99"/>
                    <a:gd name="T4" fmla="*/ 64 w 65"/>
                    <a:gd name="T5" fmla="*/ 46 h 99"/>
                    <a:gd name="T6" fmla="*/ 64 w 65"/>
                    <a:gd name="T7" fmla="*/ 0 h 99"/>
                    <a:gd name="T8" fmla="*/ 0 w 65"/>
                    <a:gd name="T9" fmla="*/ 51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99"/>
                    <a:gd name="T17" fmla="*/ 65 w 65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99">
                      <a:moveTo>
                        <a:pt x="0" y="51"/>
                      </a:moveTo>
                      <a:lnTo>
                        <a:pt x="0" y="98"/>
                      </a:lnTo>
                      <a:lnTo>
                        <a:pt x="64" y="46"/>
                      </a:lnTo>
                      <a:lnTo>
                        <a:pt x="64" y="0"/>
                      </a:lnTo>
                      <a:lnTo>
                        <a:pt x="0" y="51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68" name="Freeform 79">
                  <a:extLst>
                    <a:ext uri="{FF2B5EF4-FFF2-40B4-BE49-F238E27FC236}">
                      <a16:creationId xmlns:a16="http://schemas.microsoft.com/office/drawing/2014/main" id="{74853074-D817-458A-9837-721A4B0F26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0" y="2753"/>
                  <a:ext cx="65" cy="97"/>
                </a:xfrm>
                <a:custGeom>
                  <a:avLst/>
                  <a:gdLst>
                    <a:gd name="T0" fmla="*/ 0 w 65"/>
                    <a:gd name="T1" fmla="*/ 51 h 97"/>
                    <a:gd name="T2" fmla="*/ 0 w 65"/>
                    <a:gd name="T3" fmla="*/ 96 h 97"/>
                    <a:gd name="T4" fmla="*/ 64 w 65"/>
                    <a:gd name="T5" fmla="*/ 44 h 97"/>
                    <a:gd name="T6" fmla="*/ 64 w 65"/>
                    <a:gd name="T7" fmla="*/ 0 h 97"/>
                    <a:gd name="T8" fmla="*/ 0 w 65"/>
                    <a:gd name="T9" fmla="*/ 51 h 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97"/>
                    <a:gd name="T17" fmla="*/ 65 w 65"/>
                    <a:gd name="T18" fmla="*/ 97 h 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97">
                      <a:moveTo>
                        <a:pt x="0" y="51"/>
                      </a:moveTo>
                      <a:lnTo>
                        <a:pt x="0" y="96"/>
                      </a:lnTo>
                      <a:lnTo>
                        <a:pt x="64" y="44"/>
                      </a:lnTo>
                      <a:lnTo>
                        <a:pt x="64" y="0"/>
                      </a:lnTo>
                      <a:lnTo>
                        <a:pt x="0" y="51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69" name="Freeform 80">
                  <a:extLst>
                    <a:ext uri="{FF2B5EF4-FFF2-40B4-BE49-F238E27FC236}">
                      <a16:creationId xmlns:a16="http://schemas.microsoft.com/office/drawing/2014/main" id="{08771D9D-59D6-4A49-B807-C343FBCB4A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8" y="2698"/>
                  <a:ext cx="66" cy="98"/>
                </a:xfrm>
                <a:custGeom>
                  <a:avLst/>
                  <a:gdLst>
                    <a:gd name="T0" fmla="*/ 0 w 66"/>
                    <a:gd name="T1" fmla="*/ 54 h 98"/>
                    <a:gd name="T2" fmla="*/ 0 w 66"/>
                    <a:gd name="T3" fmla="*/ 97 h 98"/>
                    <a:gd name="T4" fmla="*/ 65 w 66"/>
                    <a:gd name="T5" fmla="*/ 44 h 98"/>
                    <a:gd name="T6" fmla="*/ 65 w 66"/>
                    <a:gd name="T7" fmla="*/ 0 h 98"/>
                    <a:gd name="T8" fmla="*/ 0 w 66"/>
                    <a:gd name="T9" fmla="*/ 54 h 9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98"/>
                    <a:gd name="T17" fmla="*/ 66 w 66"/>
                    <a:gd name="T18" fmla="*/ 98 h 9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98">
                      <a:moveTo>
                        <a:pt x="0" y="54"/>
                      </a:moveTo>
                      <a:lnTo>
                        <a:pt x="0" y="97"/>
                      </a:lnTo>
                      <a:lnTo>
                        <a:pt x="65" y="44"/>
                      </a:lnTo>
                      <a:lnTo>
                        <a:pt x="65" y="0"/>
                      </a:lnTo>
                      <a:lnTo>
                        <a:pt x="0" y="54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70" name="Freeform 81">
                  <a:extLst>
                    <a:ext uri="{FF2B5EF4-FFF2-40B4-BE49-F238E27FC236}">
                      <a16:creationId xmlns:a16="http://schemas.microsoft.com/office/drawing/2014/main" id="{2048DB8A-581D-46B9-9682-2976FDBCDD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5" y="2673"/>
                  <a:ext cx="33" cy="68"/>
                </a:xfrm>
                <a:custGeom>
                  <a:avLst/>
                  <a:gdLst>
                    <a:gd name="T0" fmla="*/ 0 w 33"/>
                    <a:gd name="T1" fmla="*/ 23 h 68"/>
                    <a:gd name="T2" fmla="*/ 0 w 33"/>
                    <a:gd name="T3" fmla="*/ 67 h 68"/>
                    <a:gd name="T4" fmla="*/ 32 w 33"/>
                    <a:gd name="T5" fmla="*/ 41 h 68"/>
                    <a:gd name="T6" fmla="*/ 32 w 33"/>
                    <a:gd name="T7" fmla="*/ 0 h 68"/>
                    <a:gd name="T8" fmla="*/ 0 w 33"/>
                    <a:gd name="T9" fmla="*/ 23 h 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68"/>
                    <a:gd name="T17" fmla="*/ 33 w 33"/>
                    <a:gd name="T18" fmla="*/ 68 h 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68">
                      <a:moveTo>
                        <a:pt x="0" y="23"/>
                      </a:moveTo>
                      <a:lnTo>
                        <a:pt x="0" y="67"/>
                      </a:lnTo>
                      <a:lnTo>
                        <a:pt x="32" y="41"/>
                      </a:lnTo>
                      <a:lnTo>
                        <a:pt x="32" y="0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71" name="Freeform 82">
                  <a:extLst>
                    <a:ext uri="{FF2B5EF4-FFF2-40B4-BE49-F238E27FC236}">
                      <a16:creationId xmlns:a16="http://schemas.microsoft.com/office/drawing/2014/main" id="{4D2E99E4-3AFC-4A10-9FFF-308D953C87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" y="2976"/>
                  <a:ext cx="22" cy="70"/>
                </a:xfrm>
                <a:custGeom>
                  <a:avLst/>
                  <a:gdLst>
                    <a:gd name="T0" fmla="*/ 0 w 22"/>
                    <a:gd name="T1" fmla="*/ 19 h 70"/>
                    <a:gd name="T2" fmla="*/ 0 w 22"/>
                    <a:gd name="T3" fmla="*/ 69 h 70"/>
                    <a:gd name="T4" fmla="*/ 21 w 22"/>
                    <a:gd name="T5" fmla="*/ 49 h 70"/>
                    <a:gd name="T6" fmla="*/ 21 w 22"/>
                    <a:gd name="T7" fmla="*/ 0 h 70"/>
                    <a:gd name="T8" fmla="*/ 0 w 22"/>
                    <a:gd name="T9" fmla="*/ 19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70"/>
                    <a:gd name="T17" fmla="*/ 22 w 22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70">
                      <a:moveTo>
                        <a:pt x="0" y="19"/>
                      </a:moveTo>
                      <a:lnTo>
                        <a:pt x="0" y="69"/>
                      </a:lnTo>
                      <a:lnTo>
                        <a:pt x="21" y="49"/>
                      </a:lnTo>
                      <a:lnTo>
                        <a:pt x="21" y="0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72" name="Freeform 83">
                  <a:extLst>
                    <a:ext uri="{FF2B5EF4-FFF2-40B4-BE49-F238E27FC236}">
                      <a16:creationId xmlns:a16="http://schemas.microsoft.com/office/drawing/2014/main" id="{4A3FB783-C66D-4172-A0CA-CA35536CA7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2" y="2918"/>
                  <a:ext cx="65" cy="104"/>
                </a:xfrm>
                <a:custGeom>
                  <a:avLst/>
                  <a:gdLst>
                    <a:gd name="T0" fmla="*/ 0 w 65"/>
                    <a:gd name="T1" fmla="*/ 56 h 104"/>
                    <a:gd name="T2" fmla="*/ 0 w 65"/>
                    <a:gd name="T3" fmla="*/ 103 h 104"/>
                    <a:gd name="T4" fmla="*/ 64 w 65"/>
                    <a:gd name="T5" fmla="*/ 47 h 104"/>
                    <a:gd name="T6" fmla="*/ 64 w 65"/>
                    <a:gd name="T7" fmla="*/ 0 h 104"/>
                    <a:gd name="T8" fmla="*/ 0 w 65"/>
                    <a:gd name="T9" fmla="*/ 56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104"/>
                    <a:gd name="T17" fmla="*/ 65 w 65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104">
                      <a:moveTo>
                        <a:pt x="0" y="56"/>
                      </a:moveTo>
                      <a:lnTo>
                        <a:pt x="0" y="103"/>
                      </a:lnTo>
                      <a:lnTo>
                        <a:pt x="64" y="47"/>
                      </a:lnTo>
                      <a:lnTo>
                        <a:pt x="64" y="0"/>
                      </a:lnTo>
                      <a:lnTo>
                        <a:pt x="0" y="5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73" name="Freeform 84">
                  <a:extLst>
                    <a:ext uri="{FF2B5EF4-FFF2-40B4-BE49-F238E27FC236}">
                      <a16:creationId xmlns:a16="http://schemas.microsoft.com/office/drawing/2014/main" id="{22605374-FF06-45A9-B578-302F69D60A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0" y="2861"/>
                  <a:ext cx="65" cy="102"/>
                </a:xfrm>
                <a:custGeom>
                  <a:avLst/>
                  <a:gdLst>
                    <a:gd name="T0" fmla="*/ 0 w 65"/>
                    <a:gd name="T1" fmla="*/ 56 h 102"/>
                    <a:gd name="T2" fmla="*/ 0 w 65"/>
                    <a:gd name="T3" fmla="*/ 101 h 102"/>
                    <a:gd name="T4" fmla="*/ 64 w 65"/>
                    <a:gd name="T5" fmla="*/ 45 h 102"/>
                    <a:gd name="T6" fmla="*/ 64 w 65"/>
                    <a:gd name="T7" fmla="*/ 0 h 102"/>
                    <a:gd name="T8" fmla="*/ 0 w 65"/>
                    <a:gd name="T9" fmla="*/ 5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102"/>
                    <a:gd name="T17" fmla="*/ 65 w 65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102">
                      <a:moveTo>
                        <a:pt x="0" y="56"/>
                      </a:moveTo>
                      <a:lnTo>
                        <a:pt x="0" y="101"/>
                      </a:lnTo>
                      <a:lnTo>
                        <a:pt x="64" y="45"/>
                      </a:lnTo>
                      <a:lnTo>
                        <a:pt x="64" y="0"/>
                      </a:lnTo>
                      <a:lnTo>
                        <a:pt x="0" y="5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74" name="Freeform 85">
                  <a:extLst>
                    <a:ext uri="{FF2B5EF4-FFF2-40B4-BE49-F238E27FC236}">
                      <a16:creationId xmlns:a16="http://schemas.microsoft.com/office/drawing/2014/main" id="{84073557-E984-414B-B76F-955F9F2F14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8" y="2803"/>
                  <a:ext cx="65" cy="100"/>
                </a:xfrm>
                <a:custGeom>
                  <a:avLst/>
                  <a:gdLst>
                    <a:gd name="T0" fmla="*/ 0 w 65"/>
                    <a:gd name="T1" fmla="*/ 55 h 100"/>
                    <a:gd name="T2" fmla="*/ 0 w 65"/>
                    <a:gd name="T3" fmla="*/ 99 h 100"/>
                    <a:gd name="T4" fmla="*/ 64 w 65"/>
                    <a:gd name="T5" fmla="*/ 44 h 100"/>
                    <a:gd name="T6" fmla="*/ 64 w 65"/>
                    <a:gd name="T7" fmla="*/ 0 h 100"/>
                    <a:gd name="T8" fmla="*/ 0 w 65"/>
                    <a:gd name="T9" fmla="*/ 55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100"/>
                    <a:gd name="T17" fmla="*/ 65 w 65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100">
                      <a:moveTo>
                        <a:pt x="0" y="55"/>
                      </a:moveTo>
                      <a:lnTo>
                        <a:pt x="0" y="99"/>
                      </a:lnTo>
                      <a:lnTo>
                        <a:pt x="64" y="44"/>
                      </a:lnTo>
                      <a:lnTo>
                        <a:pt x="64" y="0"/>
                      </a:lnTo>
                      <a:lnTo>
                        <a:pt x="0" y="55"/>
                      </a:lnTo>
                    </a:path>
                  </a:pathLst>
                </a:custGeom>
                <a:solidFill>
                  <a:srgbClr val="2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75" name="Freeform 86">
                  <a:extLst>
                    <a:ext uri="{FF2B5EF4-FFF2-40B4-BE49-F238E27FC236}">
                      <a16:creationId xmlns:a16="http://schemas.microsoft.com/office/drawing/2014/main" id="{9B84DD0E-6BC4-4B33-80B3-6C8FD3C490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5" y="2776"/>
                  <a:ext cx="33" cy="70"/>
                </a:xfrm>
                <a:custGeom>
                  <a:avLst/>
                  <a:gdLst>
                    <a:gd name="T0" fmla="*/ 0 w 33"/>
                    <a:gd name="T1" fmla="*/ 25 h 70"/>
                    <a:gd name="T2" fmla="*/ 0 w 33"/>
                    <a:gd name="T3" fmla="*/ 69 h 70"/>
                    <a:gd name="T4" fmla="*/ 32 w 33"/>
                    <a:gd name="T5" fmla="*/ 39 h 70"/>
                    <a:gd name="T6" fmla="*/ 32 w 33"/>
                    <a:gd name="T7" fmla="*/ 0 h 70"/>
                    <a:gd name="T8" fmla="*/ 0 w 33"/>
                    <a:gd name="T9" fmla="*/ 25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70"/>
                    <a:gd name="T17" fmla="*/ 33 w 33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70">
                      <a:moveTo>
                        <a:pt x="0" y="25"/>
                      </a:moveTo>
                      <a:lnTo>
                        <a:pt x="0" y="69"/>
                      </a:lnTo>
                      <a:lnTo>
                        <a:pt x="32" y="39"/>
                      </a:lnTo>
                      <a:lnTo>
                        <a:pt x="32" y="0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76" name="Freeform 87">
                  <a:extLst>
                    <a:ext uri="{FF2B5EF4-FFF2-40B4-BE49-F238E27FC236}">
                      <a16:creationId xmlns:a16="http://schemas.microsoft.com/office/drawing/2014/main" id="{DDEC726A-448E-450A-AA3A-11153B731F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5" y="2825"/>
                  <a:ext cx="53" cy="87"/>
                </a:xfrm>
                <a:custGeom>
                  <a:avLst/>
                  <a:gdLst>
                    <a:gd name="T0" fmla="*/ 0 w 53"/>
                    <a:gd name="T1" fmla="*/ 47 h 87"/>
                    <a:gd name="T2" fmla="*/ 0 w 53"/>
                    <a:gd name="T3" fmla="*/ 86 h 87"/>
                    <a:gd name="T4" fmla="*/ 52 w 53"/>
                    <a:gd name="T5" fmla="*/ 42 h 87"/>
                    <a:gd name="T6" fmla="*/ 52 w 53"/>
                    <a:gd name="T7" fmla="*/ 0 h 87"/>
                    <a:gd name="T8" fmla="*/ 0 w 53"/>
                    <a:gd name="T9" fmla="*/ 47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"/>
                    <a:gd name="T16" fmla="*/ 0 h 87"/>
                    <a:gd name="T17" fmla="*/ 53 w 53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" h="87">
                      <a:moveTo>
                        <a:pt x="0" y="47"/>
                      </a:moveTo>
                      <a:lnTo>
                        <a:pt x="0" y="86"/>
                      </a:lnTo>
                      <a:lnTo>
                        <a:pt x="52" y="42"/>
                      </a:lnTo>
                      <a:lnTo>
                        <a:pt x="52" y="0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77" name="Freeform 88">
                  <a:extLst>
                    <a:ext uri="{FF2B5EF4-FFF2-40B4-BE49-F238E27FC236}">
                      <a16:creationId xmlns:a16="http://schemas.microsoft.com/office/drawing/2014/main" id="{90E67EBF-85F7-4671-940D-D7914C0B98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" y="2987"/>
                  <a:ext cx="73" cy="112"/>
                </a:xfrm>
                <a:custGeom>
                  <a:avLst/>
                  <a:gdLst>
                    <a:gd name="T0" fmla="*/ 0 w 73"/>
                    <a:gd name="T1" fmla="*/ 66 h 112"/>
                    <a:gd name="T2" fmla="*/ 0 w 73"/>
                    <a:gd name="T3" fmla="*/ 111 h 112"/>
                    <a:gd name="T4" fmla="*/ 72 w 73"/>
                    <a:gd name="T5" fmla="*/ 47 h 112"/>
                    <a:gd name="T6" fmla="*/ 72 w 73"/>
                    <a:gd name="T7" fmla="*/ 0 h 112"/>
                    <a:gd name="T8" fmla="*/ 0 w 73"/>
                    <a:gd name="T9" fmla="*/ 66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112"/>
                    <a:gd name="T17" fmla="*/ 73 w 73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112">
                      <a:moveTo>
                        <a:pt x="0" y="66"/>
                      </a:moveTo>
                      <a:lnTo>
                        <a:pt x="0" y="111"/>
                      </a:lnTo>
                      <a:lnTo>
                        <a:pt x="72" y="47"/>
                      </a:lnTo>
                      <a:lnTo>
                        <a:pt x="72" y="0"/>
                      </a:lnTo>
                      <a:lnTo>
                        <a:pt x="0" y="6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78" name="Freeform 89">
                  <a:extLst>
                    <a:ext uri="{FF2B5EF4-FFF2-40B4-BE49-F238E27FC236}">
                      <a16:creationId xmlns:a16="http://schemas.microsoft.com/office/drawing/2014/main" id="{B2C5DDAC-337B-4BCC-A779-0837B3E209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3" y="2932"/>
                  <a:ext cx="61" cy="100"/>
                </a:xfrm>
                <a:custGeom>
                  <a:avLst/>
                  <a:gdLst>
                    <a:gd name="T0" fmla="*/ 0 w 61"/>
                    <a:gd name="T1" fmla="*/ 53 h 100"/>
                    <a:gd name="T2" fmla="*/ 0 w 61"/>
                    <a:gd name="T3" fmla="*/ 99 h 100"/>
                    <a:gd name="T4" fmla="*/ 60 w 61"/>
                    <a:gd name="T5" fmla="*/ 46 h 100"/>
                    <a:gd name="T6" fmla="*/ 60 w 61"/>
                    <a:gd name="T7" fmla="*/ 0 h 100"/>
                    <a:gd name="T8" fmla="*/ 0 w 61"/>
                    <a:gd name="T9" fmla="*/ 53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100"/>
                    <a:gd name="T17" fmla="*/ 61 w 61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100">
                      <a:moveTo>
                        <a:pt x="0" y="53"/>
                      </a:moveTo>
                      <a:lnTo>
                        <a:pt x="0" y="99"/>
                      </a:lnTo>
                      <a:lnTo>
                        <a:pt x="60" y="46"/>
                      </a:lnTo>
                      <a:lnTo>
                        <a:pt x="60" y="0"/>
                      </a:lnTo>
                      <a:lnTo>
                        <a:pt x="0" y="5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79" name="Freeform 90">
                  <a:extLst>
                    <a:ext uri="{FF2B5EF4-FFF2-40B4-BE49-F238E27FC236}">
                      <a16:creationId xmlns:a16="http://schemas.microsoft.com/office/drawing/2014/main" id="{70D12E68-5738-4207-B977-51970FED8C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" y="2875"/>
                  <a:ext cx="64" cy="97"/>
                </a:xfrm>
                <a:custGeom>
                  <a:avLst/>
                  <a:gdLst>
                    <a:gd name="T0" fmla="*/ 0 w 64"/>
                    <a:gd name="T1" fmla="*/ 53 h 97"/>
                    <a:gd name="T2" fmla="*/ 0 w 64"/>
                    <a:gd name="T3" fmla="*/ 96 h 97"/>
                    <a:gd name="T4" fmla="*/ 63 w 64"/>
                    <a:gd name="T5" fmla="*/ 39 h 97"/>
                    <a:gd name="T6" fmla="*/ 63 w 64"/>
                    <a:gd name="T7" fmla="*/ 0 h 97"/>
                    <a:gd name="T8" fmla="*/ 0 w 64"/>
                    <a:gd name="T9" fmla="*/ 53 h 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"/>
                    <a:gd name="T16" fmla="*/ 0 h 97"/>
                    <a:gd name="T17" fmla="*/ 64 w 64"/>
                    <a:gd name="T18" fmla="*/ 97 h 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" h="97">
                      <a:moveTo>
                        <a:pt x="0" y="53"/>
                      </a:moveTo>
                      <a:lnTo>
                        <a:pt x="0" y="96"/>
                      </a:lnTo>
                      <a:lnTo>
                        <a:pt x="63" y="39"/>
                      </a:lnTo>
                      <a:lnTo>
                        <a:pt x="63" y="0"/>
                      </a:lnTo>
                      <a:lnTo>
                        <a:pt x="0" y="5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80" name="Freeform 91">
                  <a:extLst>
                    <a:ext uri="{FF2B5EF4-FFF2-40B4-BE49-F238E27FC236}">
                      <a16:creationId xmlns:a16="http://schemas.microsoft.com/office/drawing/2014/main" id="{D595D055-19F9-48CC-AB54-2E0BCA125C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1" y="2224"/>
                  <a:ext cx="57" cy="71"/>
                </a:xfrm>
                <a:custGeom>
                  <a:avLst/>
                  <a:gdLst>
                    <a:gd name="T0" fmla="*/ 0 w 57"/>
                    <a:gd name="T1" fmla="*/ 28 h 71"/>
                    <a:gd name="T2" fmla="*/ 0 w 57"/>
                    <a:gd name="T3" fmla="*/ 70 h 71"/>
                    <a:gd name="T4" fmla="*/ 56 w 57"/>
                    <a:gd name="T5" fmla="*/ 43 h 71"/>
                    <a:gd name="T6" fmla="*/ 56 w 57"/>
                    <a:gd name="T7" fmla="*/ 0 h 71"/>
                    <a:gd name="T8" fmla="*/ 0 w 57"/>
                    <a:gd name="T9" fmla="*/ 28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71"/>
                    <a:gd name="T17" fmla="*/ 57 w 57"/>
                    <a:gd name="T18" fmla="*/ 71 h 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71">
                      <a:moveTo>
                        <a:pt x="0" y="28"/>
                      </a:moveTo>
                      <a:lnTo>
                        <a:pt x="0" y="70"/>
                      </a:lnTo>
                      <a:lnTo>
                        <a:pt x="56" y="43"/>
                      </a:lnTo>
                      <a:lnTo>
                        <a:pt x="56" y="0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81" name="Freeform 92">
                  <a:extLst>
                    <a:ext uri="{FF2B5EF4-FFF2-40B4-BE49-F238E27FC236}">
                      <a16:creationId xmlns:a16="http://schemas.microsoft.com/office/drawing/2014/main" id="{D02BACE9-22A2-4B6D-8B6C-830B2BEC7A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0" y="2284"/>
                  <a:ext cx="62" cy="79"/>
                </a:xfrm>
                <a:custGeom>
                  <a:avLst/>
                  <a:gdLst>
                    <a:gd name="T0" fmla="*/ 0 w 62"/>
                    <a:gd name="T1" fmla="*/ 31 h 79"/>
                    <a:gd name="T2" fmla="*/ 0 w 62"/>
                    <a:gd name="T3" fmla="*/ 78 h 79"/>
                    <a:gd name="T4" fmla="*/ 61 w 62"/>
                    <a:gd name="T5" fmla="*/ 47 h 79"/>
                    <a:gd name="T6" fmla="*/ 61 w 62"/>
                    <a:gd name="T7" fmla="*/ 0 h 79"/>
                    <a:gd name="T8" fmla="*/ 0 w 62"/>
                    <a:gd name="T9" fmla="*/ 31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"/>
                    <a:gd name="T16" fmla="*/ 0 h 79"/>
                    <a:gd name="T17" fmla="*/ 62 w 62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" h="79">
                      <a:moveTo>
                        <a:pt x="0" y="31"/>
                      </a:moveTo>
                      <a:lnTo>
                        <a:pt x="0" y="78"/>
                      </a:lnTo>
                      <a:lnTo>
                        <a:pt x="61" y="47"/>
                      </a:lnTo>
                      <a:lnTo>
                        <a:pt x="61" y="0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82" name="Freeform 93">
                  <a:extLst>
                    <a:ext uri="{FF2B5EF4-FFF2-40B4-BE49-F238E27FC236}">
                      <a16:creationId xmlns:a16="http://schemas.microsoft.com/office/drawing/2014/main" id="{2211FB64-A438-4914-BB14-D409D036A8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4" y="2252"/>
                  <a:ext cx="65" cy="77"/>
                </a:xfrm>
                <a:custGeom>
                  <a:avLst/>
                  <a:gdLst>
                    <a:gd name="T0" fmla="*/ 0 w 65"/>
                    <a:gd name="T1" fmla="*/ 32 h 77"/>
                    <a:gd name="T2" fmla="*/ 0 w 65"/>
                    <a:gd name="T3" fmla="*/ 76 h 77"/>
                    <a:gd name="T4" fmla="*/ 64 w 65"/>
                    <a:gd name="T5" fmla="*/ 44 h 77"/>
                    <a:gd name="T6" fmla="*/ 64 w 65"/>
                    <a:gd name="T7" fmla="*/ 0 h 77"/>
                    <a:gd name="T8" fmla="*/ 0 w 65"/>
                    <a:gd name="T9" fmla="*/ 32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77"/>
                    <a:gd name="T17" fmla="*/ 65 w 65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77">
                      <a:moveTo>
                        <a:pt x="0" y="32"/>
                      </a:moveTo>
                      <a:lnTo>
                        <a:pt x="0" y="76"/>
                      </a:lnTo>
                      <a:lnTo>
                        <a:pt x="64" y="44"/>
                      </a:lnTo>
                      <a:lnTo>
                        <a:pt x="64" y="0"/>
                      </a:lnTo>
                      <a:lnTo>
                        <a:pt x="0" y="32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83" name="Freeform 94">
                  <a:extLst>
                    <a:ext uri="{FF2B5EF4-FFF2-40B4-BE49-F238E27FC236}">
                      <a16:creationId xmlns:a16="http://schemas.microsoft.com/office/drawing/2014/main" id="{030B4B87-21E7-4E22-B1BC-BB7E80CA29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1" y="2324"/>
                  <a:ext cx="57" cy="74"/>
                </a:xfrm>
                <a:custGeom>
                  <a:avLst/>
                  <a:gdLst>
                    <a:gd name="T0" fmla="*/ 0 w 57"/>
                    <a:gd name="T1" fmla="*/ 32 h 74"/>
                    <a:gd name="T2" fmla="*/ 0 w 57"/>
                    <a:gd name="T3" fmla="*/ 73 h 74"/>
                    <a:gd name="T4" fmla="*/ 56 w 57"/>
                    <a:gd name="T5" fmla="*/ 41 h 74"/>
                    <a:gd name="T6" fmla="*/ 56 w 57"/>
                    <a:gd name="T7" fmla="*/ 0 h 74"/>
                    <a:gd name="T8" fmla="*/ 0 w 57"/>
                    <a:gd name="T9" fmla="*/ 32 h 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74"/>
                    <a:gd name="T17" fmla="*/ 57 w 57"/>
                    <a:gd name="T18" fmla="*/ 74 h 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74">
                      <a:moveTo>
                        <a:pt x="0" y="32"/>
                      </a:moveTo>
                      <a:lnTo>
                        <a:pt x="0" y="73"/>
                      </a:lnTo>
                      <a:lnTo>
                        <a:pt x="56" y="41"/>
                      </a:lnTo>
                      <a:lnTo>
                        <a:pt x="56" y="0"/>
                      </a:lnTo>
                      <a:lnTo>
                        <a:pt x="0" y="32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84" name="Freeform 95">
                  <a:extLst>
                    <a:ext uri="{FF2B5EF4-FFF2-40B4-BE49-F238E27FC236}">
                      <a16:creationId xmlns:a16="http://schemas.microsoft.com/office/drawing/2014/main" id="{16A41FDA-30FF-4319-BF86-DD52BBD8BE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" y="2429"/>
                  <a:ext cx="72" cy="89"/>
                </a:xfrm>
                <a:custGeom>
                  <a:avLst/>
                  <a:gdLst>
                    <a:gd name="T0" fmla="*/ 0 w 72"/>
                    <a:gd name="T1" fmla="*/ 40 h 89"/>
                    <a:gd name="T2" fmla="*/ 0 w 72"/>
                    <a:gd name="T3" fmla="*/ 88 h 89"/>
                    <a:gd name="T4" fmla="*/ 71 w 72"/>
                    <a:gd name="T5" fmla="*/ 47 h 89"/>
                    <a:gd name="T6" fmla="*/ 71 w 72"/>
                    <a:gd name="T7" fmla="*/ 0 h 89"/>
                    <a:gd name="T8" fmla="*/ 0 w 72"/>
                    <a:gd name="T9" fmla="*/ 40 h 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89"/>
                    <a:gd name="T17" fmla="*/ 72 w 72"/>
                    <a:gd name="T18" fmla="*/ 89 h 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89">
                      <a:moveTo>
                        <a:pt x="0" y="40"/>
                      </a:moveTo>
                      <a:lnTo>
                        <a:pt x="0" y="88"/>
                      </a:lnTo>
                      <a:lnTo>
                        <a:pt x="71" y="47"/>
                      </a:lnTo>
                      <a:lnTo>
                        <a:pt x="71" y="0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85" name="Freeform 96">
                  <a:extLst>
                    <a:ext uri="{FF2B5EF4-FFF2-40B4-BE49-F238E27FC236}">
                      <a16:creationId xmlns:a16="http://schemas.microsoft.com/office/drawing/2014/main" id="{50003816-E220-4AD2-A443-8DE884146D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0" y="2394"/>
                  <a:ext cx="62" cy="81"/>
                </a:xfrm>
                <a:custGeom>
                  <a:avLst/>
                  <a:gdLst>
                    <a:gd name="T0" fmla="*/ 0 w 62"/>
                    <a:gd name="T1" fmla="*/ 33 h 81"/>
                    <a:gd name="T2" fmla="*/ 0 w 62"/>
                    <a:gd name="T3" fmla="*/ 80 h 81"/>
                    <a:gd name="T4" fmla="*/ 61 w 62"/>
                    <a:gd name="T5" fmla="*/ 46 h 81"/>
                    <a:gd name="T6" fmla="*/ 61 w 62"/>
                    <a:gd name="T7" fmla="*/ 0 h 81"/>
                    <a:gd name="T8" fmla="*/ 0 w 62"/>
                    <a:gd name="T9" fmla="*/ 33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"/>
                    <a:gd name="T16" fmla="*/ 0 h 81"/>
                    <a:gd name="T17" fmla="*/ 62 w 62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" h="81">
                      <a:moveTo>
                        <a:pt x="0" y="33"/>
                      </a:moveTo>
                      <a:lnTo>
                        <a:pt x="0" y="80"/>
                      </a:lnTo>
                      <a:lnTo>
                        <a:pt x="61" y="46"/>
                      </a:lnTo>
                      <a:lnTo>
                        <a:pt x="61" y="0"/>
                      </a:lnTo>
                      <a:lnTo>
                        <a:pt x="0" y="3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86" name="Freeform 97">
                  <a:extLst>
                    <a:ext uri="{FF2B5EF4-FFF2-40B4-BE49-F238E27FC236}">
                      <a16:creationId xmlns:a16="http://schemas.microsoft.com/office/drawing/2014/main" id="{5478664E-6DDE-40C5-9B6D-13AC30ACFA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4" y="2357"/>
                  <a:ext cx="65" cy="81"/>
                </a:xfrm>
                <a:custGeom>
                  <a:avLst/>
                  <a:gdLst>
                    <a:gd name="T0" fmla="*/ 0 w 65"/>
                    <a:gd name="T1" fmla="*/ 36 h 81"/>
                    <a:gd name="T2" fmla="*/ 0 w 65"/>
                    <a:gd name="T3" fmla="*/ 80 h 81"/>
                    <a:gd name="T4" fmla="*/ 64 w 65"/>
                    <a:gd name="T5" fmla="*/ 42 h 81"/>
                    <a:gd name="T6" fmla="*/ 64 w 65"/>
                    <a:gd name="T7" fmla="*/ 0 h 81"/>
                    <a:gd name="T8" fmla="*/ 0 w 65"/>
                    <a:gd name="T9" fmla="*/ 36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81"/>
                    <a:gd name="T17" fmla="*/ 65 w 65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81">
                      <a:moveTo>
                        <a:pt x="0" y="36"/>
                      </a:moveTo>
                      <a:lnTo>
                        <a:pt x="0" y="80"/>
                      </a:lnTo>
                      <a:lnTo>
                        <a:pt x="64" y="42"/>
                      </a:lnTo>
                      <a:lnTo>
                        <a:pt x="64" y="0"/>
                      </a:lnTo>
                      <a:lnTo>
                        <a:pt x="0" y="3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87" name="Freeform 98">
                  <a:extLst>
                    <a:ext uri="{FF2B5EF4-FFF2-40B4-BE49-F238E27FC236}">
                      <a16:creationId xmlns:a16="http://schemas.microsoft.com/office/drawing/2014/main" id="{16D07431-F852-43FA-AB7C-AA8C204675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1" y="2424"/>
                  <a:ext cx="57" cy="78"/>
                </a:xfrm>
                <a:custGeom>
                  <a:avLst/>
                  <a:gdLst>
                    <a:gd name="T0" fmla="*/ 0 w 57"/>
                    <a:gd name="T1" fmla="*/ 35 h 78"/>
                    <a:gd name="T2" fmla="*/ 0 w 57"/>
                    <a:gd name="T3" fmla="*/ 77 h 78"/>
                    <a:gd name="T4" fmla="*/ 56 w 57"/>
                    <a:gd name="T5" fmla="*/ 42 h 78"/>
                    <a:gd name="T6" fmla="*/ 56 w 57"/>
                    <a:gd name="T7" fmla="*/ 0 h 78"/>
                    <a:gd name="T8" fmla="*/ 0 w 57"/>
                    <a:gd name="T9" fmla="*/ 35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78"/>
                    <a:gd name="T17" fmla="*/ 57 w 57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78">
                      <a:moveTo>
                        <a:pt x="0" y="35"/>
                      </a:moveTo>
                      <a:lnTo>
                        <a:pt x="0" y="77"/>
                      </a:lnTo>
                      <a:lnTo>
                        <a:pt x="56" y="42"/>
                      </a:lnTo>
                      <a:lnTo>
                        <a:pt x="56" y="0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88" name="Freeform 99">
                  <a:extLst>
                    <a:ext uri="{FF2B5EF4-FFF2-40B4-BE49-F238E27FC236}">
                      <a16:creationId xmlns:a16="http://schemas.microsoft.com/office/drawing/2014/main" id="{FD855DF2-712F-4FB8-B038-5113B09F8D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0" y="2502"/>
                  <a:ext cx="62" cy="85"/>
                </a:xfrm>
                <a:custGeom>
                  <a:avLst/>
                  <a:gdLst>
                    <a:gd name="T0" fmla="*/ 0 w 62"/>
                    <a:gd name="T1" fmla="*/ 36 h 85"/>
                    <a:gd name="T2" fmla="*/ 0 w 62"/>
                    <a:gd name="T3" fmla="*/ 84 h 85"/>
                    <a:gd name="T4" fmla="*/ 61 w 62"/>
                    <a:gd name="T5" fmla="*/ 46 h 85"/>
                    <a:gd name="T6" fmla="*/ 61 w 62"/>
                    <a:gd name="T7" fmla="*/ 0 h 85"/>
                    <a:gd name="T8" fmla="*/ 0 w 62"/>
                    <a:gd name="T9" fmla="*/ 36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"/>
                    <a:gd name="T16" fmla="*/ 0 h 85"/>
                    <a:gd name="T17" fmla="*/ 62 w 62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" h="85">
                      <a:moveTo>
                        <a:pt x="0" y="36"/>
                      </a:moveTo>
                      <a:lnTo>
                        <a:pt x="0" y="84"/>
                      </a:lnTo>
                      <a:lnTo>
                        <a:pt x="61" y="46"/>
                      </a:lnTo>
                      <a:lnTo>
                        <a:pt x="61" y="0"/>
                      </a:lnTo>
                      <a:lnTo>
                        <a:pt x="0" y="3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89" name="Freeform 100">
                  <a:extLst>
                    <a:ext uri="{FF2B5EF4-FFF2-40B4-BE49-F238E27FC236}">
                      <a16:creationId xmlns:a16="http://schemas.microsoft.com/office/drawing/2014/main" id="{E4E4903E-C5AE-479F-88CA-EB4DA3CFDF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4" y="2460"/>
                  <a:ext cx="65" cy="86"/>
                </a:xfrm>
                <a:custGeom>
                  <a:avLst/>
                  <a:gdLst>
                    <a:gd name="T0" fmla="*/ 0 w 65"/>
                    <a:gd name="T1" fmla="*/ 40 h 86"/>
                    <a:gd name="T2" fmla="*/ 0 w 65"/>
                    <a:gd name="T3" fmla="*/ 85 h 86"/>
                    <a:gd name="T4" fmla="*/ 64 w 65"/>
                    <a:gd name="T5" fmla="*/ 44 h 86"/>
                    <a:gd name="T6" fmla="*/ 64 w 65"/>
                    <a:gd name="T7" fmla="*/ 0 h 86"/>
                    <a:gd name="T8" fmla="*/ 0 w 65"/>
                    <a:gd name="T9" fmla="*/ 40 h 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86"/>
                    <a:gd name="T17" fmla="*/ 65 w 65"/>
                    <a:gd name="T18" fmla="*/ 86 h 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86">
                      <a:moveTo>
                        <a:pt x="0" y="40"/>
                      </a:moveTo>
                      <a:lnTo>
                        <a:pt x="0" y="85"/>
                      </a:lnTo>
                      <a:lnTo>
                        <a:pt x="64" y="44"/>
                      </a:lnTo>
                      <a:lnTo>
                        <a:pt x="64" y="0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90" name="Freeform 101">
                  <a:extLst>
                    <a:ext uri="{FF2B5EF4-FFF2-40B4-BE49-F238E27FC236}">
                      <a16:creationId xmlns:a16="http://schemas.microsoft.com/office/drawing/2014/main" id="{6E75919A-19CD-4FDE-8447-33104EB49A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5" y="2524"/>
                  <a:ext cx="53" cy="80"/>
                </a:xfrm>
                <a:custGeom>
                  <a:avLst/>
                  <a:gdLst>
                    <a:gd name="T0" fmla="*/ 0 w 53"/>
                    <a:gd name="T1" fmla="*/ 37 h 80"/>
                    <a:gd name="T2" fmla="*/ 0 w 53"/>
                    <a:gd name="T3" fmla="*/ 79 h 80"/>
                    <a:gd name="T4" fmla="*/ 52 w 53"/>
                    <a:gd name="T5" fmla="*/ 42 h 80"/>
                    <a:gd name="T6" fmla="*/ 52 w 53"/>
                    <a:gd name="T7" fmla="*/ 0 h 80"/>
                    <a:gd name="T8" fmla="*/ 0 w 53"/>
                    <a:gd name="T9" fmla="*/ 37 h 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"/>
                    <a:gd name="T16" fmla="*/ 0 h 80"/>
                    <a:gd name="T17" fmla="*/ 53 w 53"/>
                    <a:gd name="T18" fmla="*/ 80 h 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" h="80">
                      <a:moveTo>
                        <a:pt x="0" y="37"/>
                      </a:moveTo>
                      <a:lnTo>
                        <a:pt x="0" y="79"/>
                      </a:lnTo>
                      <a:lnTo>
                        <a:pt x="52" y="42"/>
                      </a:lnTo>
                      <a:lnTo>
                        <a:pt x="52" y="0"/>
                      </a:lnTo>
                      <a:lnTo>
                        <a:pt x="0" y="37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91" name="Freeform 102">
                  <a:extLst>
                    <a:ext uri="{FF2B5EF4-FFF2-40B4-BE49-F238E27FC236}">
                      <a16:creationId xmlns:a16="http://schemas.microsoft.com/office/drawing/2014/main" id="{E079C99A-C793-4EE7-A374-6E33518E52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" y="2650"/>
                  <a:ext cx="74" cy="101"/>
                </a:xfrm>
                <a:custGeom>
                  <a:avLst/>
                  <a:gdLst>
                    <a:gd name="T0" fmla="*/ 0 w 74"/>
                    <a:gd name="T1" fmla="*/ 50 h 101"/>
                    <a:gd name="T2" fmla="*/ 0 w 74"/>
                    <a:gd name="T3" fmla="*/ 100 h 101"/>
                    <a:gd name="T4" fmla="*/ 73 w 74"/>
                    <a:gd name="T5" fmla="*/ 50 h 101"/>
                    <a:gd name="T6" fmla="*/ 73 w 74"/>
                    <a:gd name="T7" fmla="*/ 0 h 101"/>
                    <a:gd name="T8" fmla="*/ 0 w 74"/>
                    <a:gd name="T9" fmla="*/ 50 h 1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"/>
                    <a:gd name="T16" fmla="*/ 0 h 101"/>
                    <a:gd name="T17" fmla="*/ 74 w 74"/>
                    <a:gd name="T18" fmla="*/ 101 h 1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" h="101">
                      <a:moveTo>
                        <a:pt x="0" y="50"/>
                      </a:moveTo>
                      <a:lnTo>
                        <a:pt x="0" y="100"/>
                      </a:lnTo>
                      <a:lnTo>
                        <a:pt x="73" y="50"/>
                      </a:lnTo>
                      <a:lnTo>
                        <a:pt x="73" y="0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4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92" name="Freeform 103">
                  <a:extLst>
                    <a:ext uri="{FF2B5EF4-FFF2-40B4-BE49-F238E27FC236}">
                      <a16:creationId xmlns:a16="http://schemas.microsoft.com/office/drawing/2014/main" id="{C7E152C0-D5F9-4E32-A9A6-46F9B6C6DE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3" y="2608"/>
                  <a:ext cx="61" cy="91"/>
                </a:xfrm>
                <a:custGeom>
                  <a:avLst/>
                  <a:gdLst>
                    <a:gd name="T0" fmla="*/ 0 w 61"/>
                    <a:gd name="T1" fmla="*/ 41 h 91"/>
                    <a:gd name="T2" fmla="*/ 0 w 61"/>
                    <a:gd name="T3" fmla="*/ 90 h 91"/>
                    <a:gd name="T4" fmla="*/ 60 w 61"/>
                    <a:gd name="T5" fmla="*/ 46 h 91"/>
                    <a:gd name="T6" fmla="*/ 60 w 61"/>
                    <a:gd name="T7" fmla="*/ 0 h 91"/>
                    <a:gd name="T8" fmla="*/ 0 w 61"/>
                    <a:gd name="T9" fmla="*/ 41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91"/>
                    <a:gd name="T17" fmla="*/ 61 w 61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91">
                      <a:moveTo>
                        <a:pt x="0" y="41"/>
                      </a:moveTo>
                      <a:lnTo>
                        <a:pt x="0" y="90"/>
                      </a:lnTo>
                      <a:lnTo>
                        <a:pt x="60" y="46"/>
                      </a:lnTo>
                      <a:lnTo>
                        <a:pt x="60" y="0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93" name="Freeform 104">
                  <a:extLst>
                    <a:ext uri="{FF2B5EF4-FFF2-40B4-BE49-F238E27FC236}">
                      <a16:creationId xmlns:a16="http://schemas.microsoft.com/office/drawing/2014/main" id="{2C5E76AD-17E2-48CE-911C-50DA681774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" y="2562"/>
                  <a:ext cx="64" cy="88"/>
                </a:xfrm>
                <a:custGeom>
                  <a:avLst/>
                  <a:gdLst>
                    <a:gd name="T0" fmla="*/ 0 w 64"/>
                    <a:gd name="T1" fmla="*/ 43 h 88"/>
                    <a:gd name="T2" fmla="*/ 0 w 64"/>
                    <a:gd name="T3" fmla="*/ 87 h 88"/>
                    <a:gd name="T4" fmla="*/ 63 w 64"/>
                    <a:gd name="T5" fmla="*/ 45 h 88"/>
                    <a:gd name="T6" fmla="*/ 63 w 64"/>
                    <a:gd name="T7" fmla="*/ 0 h 88"/>
                    <a:gd name="T8" fmla="*/ 0 w 64"/>
                    <a:gd name="T9" fmla="*/ 43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"/>
                    <a:gd name="T16" fmla="*/ 0 h 88"/>
                    <a:gd name="T17" fmla="*/ 64 w 64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" h="88">
                      <a:moveTo>
                        <a:pt x="0" y="43"/>
                      </a:moveTo>
                      <a:lnTo>
                        <a:pt x="0" y="87"/>
                      </a:lnTo>
                      <a:lnTo>
                        <a:pt x="63" y="45"/>
                      </a:lnTo>
                      <a:lnTo>
                        <a:pt x="63" y="0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94" name="Freeform 105">
                  <a:extLst>
                    <a:ext uri="{FF2B5EF4-FFF2-40B4-BE49-F238E27FC236}">
                      <a16:creationId xmlns:a16="http://schemas.microsoft.com/office/drawing/2014/main" id="{563A5EFE-AB98-4BA9-8284-307FBBDDA1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5" y="2624"/>
                  <a:ext cx="53" cy="82"/>
                </a:xfrm>
                <a:custGeom>
                  <a:avLst/>
                  <a:gdLst>
                    <a:gd name="T0" fmla="*/ 0 w 53"/>
                    <a:gd name="T1" fmla="*/ 39 h 82"/>
                    <a:gd name="T2" fmla="*/ 0 w 53"/>
                    <a:gd name="T3" fmla="*/ 81 h 82"/>
                    <a:gd name="T4" fmla="*/ 52 w 53"/>
                    <a:gd name="T5" fmla="*/ 41 h 82"/>
                    <a:gd name="T6" fmla="*/ 52 w 53"/>
                    <a:gd name="T7" fmla="*/ 0 h 82"/>
                    <a:gd name="T8" fmla="*/ 0 w 53"/>
                    <a:gd name="T9" fmla="*/ 39 h 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"/>
                    <a:gd name="T16" fmla="*/ 0 h 82"/>
                    <a:gd name="T17" fmla="*/ 53 w 53"/>
                    <a:gd name="T18" fmla="*/ 82 h 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" h="82">
                      <a:moveTo>
                        <a:pt x="0" y="39"/>
                      </a:moveTo>
                      <a:lnTo>
                        <a:pt x="0" y="81"/>
                      </a:lnTo>
                      <a:lnTo>
                        <a:pt x="52" y="41"/>
                      </a:lnTo>
                      <a:lnTo>
                        <a:pt x="52" y="0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95" name="Freeform 106">
                  <a:extLst>
                    <a:ext uri="{FF2B5EF4-FFF2-40B4-BE49-F238E27FC236}">
                      <a16:creationId xmlns:a16="http://schemas.microsoft.com/office/drawing/2014/main" id="{51C72C87-F9A9-415C-97F5-9459689773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" y="2762"/>
                  <a:ext cx="74" cy="103"/>
                </a:xfrm>
                <a:custGeom>
                  <a:avLst/>
                  <a:gdLst>
                    <a:gd name="T0" fmla="*/ 0 w 74"/>
                    <a:gd name="T1" fmla="*/ 56 h 103"/>
                    <a:gd name="T2" fmla="*/ 0 w 74"/>
                    <a:gd name="T3" fmla="*/ 102 h 103"/>
                    <a:gd name="T4" fmla="*/ 73 w 74"/>
                    <a:gd name="T5" fmla="*/ 48 h 103"/>
                    <a:gd name="T6" fmla="*/ 73 w 74"/>
                    <a:gd name="T7" fmla="*/ 0 h 103"/>
                    <a:gd name="T8" fmla="*/ 0 w 74"/>
                    <a:gd name="T9" fmla="*/ 56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"/>
                    <a:gd name="T16" fmla="*/ 0 h 103"/>
                    <a:gd name="T17" fmla="*/ 74 w 74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" h="103">
                      <a:moveTo>
                        <a:pt x="0" y="56"/>
                      </a:moveTo>
                      <a:lnTo>
                        <a:pt x="0" y="102"/>
                      </a:lnTo>
                      <a:lnTo>
                        <a:pt x="73" y="48"/>
                      </a:lnTo>
                      <a:lnTo>
                        <a:pt x="73" y="0"/>
                      </a:lnTo>
                      <a:lnTo>
                        <a:pt x="0" y="5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96" name="Freeform 107">
                  <a:extLst>
                    <a:ext uri="{FF2B5EF4-FFF2-40B4-BE49-F238E27FC236}">
                      <a16:creationId xmlns:a16="http://schemas.microsoft.com/office/drawing/2014/main" id="{A6DAB172-FD48-4976-8D67-35303A55F0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3" y="2715"/>
                  <a:ext cx="61" cy="95"/>
                </a:xfrm>
                <a:custGeom>
                  <a:avLst/>
                  <a:gdLst>
                    <a:gd name="T0" fmla="*/ 0 w 61"/>
                    <a:gd name="T1" fmla="*/ 46 h 95"/>
                    <a:gd name="T2" fmla="*/ 0 w 61"/>
                    <a:gd name="T3" fmla="*/ 94 h 95"/>
                    <a:gd name="T4" fmla="*/ 60 w 61"/>
                    <a:gd name="T5" fmla="*/ 47 h 95"/>
                    <a:gd name="T6" fmla="*/ 60 w 61"/>
                    <a:gd name="T7" fmla="*/ 0 h 95"/>
                    <a:gd name="T8" fmla="*/ 0 w 61"/>
                    <a:gd name="T9" fmla="*/ 46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95"/>
                    <a:gd name="T17" fmla="*/ 61 w 61"/>
                    <a:gd name="T18" fmla="*/ 95 h 9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95">
                      <a:moveTo>
                        <a:pt x="0" y="46"/>
                      </a:moveTo>
                      <a:lnTo>
                        <a:pt x="0" y="94"/>
                      </a:lnTo>
                      <a:lnTo>
                        <a:pt x="60" y="47"/>
                      </a:lnTo>
                      <a:lnTo>
                        <a:pt x="60" y="0"/>
                      </a:lnTo>
                      <a:lnTo>
                        <a:pt x="0" y="46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97" name="Freeform 108">
                  <a:extLst>
                    <a:ext uri="{FF2B5EF4-FFF2-40B4-BE49-F238E27FC236}">
                      <a16:creationId xmlns:a16="http://schemas.microsoft.com/office/drawing/2014/main" id="{780684CE-16A4-4439-9CD9-42289ECE6F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" y="2666"/>
                  <a:ext cx="64" cy="93"/>
                </a:xfrm>
                <a:custGeom>
                  <a:avLst/>
                  <a:gdLst>
                    <a:gd name="T0" fmla="*/ 0 w 64"/>
                    <a:gd name="T1" fmla="*/ 47 h 93"/>
                    <a:gd name="T2" fmla="*/ 0 w 64"/>
                    <a:gd name="T3" fmla="*/ 92 h 93"/>
                    <a:gd name="T4" fmla="*/ 63 w 64"/>
                    <a:gd name="T5" fmla="*/ 44 h 93"/>
                    <a:gd name="T6" fmla="*/ 63 w 64"/>
                    <a:gd name="T7" fmla="*/ 0 h 93"/>
                    <a:gd name="T8" fmla="*/ 0 w 64"/>
                    <a:gd name="T9" fmla="*/ 47 h 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"/>
                    <a:gd name="T16" fmla="*/ 0 h 93"/>
                    <a:gd name="T17" fmla="*/ 64 w 64"/>
                    <a:gd name="T18" fmla="*/ 93 h 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" h="93">
                      <a:moveTo>
                        <a:pt x="0" y="47"/>
                      </a:moveTo>
                      <a:lnTo>
                        <a:pt x="0" y="92"/>
                      </a:lnTo>
                      <a:lnTo>
                        <a:pt x="63" y="44"/>
                      </a:lnTo>
                      <a:lnTo>
                        <a:pt x="63" y="0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98" name="Freeform 109">
                  <a:extLst>
                    <a:ext uri="{FF2B5EF4-FFF2-40B4-BE49-F238E27FC236}">
                      <a16:creationId xmlns:a16="http://schemas.microsoft.com/office/drawing/2014/main" id="{B19E9DF9-0600-4B8E-8055-477310A318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5" y="2723"/>
                  <a:ext cx="53" cy="89"/>
                </a:xfrm>
                <a:custGeom>
                  <a:avLst/>
                  <a:gdLst>
                    <a:gd name="T0" fmla="*/ 0 w 53"/>
                    <a:gd name="T1" fmla="*/ 46 h 89"/>
                    <a:gd name="T2" fmla="*/ 0 w 53"/>
                    <a:gd name="T3" fmla="*/ 88 h 89"/>
                    <a:gd name="T4" fmla="*/ 52 w 53"/>
                    <a:gd name="T5" fmla="*/ 44 h 89"/>
                    <a:gd name="T6" fmla="*/ 52 w 53"/>
                    <a:gd name="T7" fmla="*/ 0 h 89"/>
                    <a:gd name="T8" fmla="*/ 0 w 53"/>
                    <a:gd name="T9" fmla="*/ 46 h 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"/>
                    <a:gd name="T16" fmla="*/ 0 h 89"/>
                    <a:gd name="T17" fmla="*/ 53 w 53"/>
                    <a:gd name="T18" fmla="*/ 89 h 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" h="89">
                      <a:moveTo>
                        <a:pt x="0" y="46"/>
                      </a:moveTo>
                      <a:lnTo>
                        <a:pt x="0" y="88"/>
                      </a:lnTo>
                      <a:lnTo>
                        <a:pt x="52" y="44"/>
                      </a:lnTo>
                      <a:lnTo>
                        <a:pt x="52" y="0"/>
                      </a:lnTo>
                      <a:lnTo>
                        <a:pt x="0" y="4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99" name="Freeform 110">
                  <a:extLst>
                    <a:ext uri="{FF2B5EF4-FFF2-40B4-BE49-F238E27FC236}">
                      <a16:creationId xmlns:a16="http://schemas.microsoft.com/office/drawing/2014/main" id="{1679F343-8E18-4096-938D-54662CE672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" y="2876"/>
                  <a:ext cx="74" cy="109"/>
                </a:xfrm>
                <a:custGeom>
                  <a:avLst/>
                  <a:gdLst>
                    <a:gd name="T0" fmla="*/ 0 w 74"/>
                    <a:gd name="T1" fmla="*/ 60 h 109"/>
                    <a:gd name="T2" fmla="*/ 0 w 74"/>
                    <a:gd name="T3" fmla="*/ 108 h 109"/>
                    <a:gd name="T4" fmla="*/ 73 w 74"/>
                    <a:gd name="T5" fmla="*/ 48 h 109"/>
                    <a:gd name="T6" fmla="*/ 73 w 74"/>
                    <a:gd name="T7" fmla="*/ 0 h 109"/>
                    <a:gd name="T8" fmla="*/ 0 w 74"/>
                    <a:gd name="T9" fmla="*/ 60 h 1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"/>
                    <a:gd name="T16" fmla="*/ 0 h 109"/>
                    <a:gd name="T17" fmla="*/ 74 w 74"/>
                    <a:gd name="T18" fmla="*/ 109 h 1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" h="109">
                      <a:moveTo>
                        <a:pt x="0" y="60"/>
                      </a:moveTo>
                      <a:lnTo>
                        <a:pt x="0" y="108"/>
                      </a:lnTo>
                      <a:lnTo>
                        <a:pt x="73" y="48"/>
                      </a:lnTo>
                      <a:lnTo>
                        <a:pt x="73" y="0"/>
                      </a:lnTo>
                      <a:lnTo>
                        <a:pt x="0" y="60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500" name="Freeform 111">
                  <a:extLst>
                    <a:ext uri="{FF2B5EF4-FFF2-40B4-BE49-F238E27FC236}">
                      <a16:creationId xmlns:a16="http://schemas.microsoft.com/office/drawing/2014/main" id="{AE559570-1CFB-4B24-9626-5799EC05CD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3" y="2825"/>
                  <a:ext cx="61" cy="97"/>
                </a:xfrm>
                <a:custGeom>
                  <a:avLst/>
                  <a:gdLst>
                    <a:gd name="T0" fmla="*/ 0 w 61"/>
                    <a:gd name="T1" fmla="*/ 48 h 97"/>
                    <a:gd name="T2" fmla="*/ 0 w 61"/>
                    <a:gd name="T3" fmla="*/ 96 h 97"/>
                    <a:gd name="T4" fmla="*/ 60 w 61"/>
                    <a:gd name="T5" fmla="*/ 45 h 97"/>
                    <a:gd name="T6" fmla="*/ 60 w 61"/>
                    <a:gd name="T7" fmla="*/ 0 h 97"/>
                    <a:gd name="T8" fmla="*/ 0 w 61"/>
                    <a:gd name="T9" fmla="*/ 48 h 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97"/>
                    <a:gd name="T17" fmla="*/ 61 w 61"/>
                    <a:gd name="T18" fmla="*/ 97 h 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97">
                      <a:moveTo>
                        <a:pt x="0" y="48"/>
                      </a:moveTo>
                      <a:lnTo>
                        <a:pt x="0" y="96"/>
                      </a:lnTo>
                      <a:lnTo>
                        <a:pt x="60" y="45"/>
                      </a:lnTo>
                      <a:lnTo>
                        <a:pt x="60" y="0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501" name="Freeform 112">
                  <a:extLst>
                    <a:ext uri="{FF2B5EF4-FFF2-40B4-BE49-F238E27FC236}">
                      <a16:creationId xmlns:a16="http://schemas.microsoft.com/office/drawing/2014/main" id="{BAECE195-3C5B-4629-AE10-807067495A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" y="2771"/>
                  <a:ext cx="64" cy="98"/>
                </a:xfrm>
                <a:custGeom>
                  <a:avLst/>
                  <a:gdLst>
                    <a:gd name="T0" fmla="*/ 0 w 64"/>
                    <a:gd name="T1" fmla="*/ 53 h 98"/>
                    <a:gd name="T2" fmla="*/ 0 w 64"/>
                    <a:gd name="T3" fmla="*/ 97 h 98"/>
                    <a:gd name="T4" fmla="*/ 63 w 64"/>
                    <a:gd name="T5" fmla="*/ 44 h 98"/>
                    <a:gd name="T6" fmla="*/ 63 w 64"/>
                    <a:gd name="T7" fmla="*/ 0 h 98"/>
                    <a:gd name="T8" fmla="*/ 0 w 64"/>
                    <a:gd name="T9" fmla="*/ 53 h 9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"/>
                    <a:gd name="T16" fmla="*/ 0 h 98"/>
                    <a:gd name="T17" fmla="*/ 64 w 64"/>
                    <a:gd name="T18" fmla="*/ 98 h 9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" h="98">
                      <a:moveTo>
                        <a:pt x="0" y="53"/>
                      </a:moveTo>
                      <a:lnTo>
                        <a:pt x="0" y="97"/>
                      </a:lnTo>
                      <a:lnTo>
                        <a:pt x="63" y="44"/>
                      </a:lnTo>
                      <a:lnTo>
                        <a:pt x="63" y="0"/>
                      </a:lnTo>
                      <a:lnTo>
                        <a:pt x="0" y="5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502" name="Freeform 113">
                  <a:extLst>
                    <a:ext uri="{FF2B5EF4-FFF2-40B4-BE49-F238E27FC236}">
                      <a16:creationId xmlns:a16="http://schemas.microsoft.com/office/drawing/2014/main" id="{6FE86106-3C05-4412-BA44-363197B156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" y="2316"/>
                  <a:ext cx="71" cy="84"/>
                </a:xfrm>
                <a:custGeom>
                  <a:avLst/>
                  <a:gdLst>
                    <a:gd name="T0" fmla="*/ 0 w 71"/>
                    <a:gd name="T1" fmla="*/ 33 h 84"/>
                    <a:gd name="T2" fmla="*/ 0 w 71"/>
                    <a:gd name="T3" fmla="*/ 83 h 84"/>
                    <a:gd name="T4" fmla="*/ 70 w 71"/>
                    <a:gd name="T5" fmla="*/ 47 h 84"/>
                    <a:gd name="T6" fmla="*/ 70 w 71"/>
                    <a:gd name="T7" fmla="*/ 0 h 84"/>
                    <a:gd name="T8" fmla="*/ 0 w 71"/>
                    <a:gd name="T9" fmla="*/ 33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84"/>
                    <a:gd name="T17" fmla="*/ 71 w 71"/>
                    <a:gd name="T18" fmla="*/ 84 h 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84">
                      <a:moveTo>
                        <a:pt x="0" y="33"/>
                      </a:moveTo>
                      <a:lnTo>
                        <a:pt x="0" y="83"/>
                      </a:lnTo>
                      <a:lnTo>
                        <a:pt x="70" y="47"/>
                      </a:lnTo>
                      <a:lnTo>
                        <a:pt x="70" y="0"/>
                      </a:lnTo>
                      <a:lnTo>
                        <a:pt x="0" y="3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503" name="Freeform 114">
                  <a:extLst>
                    <a:ext uri="{FF2B5EF4-FFF2-40B4-BE49-F238E27FC236}">
                      <a16:creationId xmlns:a16="http://schemas.microsoft.com/office/drawing/2014/main" id="{257A9AF8-917F-4564-94AB-932119B64B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" y="2398"/>
                  <a:ext cx="23" cy="60"/>
                </a:xfrm>
                <a:custGeom>
                  <a:avLst/>
                  <a:gdLst>
                    <a:gd name="T0" fmla="*/ 0 w 23"/>
                    <a:gd name="T1" fmla="*/ 13 h 60"/>
                    <a:gd name="T2" fmla="*/ 0 w 23"/>
                    <a:gd name="T3" fmla="*/ 59 h 60"/>
                    <a:gd name="T4" fmla="*/ 22 w 23"/>
                    <a:gd name="T5" fmla="*/ 46 h 60"/>
                    <a:gd name="T6" fmla="*/ 22 w 23"/>
                    <a:gd name="T7" fmla="*/ 0 h 60"/>
                    <a:gd name="T8" fmla="*/ 0 w 23"/>
                    <a:gd name="T9" fmla="*/ 13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60"/>
                    <a:gd name="T17" fmla="*/ 23 w 23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60">
                      <a:moveTo>
                        <a:pt x="0" y="13"/>
                      </a:moveTo>
                      <a:lnTo>
                        <a:pt x="0" y="59"/>
                      </a:lnTo>
                      <a:lnTo>
                        <a:pt x="22" y="46"/>
                      </a:lnTo>
                      <a:lnTo>
                        <a:pt x="22" y="0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504" name="Freeform 115">
                  <a:extLst>
                    <a:ext uri="{FF2B5EF4-FFF2-40B4-BE49-F238E27FC236}">
                      <a16:creationId xmlns:a16="http://schemas.microsoft.com/office/drawing/2014/main" id="{786ED1A7-E2E6-41BC-BBE6-607E86ECC9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" y="2540"/>
                  <a:ext cx="71" cy="94"/>
                </a:xfrm>
                <a:custGeom>
                  <a:avLst/>
                  <a:gdLst>
                    <a:gd name="T0" fmla="*/ 0 w 71"/>
                    <a:gd name="T1" fmla="*/ 43 h 94"/>
                    <a:gd name="T2" fmla="*/ 0 w 71"/>
                    <a:gd name="T3" fmla="*/ 93 h 94"/>
                    <a:gd name="T4" fmla="*/ 70 w 71"/>
                    <a:gd name="T5" fmla="*/ 49 h 94"/>
                    <a:gd name="T6" fmla="*/ 70 w 71"/>
                    <a:gd name="T7" fmla="*/ 0 h 94"/>
                    <a:gd name="T8" fmla="*/ 0 w 71"/>
                    <a:gd name="T9" fmla="*/ 43 h 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94"/>
                    <a:gd name="T17" fmla="*/ 71 w 71"/>
                    <a:gd name="T18" fmla="*/ 94 h 9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94">
                      <a:moveTo>
                        <a:pt x="0" y="43"/>
                      </a:moveTo>
                      <a:lnTo>
                        <a:pt x="0" y="93"/>
                      </a:lnTo>
                      <a:lnTo>
                        <a:pt x="70" y="49"/>
                      </a:lnTo>
                      <a:lnTo>
                        <a:pt x="70" y="0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505" name="Rectangle 116">
                  <a:extLst>
                    <a:ext uri="{FF2B5EF4-FFF2-40B4-BE49-F238E27FC236}">
                      <a16:creationId xmlns:a16="http://schemas.microsoft.com/office/drawing/2014/main" id="{E08CC53D-9C28-400E-8B11-4A7C152E4A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3" y="2818"/>
                  <a:ext cx="34" cy="51"/>
                </a:xfrm>
                <a:prstGeom prst="rect">
                  <a:avLst/>
                </a:pr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</p:grpSp>
          <p:grpSp>
            <p:nvGrpSpPr>
              <p:cNvPr id="394" name="Group 117">
                <a:extLst>
                  <a:ext uri="{FF2B5EF4-FFF2-40B4-BE49-F238E27FC236}">
                    <a16:creationId xmlns:a16="http://schemas.microsoft.com/office/drawing/2014/main" id="{DD59104A-C71F-44B6-9BB4-7BC8BDC1DB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8" y="2090"/>
                <a:ext cx="517" cy="206"/>
                <a:chOff x="1908" y="2090"/>
                <a:chExt cx="517" cy="206"/>
              </a:xfrm>
            </p:grpSpPr>
            <p:sp>
              <p:nvSpPr>
                <p:cNvPr id="395" name="Freeform 118">
                  <a:extLst>
                    <a:ext uri="{FF2B5EF4-FFF2-40B4-BE49-F238E27FC236}">
                      <a16:creationId xmlns:a16="http://schemas.microsoft.com/office/drawing/2014/main" id="{90AE1041-ADB7-4811-BF31-EE561AD65F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8" y="2090"/>
                  <a:ext cx="517" cy="122"/>
                </a:xfrm>
                <a:custGeom>
                  <a:avLst/>
                  <a:gdLst>
                    <a:gd name="T0" fmla="*/ 516 w 517"/>
                    <a:gd name="T1" fmla="*/ 0 h 122"/>
                    <a:gd name="T2" fmla="*/ 294 w 517"/>
                    <a:gd name="T3" fmla="*/ 9 h 122"/>
                    <a:gd name="T4" fmla="*/ 0 w 517"/>
                    <a:gd name="T5" fmla="*/ 116 h 122"/>
                    <a:gd name="T6" fmla="*/ 204 w 517"/>
                    <a:gd name="T7" fmla="*/ 121 h 122"/>
                    <a:gd name="T8" fmla="*/ 516 w 517"/>
                    <a:gd name="T9" fmla="*/ 0 h 1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7"/>
                    <a:gd name="T16" fmla="*/ 0 h 122"/>
                    <a:gd name="T17" fmla="*/ 517 w 517"/>
                    <a:gd name="T18" fmla="*/ 122 h 1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7" h="122">
                      <a:moveTo>
                        <a:pt x="516" y="0"/>
                      </a:moveTo>
                      <a:lnTo>
                        <a:pt x="294" y="9"/>
                      </a:lnTo>
                      <a:lnTo>
                        <a:pt x="0" y="116"/>
                      </a:lnTo>
                      <a:lnTo>
                        <a:pt x="204" y="121"/>
                      </a:lnTo>
                      <a:lnTo>
                        <a:pt x="516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96" name="Freeform 119">
                  <a:extLst>
                    <a:ext uri="{FF2B5EF4-FFF2-40B4-BE49-F238E27FC236}">
                      <a16:creationId xmlns:a16="http://schemas.microsoft.com/office/drawing/2014/main" id="{0452FA4F-7D33-4FD0-8932-DACA01F24A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9" y="2204"/>
                  <a:ext cx="201" cy="92"/>
                </a:xfrm>
                <a:custGeom>
                  <a:avLst/>
                  <a:gdLst>
                    <a:gd name="T0" fmla="*/ 199 w 201"/>
                    <a:gd name="T1" fmla="*/ 0 h 92"/>
                    <a:gd name="T2" fmla="*/ 0 w 201"/>
                    <a:gd name="T3" fmla="*/ 0 h 92"/>
                    <a:gd name="T4" fmla="*/ 0 w 201"/>
                    <a:gd name="T5" fmla="*/ 91 h 92"/>
                    <a:gd name="T6" fmla="*/ 200 w 201"/>
                    <a:gd name="T7" fmla="*/ 91 h 92"/>
                    <a:gd name="T8" fmla="*/ 199 w 201"/>
                    <a:gd name="T9" fmla="*/ 0 h 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1"/>
                    <a:gd name="T16" fmla="*/ 0 h 92"/>
                    <a:gd name="T17" fmla="*/ 201 w 201"/>
                    <a:gd name="T18" fmla="*/ 92 h 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1" h="92">
                      <a:moveTo>
                        <a:pt x="199" y="0"/>
                      </a:moveTo>
                      <a:lnTo>
                        <a:pt x="0" y="0"/>
                      </a:lnTo>
                      <a:lnTo>
                        <a:pt x="0" y="91"/>
                      </a:lnTo>
                      <a:lnTo>
                        <a:pt x="200" y="91"/>
                      </a:lnTo>
                      <a:lnTo>
                        <a:pt x="199" y="0"/>
                      </a:lnTo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97" name="Freeform 120">
                  <a:extLst>
                    <a:ext uri="{FF2B5EF4-FFF2-40B4-BE49-F238E27FC236}">
                      <a16:creationId xmlns:a16="http://schemas.microsoft.com/office/drawing/2014/main" id="{2045099A-979D-41D4-8B39-866F2328CF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2" y="2091"/>
                  <a:ext cx="321" cy="205"/>
                </a:xfrm>
                <a:custGeom>
                  <a:avLst/>
                  <a:gdLst>
                    <a:gd name="T0" fmla="*/ 320 w 321"/>
                    <a:gd name="T1" fmla="*/ 0 h 205"/>
                    <a:gd name="T2" fmla="*/ 320 w 321"/>
                    <a:gd name="T3" fmla="*/ 69 h 205"/>
                    <a:gd name="T4" fmla="*/ 0 w 321"/>
                    <a:gd name="T5" fmla="*/ 204 h 205"/>
                    <a:gd name="T6" fmla="*/ 0 w 321"/>
                    <a:gd name="T7" fmla="*/ 113 h 205"/>
                    <a:gd name="T8" fmla="*/ 320 w 321"/>
                    <a:gd name="T9" fmla="*/ 0 h 2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1"/>
                    <a:gd name="T16" fmla="*/ 0 h 205"/>
                    <a:gd name="T17" fmla="*/ 321 w 321"/>
                    <a:gd name="T18" fmla="*/ 205 h 2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1" h="205">
                      <a:moveTo>
                        <a:pt x="320" y="0"/>
                      </a:moveTo>
                      <a:lnTo>
                        <a:pt x="320" y="69"/>
                      </a:lnTo>
                      <a:lnTo>
                        <a:pt x="0" y="204"/>
                      </a:lnTo>
                      <a:lnTo>
                        <a:pt x="0" y="113"/>
                      </a:lnTo>
                      <a:lnTo>
                        <a:pt x="320" y="0"/>
                      </a:lnTo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</p:grpSp>
        <p:grpSp>
          <p:nvGrpSpPr>
            <p:cNvPr id="44" name="Group 121">
              <a:extLst>
                <a:ext uri="{FF2B5EF4-FFF2-40B4-BE49-F238E27FC236}">
                  <a16:creationId xmlns:a16="http://schemas.microsoft.com/office/drawing/2014/main" id="{A28B6042-D6B3-49BD-85FF-8C44A504B5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6" y="1659"/>
              <a:ext cx="284" cy="1075"/>
              <a:chOff x="3287" y="2310"/>
              <a:chExt cx="312" cy="1132"/>
            </a:xfrm>
          </p:grpSpPr>
          <p:sp>
            <p:nvSpPr>
              <p:cNvPr id="279" name="Rectangle 122">
                <a:extLst>
                  <a:ext uri="{FF2B5EF4-FFF2-40B4-BE49-F238E27FC236}">
                    <a16:creationId xmlns:a16="http://schemas.microsoft.com/office/drawing/2014/main" id="{84D35BE3-918A-4665-8664-1EA9F300A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6" y="2503"/>
                <a:ext cx="178" cy="937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80" name="Freeform 123">
                <a:extLst>
                  <a:ext uri="{FF2B5EF4-FFF2-40B4-BE49-F238E27FC236}">
                    <a16:creationId xmlns:a16="http://schemas.microsoft.com/office/drawing/2014/main" id="{9C950DBD-ACEE-460D-AD51-E055933B3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9" y="2503"/>
                <a:ext cx="178" cy="108"/>
              </a:xfrm>
              <a:custGeom>
                <a:avLst/>
                <a:gdLst>
                  <a:gd name="T0" fmla="*/ 177 w 178"/>
                  <a:gd name="T1" fmla="*/ 0 h 108"/>
                  <a:gd name="T2" fmla="*/ 0 w 178"/>
                  <a:gd name="T3" fmla="*/ 0 h 108"/>
                  <a:gd name="T4" fmla="*/ 0 w 178"/>
                  <a:gd name="T5" fmla="*/ 107 h 108"/>
                  <a:gd name="T6" fmla="*/ 177 w 178"/>
                  <a:gd name="T7" fmla="*/ 50 h 108"/>
                  <a:gd name="T8" fmla="*/ 177 w 178"/>
                  <a:gd name="T9" fmla="*/ 0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8"/>
                  <a:gd name="T16" fmla="*/ 0 h 108"/>
                  <a:gd name="T17" fmla="*/ 178 w 178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8" h="108">
                    <a:moveTo>
                      <a:pt x="177" y="0"/>
                    </a:moveTo>
                    <a:lnTo>
                      <a:pt x="0" y="0"/>
                    </a:lnTo>
                    <a:lnTo>
                      <a:pt x="0" y="107"/>
                    </a:lnTo>
                    <a:lnTo>
                      <a:pt x="177" y="50"/>
                    </a:lnTo>
                    <a:lnTo>
                      <a:pt x="177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ru-RU" sz="1351"/>
              </a:p>
            </p:txBody>
          </p:sp>
          <p:sp>
            <p:nvSpPr>
              <p:cNvPr id="281" name="Rectangle 124">
                <a:extLst>
                  <a:ext uri="{FF2B5EF4-FFF2-40B4-BE49-F238E27FC236}">
                    <a16:creationId xmlns:a16="http://schemas.microsoft.com/office/drawing/2014/main" id="{57489988-95F7-426C-AF04-ABCF154DB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18" y="2641"/>
                <a:ext cx="86" cy="53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82" name="Rectangle 125">
                <a:extLst>
                  <a:ext uri="{FF2B5EF4-FFF2-40B4-BE49-F238E27FC236}">
                    <a16:creationId xmlns:a16="http://schemas.microsoft.com/office/drawing/2014/main" id="{BF76EE37-9F19-467C-B8C6-68DE662B5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1" y="2639"/>
                <a:ext cx="90" cy="55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83" name="Rectangle 126">
                <a:extLst>
                  <a:ext uri="{FF2B5EF4-FFF2-40B4-BE49-F238E27FC236}">
                    <a16:creationId xmlns:a16="http://schemas.microsoft.com/office/drawing/2014/main" id="{0E2026E1-F9C7-49C7-B1D5-9FE505114C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68" y="2578"/>
                <a:ext cx="90" cy="53"/>
              </a:xfrm>
              <a:prstGeom prst="rect">
                <a:avLst/>
              </a:prstGeom>
              <a:solidFill>
                <a:srgbClr val="6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84" name="Rectangle 127">
                <a:extLst>
                  <a:ext uri="{FF2B5EF4-FFF2-40B4-BE49-F238E27FC236}">
                    <a16:creationId xmlns:a16="http://schemas.microsoft.com/office/drawing/2014/main" id="{BE43C3FE-2C5D-4C55-BD92-BA0F45F38E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1" y="2576"/>
                <a:ext cx="45" cy="55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85" name="Rectangle 128">
                <a:extLst>
                  <a:ext uri="{FF2B5EF4-FFF2-40B4-BE49-F238E27FC236}">
                    <a16:creationId xmlns:a16="http://schemas.microsoft.com/office/drawing/2014/main" id="{AA7D8429-167C-492C-A81D-DC71FB2E3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64" y="2576"/>
                <a:ext cx="45" cy="55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86" name="Rectangle 129">
                <a:extLst>
                  <a:ext uri="{FF2B5EF4-FFF2-40B4-BE49-F238E27FC236}">
                    <a16:creationId xmlns:a16="http://schemas.microsoft.com/office/drawing/2014/main" id="{7FB89F36-D196-420F-9C0D-195C8660E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15" y="2513"/>
                <a:ext cx="89" cy="55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87" name="Rectangle 130">
                <a:extLst>
                  <a:ext uri="{FF2B5EF4-FFF2-40B4-BE49-F238E27FC236}">
                    <a16:creationId xmlns:a16="http://schemas.microsoft.com/office/drawing/2014/main" id="{77AFA931-DE39-46B9-A33F-66B74C794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0" y="2515"/>
                <a:ext cx="89" cy="54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88" name="Rectangle 131">
                <a:extLst>
                  <a:ext uri="{FF2B5EF4-FFF2-40B4-BE49-F238E27FC236}">
                    <a16:creationId xmlns:a16="http://schemas.microsoft.com/office/drawing/2014/main" id="{1B77F7C4-E84A-48F0-BB6F-C887E4EC1A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18" y="2766"/>
                <a:ext cx="86" cy="53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89" name="Rectangle 132">
                <a:extLst>
                  <a:ext uri="{FF2B5EF4-FFF2-40B4-BE49-F238E27FC236}">
                    <a16:creationId xmlns:a16="http://schemas.microsoft.com/office/drawing/2014/main" id="{034454C2-7263-467B-ACBC-7465BEFB95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2" y="2764"/>
                <a:ext cx="90" cy="55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90" name="Rectangle 133">
                <a:extLst>
                  <a:ext uri="{FF2B5EF4-FFF2-40B4-BE49-F238E27FC236}">
                    <a16:creationId xmlns:a16="http://schemas.microsoft.com/office/drawing/2014/main" id="{91579E82-4DC0-43C3-A0F8-6BBA9F60A3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70" y="2702"/>
                <a:ext cx="89" cy="54"/>
              </a:xfrm>
              <a:prstGeom prst="rect">
                <a:avLst/>
              </a:prstGeom>
              <a:solidFill>
                <a:srgbClr val="6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91" name="Rectangle 134">
                <a:extLst>
                  <a:ext uri="{FF2B5EF4-FFF2-40B4-BE49-F238E27FC236}">
                    <a16:creationId xmlns:a16="http://schemas.microsoft.com/office/drawing/2014/main" id="{EB0DBD7B-81C1-42E1-A00B-6E3DBBE0B4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1" y="2702"/>
                <a:ext cx="46" cy="54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92" name="Rectangle 135">
                <a:extLst>
                  <a:ext uri="{FF2B5EF4-FFF2-40B4-BE49-F238E27FC236}">
                    <a16:creationId xmlns:a16="http://schemas.microsoft.com/office/drawing/2014/main" id="{00622C13-3217-46CF-8BFD-0DDBEFF09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65" y="2702"/>
                <a:ext cx="39" cy="54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93" name="Rectangle 136">
                <a:extLst>
                  <a:ext uri="{FF2B5EF4-FFF2-40B4-BE49-F238E27FC236}">
                    <a16:creationId xmlns:a16="http://schemas.microsoft.com/office/drawing/2014/main" id="{9B074F35-3DA4-42BE-A293-6462EC17E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18" y="2887"/>
                <a:ext cx="87" cy="53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94" name="Rectangle 137">
                <a:extLst>
                  <a:ext uri="{FF2B5EF4-FFF2-40B4-BE49-F238E27FC236}">
                    <a16:creationId xmlns:a16="http://schemas.microsoft.com/office/drawing/2014/main" id="{6859141D-7478-4324-846D-A4AC159F6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2" y="2885"/>
                <a:ext cx="90" cy="56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95" name="Rectangle 138">
                <a:extLst>
                  <a:ext uri="{FF2B5EF4-FFF2-40B4-BE49-F238E27FC236}">
                    <a16:creationId xmlns:a16="http://schemas.microsoft.com/office/drawing/2014/main" id="{FD12F25F-FFE6-4BA3-A74C-1CC3E1844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70" y="2824"/>
                <a:ext cx="89" cy="53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96" name="Rectangle 139">
                <a:extLst>
                  <a:ext uri="{FF2B5EF4-FFF2-40B4-BE49-F238E27FC236}">
                    <a16:creationId xmlns:a16="http://schemas.microsoft.com/office/drawing/2014/main" id="{9F57DE8E-1613-4505-BEEA-87EA809E31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1" y="2823"/>
                <a:ext cx="46" cy="54"/>
              </a:xfrm>
              <a:prstGeom prst="rect">
                <a:avLst/>
              </a:prstGeom>
              <a:solidFill>
                <a:srgbClr val="6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97" name="Rectangle 140">
                <a:extLst>
                  <a:ext uri="{FF2B5EF4-FFF2-40B4-BE49-F238E27FC236}">
                    <a16:creationId xmlns:a16="http://schemas.microsoft.com/office/drawing/2014/main" id="{6A2BB4C7-39EF-4FCA-B7D2-C1B01DC0A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65" y="2823"/>
                <a:ext cx="40" cy="54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98" name="Rectangle 141">
                <a:extLst>
                  <a:ext uri="{FF2B5EF4-FFF2-40B4-BE49-F238E27FC236}">
                    <a16:creationId xmlns:a16="http://schemas.microsoft.com/office/drawing/2014/main" id="{1940D5F9-44A7-43AF-BB5F-45C379315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19" y="3012"/>
                <a:ext cx="85" cy="53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99" name="Rectangle 142">
                <a:extLst>
                  <a:ext uri="{FF2B5EF4-FFF2-40B4-BE49-F238E27FC236}">
                    <a16:creationId xmlns:a16="http://schemas.microsoft.com/office/drawing/2014/main" id="{F9A02814-F03B-44EE-B7E3-E490D99F7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4" y="3010"/>
                <a:ext cx="89" cy="55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00" name="Rectangle 143">
                <a:extLst>
                  <a:ext uri="{FF2B5EF4-FFF2-40B4-BE49-F238E27FC236}">
                    <a16:creationId xmlns:a16="http://schemas.microsoft.com/office/drawing/2014/main" id="{F3567E5C-C84A-416B-A802-8B267BCD17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71" y="2948"/>
                <a:ext cx="88" cy="55"/>
              </a:xfrm>
              <a:prstGeom prst="rect">
                <a:avLst/>
              </a:prstGeom>
              <a:solidFill>
                <a:srgbClr val="6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01" name="Rectangle 144">
                <a:extLst>
                  <a:ext uri="{FF2B5EF4-FFF2-40B4-BE49-F238E27FC236}">
                    <a16:creationId xmlns:a16="http://schemas.microsoft.com/office/drawing/2014/main" id="{C3A23DE8-A487-4DBC-8AC0-1AE0C4E8F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2" y="2948"/>
                <a:ext cx="45" cy="55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02" name="Rectangle 145">
                <a:extLst>
                  <a:ext uri="{FF2B5EF4-FFF2-40B4-BE49-F238E27FC236}">
                    <a16:creationId xmlns:a16="http://schemas.microsoft.com/office/drawing/2014/main" id="{6C0A2E39-DEE9-4AF0-AC4D-663F61BB95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66" y="2948"/>
                <a:ext cx="38" cy="55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03" name="Rectangle 146">
                <a:extLst>
                  <a:ext uri="{FF2B5EF4-FFF2-40B4-BE49-F238E27FC236}">
                    <a16:creationId xmlns:a16="http://schemas.microsoft.com/office/drawing/2014/main" id="{5561F4FE-8206-4534-B9E7-1407DFA15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18" y="3135"/>
                <a:ext cx="87" cy="52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04" name="Rectangle 147">
                <a:extLst>
                  <a:ext uri="{FF2B5EF4-FFF2-40B4-BE49-F238E27FC236}">
                    <a16:creationId xmlns:a16="http://schemas.microsoft.com/office/drawing/2014/main" id="{6A36D65A-0440-403B-A06D-D9D7454C1C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1" y="3134"/>
                <a:ext cx="90" cy="55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05" name="Rectangle 148">
                <a:extLst>
                  <a:ext uri="{FF2B5EF4-FFF2-40B4-BE49-F238E27FC236}">
                    <a16:creationId xmlns:a16="http://schemas.microsoft.com/office/drawing/2014/main" id="{492585A4-949D-496B-8D09-CFF5CCEC51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68" y="3071"/>
                <a:ext cx="90" cy="54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06" name="Rectangle 149">
                <a:extLst>
                  <a:ext uri="{FF2B5EF4-FFF2-40B4-BE49-F238E27FC236}">
                    <a16:creationId xmlns:a16="http://schemas.microsoft.com/office/drawing/2014/main" id="{6D823575-A55D-462D-A2B7-162F4BCF0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1" y="3071"/>
                <a:ext cx="45" cy="54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07" name="Rectangle 150">
                <a:extLst>
                  <a:ext uri="{FF2B5EF4-FFF2-40B4-BE49-F238E27FC236}">
                    <a16:creationId xmlns:a16="http://schemas.microsoft.com/office/drawing/2014/main" id="{BB02C622-2F30-4C94-88E9-6A773FB190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18" y="3259"/>
                <a:ext cx="87" cy="54"/>
              </a:xfrm>
              <a:prstGeom prst="rect">
                <a:avLst/>
              </a:prstGeom>
              <a:solidFill>
                <a:srgbClr val="6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08" name="Rectangle 151">
                <a:extLst>
                  <a:ext uri="{FF2B5EF4-FFF2-40B4-BE49-F238E27FC236}">
                    <a16:creationId xmlns:a16="http://schemas.microsoft.com/office/drawing/2014/main" id="{8D22C677-4014-42A6-ACDC-C5BCC7BE4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2" y="3258"/>
                <a:ext cx="90" cy="56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09" name="Rectangle 152">
                <a:extLst>
                  <a:ext uri="{FF2B5EF4-FFF2-40B4-BE49-F238E27FC236}">
                    <a16:creationId xmlns:a16="http://schemas.microsoft.com/office/drawing/2014/main" id="{4768F264-8EBE-464E-8337-EC9BAC226B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70" y="3196"/>
                <a:ext cx="89" cy="54"/>
              </a:xfrm>
              <a:prstGeom prst="rect">
                <a:avLst/>
              </a:prstGeom>
              <a:solidFill>
                <a:srgbClr val="6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10" name="Rectangle 153">
                <a:extLst>
                  <a:ext uri="{FF2B5EF4-FFF2-40B4-BE49-F238E27FC236}">
                    <a16:creationId xmlns:a16="http://schemas.microsoft.com/office/drawing/2014/main" id="{76A63F9D-327B-4CF4-846B-D9ABF54805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1" y="3196"/>
                <a:ext cx="46" cy="54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11" name="Rectangle 154">
                <a:extLst>
                  <a:ext uri="{FF2B5EF4-FFF2-40B4-BE49-F238E27FC236}">
                    <a16:creationId xmlns:a16="http://schemas.microsoft.com/office/drawing/2014/main" id="{96EF4549-64BB-48C2-89AA-1ECBED939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65" y="3196"/>
                <a:ext cx="39" cy="54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12" name="Rectangle 155">
                <a:extLst>
                  <a:ext uri="{FF2B5EF4-FFF2-40B4-BE49-F238E27FC236}">
                    <a16:creationId xmlns:a16="http://schemas.microsoft.com/office/drawing/2014/main" id="{925DA8A7-A85D-4E38-AAB6-23F2E2955C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18" y="3381"/>
                <a:ext cx="86" cy="54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13" name="Rectangle 156">
                <a:extLst>
                  <a:ext uri="{FF2B5EF4-FFF2-40B4-BE49-F238E27FC236}">
                    <a16:creationId xmlns:a16="http://schemas.microsoft.com/office/drawing/2014/main" id="{393DE338-D2AC-4688-9E9A-2965AC399E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2" y="3380"/>
                <a:ext cx="90" cy="55"/>
              </a:xfrm>
              <a:prstGeom prst="rect">
                <a:avLst/>
              </a:prstGeom>
              <a:solidFill>
                <a:srgbClr val="4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14" name="Rectangle 157">
                <a:extLst>
                  <a:ext uri="{FF2B5EF4-FFF2-40B4-BE49-F238E27FC236}">
                    <a16:creationId xmlns:a16="http://schemas.microsoft.com/office/drawing/2014/main" id="{3E84C2E8-4FEC-4E52-8F67-BE530E67B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70" y="3318"/>
                <a:ext cx="89" cy="54"/>
              </a:xfrm>
              <a:prstGeom prst="rect">
                <a:avLst/>
              </a:prstGeom>
              <a:solidFill>
                <a:srgbClr val="6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15" name="Rectangle 158">
                <a:extLst>
                  <a:ext uri="{FF2B5EF4-FFF2-40B4-BE49-F238E27FC236}">
                    <a16:creationId xmlns:a16="http://schemas.microsoft.com/office/drawing/2014/main" id="{7B741111-8707-44B5-BDC7-6CC5AF802A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1" y="3318"/>
                <a:ext cx="46" cy="54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16" name="Rectangle 159">
                <a:extLst>
                  <a:ext uri="{FF2B5EF4-FFF2-40B4-BE49-F238E27FC236}">
                    <a16:creationId xmlns:a16="http://schemas.microsoft.com/office/drawing/2014/main" id="{EDFF8E2F-B1B0-4D75-B5AB-13BE4521B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65" y="3318"/>
                <a:ext cx="40" cy="54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grpSp>
            <p:nvGrpSpPr>
              <p:cNvPr id="317" name="Group 160">
                <a:extLst>
                  <a:ext uri="{FF2B5EF4-FFF2-40B4-BE49-F238E27FC236}">
                    <a16:creationId xmlns:a16="http://schemas.microsoft.com/office/drawing/2014/main" id="{E593C4EC-8951-438A-ABE1-EB165BECCB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2379"/>
                <a:ext cx="69" cy="1063"/>
                <a:chOff x="3504" y="2379"/>
                <a:chExt cx="69" cy="1063"/>
              </a:xfrm>
            </p:grpSpPr>
            <p:sp>
              <p:nvSpPr>
                <p:cNvPr id="324" name="Freeform 161">
                  <a:extLst>
                    <a:ext uri="{FF2B5EF4-FFF2-40B4-BE49-F238E27FC236}">
                      <a16:creationId xmlns:a16="http://schemas.microsoft.com/office/drawing/2014/main" id="{885C81D9-CE9D-4E54-B19C-E58F773166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2379"/>
                  <a:ext cx="67" cy="1063"/>
                </a:xfrm>
                <a:custGeom>
                  <a:avLst/>
                  <a:gdLst>
                    <a:gd name="T0" fmla="*/ 66 w 67"/>
                    <a:gd name="T1" fmla="*/ 807 h 1063"/>
                    <a:gd name="T2" fmla="*/ 0 w 67"/>
                    <a:gd name="T3" fmla="*/ 1062 h 1063"/>
                    <a:gd name="T4" fmla="*/ 0 w 67"/>
                    <a:gd name="T5" fmla="*/ 127 h 1063"/>
                    <a:gd name="T6" fmla="*/ 11 w 67"/>
                    <a:gd name="T7" fmla="*/ 82 h 1063"/>
                    <a:gd name="T8" fmla="*/ 66 w 67"/>
                    <a:gd name="T9" fmla="*/ 0 h 1063"/>
                    <a:gd name="T10" fmla="*/ 66 w 67"/>
                    <a:gd name="T11" fmla="*/ 807 h 106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7"/>
                    <a:gd name="T19" fmla="*/ 0 h 1063"/>
                    <a:gd name="T20" fmla="*/ 67 w 67"/>
                    <a:gd name="T21" fmla="*/ 1063 h 106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7" h="1063">
                      <a:moveTo>
                        <a:pt x="66" y="807"/>
                      </a:moveTo>
                      <a:lnTo>
                        <a:pt x="0" y="1062"/>
                      </a:lnTo>
                      <a:lnTo>
                        <a:pt x="0" y="127"/>
                      </a:lnTo>
                      <a:lnTo>
                        <a:pt x="11" y="82"/>
                      </a:lnTo>
                      <a:lnTo>
                        <a:pt x="66" y="0"/>
                      </a:lnTo>
                      <a:lnTo>
                        <a:pt x="66" y="807"/>
                      </a:lnTo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25" name="Freeform 162">
                  <a:extLst>
                    <a:ext uri="{FF2B5EF4-FFF2-40B4-BE49-F238E27FC236}">
                      <a16:creationId xmlns:a16="http://schemas.microsoft.com/office/drawing/2014/main" id="{C10C78A9-499D-4AFC-A3E8-EFF5E332BB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3366"/>
                  <a:ext cx="7" cy="69"/>
                </a:xfrm>
                <a:custGeom>
                  <a:avLst/>
                  <a:gdLst>
                    <a:gd name="T0" fmla="*/ 0 w 7"/>
                    <a:gd name="T1" fmla="*/ 17 h 69"/>
                    <a:gd name="T2" fmla="*/ 0 w 7"/>
                    <a:gd name="T3" fmla="*/ 68 h 69"/>
                    <a:gd name="T4" fmla="*/ 6 w 7"/>
                    <a:gd name="T5" fmla="*/ 49 h 69"/>
                    <a:gd name="T6" fmla="*/ 6 w 7"/>
                    <a:gd name="T7" fmla="*/ 0 h 69"/>
                    <a:gd name="T8" fmla="*/ 0 w 7"/>
                    <a:gd name="T9" fmla="*/ 17 h 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9"/>
                    <a:gd name="T17" fmla="*/ 7 w 7"/>
                    <a:gd name="T18" fmla="*/ 69 h 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9">
                      <a:moveTo>
                        <a:pt x="0" y="17"/>
                      </a:moveTo>
                      <a:lnTo>
                        <a:pt x="0" y="68"/>
                      </a:lnTo>
                      <a:lnTo>
                        <a:pt x="6" y="49"/>
                      </a:lnTo>
                      <a:lnTo>
                        <a:pt x="6" y="0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26" name="Freeform 163">
                  <a:extLst>
                    <a:ext uri="{FF2B5EF4-FFF2-40B4-BE49-F238E27FC236}">
                      <a16:creationId xmlns:a16="http://schemas.microsoft.com/office/drawing/2014/main" id="{F40313F8-F997-48EA-97A6-62EE94DAB3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1" y="3295"/>
                  <a:ext cx="18" cy="118"/>
                </a:xfrm>
                <a:custGeom>
                  <a:avLst/>
                  <a:gdLst>
                    <a:gd name="T0" fmla="*/ 0 w 18"/>
                    <a:gd name="T1" fmla="*/ 66 h 118"/>
                    <a:gd name="T2" fmla="*/ 0 w 18"/>
                    <a:gd name="T3" fmla="*/ 117 h 118"/>
                    <a:gd name="T4" fmla="*/ 17 w 18"/>
                    <a:gd name="T5" fmla="*/ 50 h 118"/>
                    <a:gd name="T6" fmla="*/ 17 w 18"/>
                    <a:gd name="T7" fmla="*/ 0 h 118"/>
                    <a:gd name="T8" fmla="*/ 0 w 18"/>
                    <a:gd name="T9" fmla="*/ 66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18"/>
                    <a:gd name="T17" fmla="*/ 18 w 18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18">
                      <a:moveTo>
                        <a:pt x="0" y="66"/>
                      </a:moveTo>
                      <a:lnTo>
                        <a:pt x="0" y="117"/>
                      </a:lnTo>
                      <a:lnTo>
                        <a:pt x="17" y="50"/>
                      </a:lnTo>
                      <a:lnTo>
                        <a:pt x="17" y="0"/>
                      </a:lnTo>
                      <a:lnTo>
                        <a:pt x="0" y="66"/>
                      </a:lnTo>
                    </a:path>
                  </a:pathLst>
                </a:custGeom>
                <a:solidFill>
                  <a:srgbClr val="4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27" name="Freeform 164">
                  <a:extLst>
                    <a:ext uri="{FF2B5EF4-FFF2-40B4-BE49-F238E27FC236}">
                      <a16:creationId xmlns:a16="http://schemas.microsoft.com/office/drawing/2014/main" id="{E25F83DA-5EC1-4D92-B2DB-BA9EF2E327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9" y="3230"/>
                  <a:ext cx="17" cy="113"/>
                </a:xfrm>
                <a:custGeom>
                  <a:avLst/>
                  <a:gdLst>
                    <a:gd name="T0" fmla="*/ 0 w 17"/>
                    <a:gd name="T1" fmla="*/ 65 h 113"/>
                    <a:gd name="T2" fmla="*/ 0 w 17"/>
                    <a:gd name="T3" fmla="*/ 112 h 113"/>
                    <a:gd name="T4" fmla="*/ 16 w 17"/>
                    <a:gd name="T5" fmla="*/ 48 h 113"/>
                    <a:gd name="T6" fmla="*/ 16 w 17"/>
                    <a:gd name="T7" fmla="*/ 0 h 113"/>
                    <a:gd name="T8" fmla="*/ 0 w 17"/>
                    <a:gd name="T9" fmla="*/ 65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13"/>
                    <a:gd name="T17" fmla="*/ 17 w 17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13">
                      <a:moveTo>
                        <a:pt x="0" y="65"/>
                      </a:moveTo>
                      <a:lnTo>
                        <a:pt x="0" y="112"/>
                      </a:lnTo>
                      <a:lnTo>
                        <a:pt x="16" y="48"/>
                      </a:lnTo>
                      <a:lnTo>
                        <a:pt x="16" y="0"/>
                      </a:lnTo>
                      <a:lnTo>
                        <a:pt x="0" y="65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28" name="Freeform 165">
                  <a:extLst>
                    <a:ext uri="{FF2B5EF4-FFF2-40B4-BE49-F238E27FC236}">
                      <a16:creationId xmlns:a16="http://schemas.microsoft.com/office/drawing/2014/main" id="{0A061681-E3DE-4481-B224-EDB8864017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" y="3164"/>
                  <a:ext cx="18" cy="110"/>
                </a:xfrm>
                <a:custGeom>
                  <a:avLst/>
                  <a:gdLst>
                    <a:gd name="T0" fmla="*/ 0 w 18"/>
                    <a:gd name="T1" fmla="*/ 62 h 110"/>
                    <a:gd name="T2" fmla="*/ 0 w 18"/>
                    <a:gd name="T3" fmla="*/ 109 h 110"/>
                    <a:gd name="T4" fmla="*/ 17 w 18"/>
                    <a:gd name="T5" fmla="*/ 46 h 110"/>
                    <a:gd name="T6" fmla="*/ 17 w 18"/>
                    <a:gd name="T7" fmla="*/ 0 h 110"/>
                    <a:gd name="T8" fmla="*/ 0 w 18"/>
                    <a:gd name="T9" fmla="*/ 62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10"/>
                    <a:gd name="T17" fmla="*/ 18 w 18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10">
                      <a:moveTo>
                        <a:pt x="0" y="62"/>
                      </a:moveTo>
                      <a:lnTo>
                        <a:pt x="0" y="109"/>
                      </a:lnTo>
                      <a:lnTo>
                        <a:pt x="17" y="46"/>
                      </a:lnTo>
                      <a:lnTo>
                        <a:pt x="17" y="0"/>
                      </a:lnTo>
                      <a:lnTo>
                        <a:pt x="0" y="62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29" name="Freeform 166">
                  <a:extLst>
                    <a:ext uri="{FF2B5EF4-FFF2-40B4-BE49-F238E27FC236}">
                      <a16:creationId xmlns:a16="http://schemas.microsoft.com/office/drawing/2014/main" id="{ACE47ACB-E8A7-4EE5-B54E-28670CD415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4" y="3129"/>
                  <a:ext cx="9" cy="79"/>
                </a:xfrm>
                <a:custGeom>
                  <a:avLst/>
                  <a:gdLst>
                    <a:gd name="T0" fmla="*/ 0 w 9"/>
                    <a:gd name="T1" fmla="*/ 32 h 79"/>
                    <a:gd name="T2" fmla="*/ 0 w 9"/>
                    <a:gd name="T3" fmla="*/ 78 h 79"/>
                    <a:gd name="T4" fmla="*/ 8 w 9"/>
                    <a:gd name="T5" fmla="*/ 45 h 79"/>
                    <a:gd name="T6" fmla="*/ 8 w 9"/>
                    <a:gd name="T7" fmla="*/ 0 h 79"/>
                    <a:gd name="T8" fmla="*/ 0 w 9"/>
                    <a:gd name="T9" fmla="*/ 32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79"/>
                    <a:gd name="T17" fmla="*/ 9 w 9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79">
                      <a:moveTo>
                        <a:pt x="0" y="32"/>
                      </a:moveTo>
                      <a:lnTo>
                        <a:pt x="0" y="78"/>
                      </a:lnTo>
                      <a:lnTo>
                        <a:pt x="8" y="45"/>
                      </a:lnTo>
                      <a:lnTo>
                        <a:pt x="8" y="0"/>
                      </a:lnTo>
                      <a:lnTo>
                        <a:pt x="0" y="32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30" name="Freeform 167">
                  <a:extLst>
                    <a:ext uri="{FF2B5EF4-FFF2-40B4-BE49-F238E27FC236}">
                      <a16:creationId xmlns:a16="http://schemas.microsoft.com/office/drawing/2014/main" id="{F8F64A03-3581-4E1D-B99C-5E2D6D25CC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2502"/>
                  <a:ext cx="7" cy="61"/>
                </a:xfrm>
                <a:custGeom>
                  <a:avLst/>
                  <a:gdLst>
                    <a:gd name="T0" fmla="*/ 0 w 7"/>
                    <a:gd name="T1" fmla="*/ 7 h 61"/>
                    <a:gd name="T2" fmla="*/ 0 w 7"/>
                    <a:gd name="T3" fmla="*/ 60 h 61"/>
                    <a:gd name="T4" fmla="*/ 6 w 7"/>
                    <a:gd name="T5" fmla="*/ 50 h 61"/>
                    <a:gd name="T6" fmla="*/ 6 w 7"/>
                    <a:gd name="T7" fmla="*/ 0 h 61"/>
                    <a:gd name="T8" fmla="*/ 0 w 7"/>
                    <a:gd name="T9" fmla="*/ 7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1"/>
                    <a:gd name="T17" fmla="*/ 7 w 7"/>
                    <a:gd name="T18" fmla="*/ 61 h 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1">
                      <a:moveTo>
                        <a:pt x="0" y="7"/>
                      </a:moveTo>
                      <a:lnTo>
                        <a:pt x="0" y="60"/>
                      </a:lnTo>
                      <a:lnTo>
                        <a:pt x="6" y="50"/>
                      </a:lnTo>
                      <a:lnTo>
                        <a:pt x="6" y="0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31" name="Freeform 168">
                  <a:extLst>
                    <a:ext uri="{FF2B5EF4-FFF2-40B4-BE49-F238E27FC236}">
                      <a16:creationId xmlns:a16="http://schemas.microsoft.com/office/drawing/2014/main" id="{7E0D6816-22FC-4F8B-A161-B90ED86FAA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1" y="2469"/>
                  <a:ext cx="18" cy="81"/>
                </a:xfrm>
                <a:custGeom>
                  <a:avLst/>
                  <a:gdLst>
                    <a:gd name="T0" fmla="*/ 0 w 18"/>
                    <a:gd name="T1" fmla="*/ 30 h 81"/>
                    <a:gd name="T2" fmla="*/ 0 w 18"/>
                    <a:gd name="T3" fmla="*/ 80 h 81"/>
                    <a:gd name="T4" fmla="*/ 17 w 18"/>
                    <a:gd name="T5" fmla="*/ 49 h 81"/>
                    <a:gd name="T6" fmla="*/ 17 w 18"/>
                    <a:gd name="T7" fmla="*/ 0 h 81"/>
                    <a:gd name="T8" fmla="*/ 0 w 18"/>
                    <a:gd name="T9" fmla="*/ 30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81"/>
                    <a:gd name="T17" fmla="*/ 18 w 18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81">
                      <a:moveTo>
                        <a:pt x="0" y="30"/>
                      </a:moveTo>
                      <a:lnTo>
                        <a:pt x="0" y="80"/>
                      </a:lnTo>
                      <a:lnTo>
                        <a:pt x="17" y="49"/>
                      </a:lnTo>
                      <a:lnTo>
                        <a:pt x="17" y="0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32" name="Freeform 169">
                  <a:extLst>
                    <a:ext uri="{FF2B5EF4-FFF2-40B4-BE49-F238E27FC236}">
                      <a16:creationId xmlns:a16="http://schemas.microsoft.com/office/drawing/2014/main" id="{05AF421E-5299-4B09-A550-D0C55FCC1D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9" y="2434"/>
                  <a:ext cx="17" cy="80"/>
                </a:xfrm>
                <a:custGeom>
                  <a:avLst/>
                  <a:gdLst>
                    <a:gd name="T0" fmla="*/ 0 w 17"/>
                    <a:gd name="T1" fmla="*/ 32 h 80"/>
                    <a:gd name="T2" fmla="*/ 0 w 17"/>
                    <a:gd name="T3" fmla="*/ 79 h 80"/>
                    <a:gd name="T4" fmla="*/ 16 w 17"/>
                    <a:gd name="T5" fmla="*/ 47 h 80"/>
                    <a:gd name="T6" fmla="*/ 16 w 17"/>
                    <a:gd name="T7" fmla="*/ 0 h 80"/>
                    <a:gd name="T8" fmla="*/ 0 w 17"/>
                    <a:gd name="T9" fmla="*/ 32 h 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80"/>
                    <a:gd name="T17" fmla="*/ 17 w 17"/>
                    <a:gd name="T18" fmla="*/ 80 h 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80">
                      <a:moveTo>
                        <a:pt x="0" y="32"/>
                      </a:moveTo>
                      <a:lnTo>
                        <a:pt x="0" y="79"/>
                      </a:lnTo>
                      <a:lnTo>
                        <a:pt x="16" y="47"/>
                      </a:lnTo>
                      <a:lnTo>
                        <a:pt x="16" y="0"/>
                      </a:lnTo>
                      <a:lnTo>
                        <a:pt x="0" y="32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33" name="Freeform 170">
                  <a:extLst>
                    <a:ext uri="{FF2B5EF4-FFF2-40B4-BE49-F238E27FC236}">
                      <a16:creationId xmlns:a16="http://schemas.microsoft.com/office/drawing/2014/main" id="{19B0732D-A87A-470B-9391-19840C6676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" y="2401"/>
                  <a:ext cx="18" cy="79"/>
                </a:xfrm>
                <a:custGeom>
                  <a:avLst/>
                  <a:gdLst>
                    <a:gd name="T0" fmla="*/ 0 w 18"/>
                    <a:gd name="T1" fmla="*/ 32 h 79"/>
                    <a:gd name="T2" fmla="*/ 0 w 18"/>
                    <a:gd name="T3" fmla="*/ 78 h 79"/>
                    <a:gd name="T4" fmla="*/ 17 w 18"/>
                    <a:gd name="T5" fmla="*/ 47 h 79"/>
                    <a:gd name="T6" fmla="*/ 17 w 18"/>
                    <a:gd name="T7" fmla="*/ 0 h 79"/>
                    <a:gd name="T8" fmla="*/ 0 w 18"/>
                    <a:gd name="T9" fmla="*/ 32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79"/>
                    <a:gd name="T17" fmla="*/ 18 w 18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79">
                      <a:moveTo>
                        <a:pt x="0" y="32"/>
                      </a:moveTo>
                      <a:lnTo>
                        <a:pt x="0" y="78"/>
                      </a:lnTo>
                      <a:lnTo>
                        <a:pt x="17" y="47"/>
                      </a:lnTo>
                      <a:lnTo>
                        <a:pt x="17" y="0"/>
                      </a:lnTo>
                      <a:lnTo>
                        <a:pt x="0" y="32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34" name="Freeform 171">
                  <a:extLst>
                    <a:ext uri="{FF2B5EF4-FFF2-40B4-BE49-F238E27FC236}">
                      <a16:creationId xmlns:a16="http://schemas.microsoft.com/office/drawing/2014/main" id="{C738BA96-C65D-4217-B05D-17340E2BAB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4" y="2385"/>
                  <a:ext cx="9" cy="62"/>
                </a:xfrm>
                <a:custGeom>
                  <a:avLst/>
                  <a:gdLst>
                    <a:gd name="T0" fmla="*/ 0 w 9"/>
                    <a:gd name="T1" fmla="*/ 14 h 62"/>
                    <a:gd name="T2" fmla="*/ 0 w 9"/>
                    <a:gd name="T3" fmla="*/ 61 h 62"/>
                    <a:gd name="T4" fmla="*/ 8 w 9"/>
                    <a:gd name="T5" fmla="*/ 46 h 62"/>
                    <a:gd name="T6" fmla="*/ 8 w 9"/>
                    <a:gd name="T7" fmla="*/ 0 h 62"/>
                    <a:gd name="T8" fmla="*/ 0 w 9"/>
                    <a:gd name="T9" fmla="*/ 14 h 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62"/>
                    <a:gd name="T17" fmla="*/ 9 w 9"/>
                    <a:gd name="T18" fmla="*/ 62 h 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62">
                      <a:moveTo>
                        <a:pt x="0" y="14"/>
                      </a:moveTo>
                      <a:lnTo>
                        <a:pt x="0" y="61"/>
                      </a:lnTo>
                      <a:lnTo>
                        <a:pt x="8" y="46"/>
                      </a:lnTo>
                      <a:lnTo>
                        <a:pt x="8" y="0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4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35" name="Freeform 172">
                  <a:extLst>
                    <a:ext uri="{FF2B5EF4-FFF2-40B4-BE49-F238E27FC236}">
                      <a16:creationId xmlns:a16="http://schemas.microsoft.com/office/drawing/2014/main" id="{64D65937-79DF-459D-A4CE-F2AA726276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1" y="2585"/>
                  <a:ext cx="18" cy="88"/>
                </a:xfrm>
                <a:custGeom>
                  <a:avLst/>
                  <a:gdLst>
                    <a:gd name="T0" fmla="*/ 0 w 18"/>
                    <a:gd name="T1" fmla="*/ 36 h 88"/>
                    <a:gd name="T2" fmla="*/ 0 w 18"/>
                    <a:gd name="T3" fmla="*/ 87 h 88"/>
                    <a:gd name="T4" fmla="*/ 17 w 18"/>
                    <a:gd name="T5" fmla="*/ 49 h 88"/>
                    <a:gd name="T6" fmla="*/ 17 w 18"/>
                    <a:gd name="T7" fmla="*/ 0 h 88"/>
                    <a:gd name="T8" fmla="*/ 0 w 18"/>
                    <a:gd name="T9" fmla="*/ 36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88"/>
                    <a:gd name="T17" fmla="*/ 18 w 18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88">
                      <a:moveTo>
                        <a:pt x="0" y="36"/>
                      </a:moveTo>
                      <a:lnTo>
                        <a:pt x="0" y="87"/>
                      </a:lnTo>
                      <a:lnTo>
                        <a:pt x="17" y="49"/>
                      </a:lnTo>
                      <a:lnTo>
                        <a:pt x="17" y="0"/>
                      </a:lnTo>
                      <a:lnTo>
                        <a:pt x="0" y="3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36" name="Freeform 173">
                  <a:extLst>
                    <a:ext uri="{FF2B5EF4-FFF2-40B4-BE49-F238E27FC236}">
                      <a16:creationId xmlns:a16="http://schemas.microsoft.com/office/drawing/2014/main" id="{70660B50-0BD2-4D32-8429-E187192F7F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9" y="2549"/>
                  <a:ext cx="17" cy="85"/>
                </a:xfrm>
                <a:custGeom>
                  <a:avLst/>
                  <a:gdLst>
                    <a:gd name="T0" fmla="*/ 0 w 17"/>
                    <a:gd name="T1" fmla="*/ 37 h 85"/>
                    <a:gd name="T2" fmla="*/ 0 w 17"/>
                    <a:gd name="T3" fmla="*/ 84 h 85"/>
                    <a:gd name="T4" fmla="*/ 16 w 17"/>
                    <a:gd name="T5" fmla="*/ 47 h 85"/>
                    <a:gd name="T6" fmla="*/ 16 w 17"/>
                    <a:gd name="T7" fmla="*/ 0 h 85"/>
                    <a:gd name="T8" fmla="*/ 0 w 17"/>
                    <a:gd name="T9" fmla="*/ 37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85"/>
                    <a:gd name="T17" fmla="*/ 17 w 17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85">
                      <a:moveTo>
                        <a:pt x="0" y="37"/>
                      </a:moveTo>
                      <a:lnTo>
                        <a:pt x="0" y="84"/>
                      </a:lnTo>
                      <a:lnTo>
                        <a:pt x="16" y="47"/>
                      </a:lnTo>
                      <a:lnTo>
                        <a:pt x="16" y="0"/>
                      </a:lnTo>
                      <a:lnTo>
                        <a:pt x="0" y="37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37" name="Freeform 174">
                  <a:extLst>
                    <a:ext uri="{FF2B5EF4-FFF2-40B4-BE49-F238E27FC236}">
                      <a16:creationId xmlns:a16="http://schemas.microsoft.com/office/drawing/2014/main" id="{A62A16B7-EC26-4080-8872-63B9FD1C0F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" y="2510"/>
                  <a:ext cx="18" cy="84"/>
                </a:xfrm>
                <a:custGeom>
                  <a:avLst/>
                  <a:gdLst>
                    <a:gd name="T0" fmla="*/ 0 w 18"/>
                    <a:gd name="T1" fmla="*/ 37 h 84"/>
                    <a:gd name="T2" fmla="*/ 0 w 18"/>
                    <a:gd name="T3" fmla="*/ 83 h 84"/>
                    <a:gd name="T4" fmla="*/ 17 w 18"/>
                    <a:gd name="T5" fmla="*/ 46 h 84"/>
                    <a:gd name="T6" fmla="*/ 17 w 18"/>
                    <a:gd name="T7" fmla="*/ 0 h 84"/>
                    <a:gd name="T8" fmla="*/ 0 w 18"/>
                    <a:gd name="T9" fmla="*/ 37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84"/>
                    <a:gd name="T17" fmla="*/ 18 w 18"/>
                    <a:gd name="T18" fmla="*/ 84 h 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84">
                      <a:moveTo>
                        <a:pt x="0" y="37"/>
                      </a:moveTo>
                      <a:lnTo>
                        <a:pt x="0" y="83"/>
                      </a:lnTo>
                      <a:lnTo>
                        <a:pt x="17" y="46"/>
                      </a:lnTo>
                      <a:lnTo>
                        <a:pt x="17" y="0"/>
                      </a:lnTo>
                      <a:lnTo>
                        <a:pt x="0" y="37"/>
                      </a:lnTo>
                    </a:path>
                  </a:pathLst>
                </a:custGeom>
                <a:solidFill>
                  <a:srgbClr val="4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38" name="Freeform 175">
                  <a:extLst>
                    <a:ext uri="{FF2B5EF4-FFF2-40B4-BE49-F238E27FC236}">
                      <a16:creationId xmlns:a16="http://schemas.microsoft.com/office/drawing/2014/main" id="{F31D18E9-7F8D-481B-8281-741C94C49D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4" y="2493"/>
                  <a:ext cx="9" cy="63"/>
                </a:xfrm>
                <a:custGeom>
                  <a:avLst/>
                  <a:gdLst>
                    <a:gd name="T0" fmla="*/ 0 w 9"/>
                    <a:gd name="T1" fmla="*/ 17 h 63"/>
                    <a:gd name="T2" fmla="*/ 0 w 9"/>
                    <a:gd name="T3" fmla="*/ 62 h 63"/>
                    <a:gd name="T4" fmla="*/ 8 w 9"/>
                    <a:gd name="T5" fmla="*/ 44 h 63"/>
                    <a:gd name="T6" fmla="*/ 8 w 9"/>
                    <a:gd name="T7" fmla="*/ 0 h 63"/>
                    <a:gd name="T8" fmla="*/ 0 w 9"/>
                    <a:gd name="T9" fmla="*/ 17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63"/>
                    <a:gd name="T17" fmla="*/ 9 w 9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63">
                      <a:moveTo>
                        <a:pt x="0" y="17"/>
                      </a:moveTo>
                      <a:lnTo>
                        <a:pt x="0" y="62"/>
                      </a:lnTo>
                      <a:lnTo>
                        <a:pt x="8" y="44"/>
                      </a:lnTo>
                      <a:lnTo>
                        <a:pt x="8" y="0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39" name="Freeform 176">
                  <a:extLst>
                    <a:ext uri="{FF2B5EF4-FFF2-40B4-BE49-F238E27FC236}">
                      <a16:creationId xmlns:a16="http://schemas.microsoft.com/office/drawing/2014/main" id="{7E22F8B1-EAA6-49DF-A057-FDD9030C75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2750"/>
                  <a:ext cx="7" cy="65"/>
                </a:xfrm>
                <a:custGeom>
                  <a:avLst/>
                  <a:gdLst>
                    <a:gd name="T0" fmla="*/ 0 w 7"/>
                    <a:gd name="T1" fmla="*/ 12 h 65"/>
                    <a:gd name="T2" fmla="*/ 0 w 7"/>
                    <a:gd name="T3" fmla="*/ 64 h 65"/>
                    <a:gd name="T4" fmla="*/ 6 w 7"/>
                    <a:gd name="T5" fmla="*/ 50 h 65"/>
                    <a:gd name="T6" fmla="*/ 6 w 7"/>
                    <a:gd name="T7" fmla="*/ 0 h 65"/>
                    <a:gd name="T8" fmla="*/ 0 w 7"/>
                    <a:gd name="T9" fmla="*/ 12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5"/>
                    <a:gd name="T17" fmla="*/ 7 w 7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5">
                      <a:moveTo>
                        <a:pt x="0" y="12"/>
                      </a:moveTo>
                      <a:lnTo>
                        <a:pt x="0" y="64"/>
                      </a:lnTo>
                      <a:lnTo>
                        <a:pt x="6" y="50"/>
                      </a:lnTo>
                      <a:lnTo>
                        <a:pt x="6" y="0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40" name="Freeform 177">
                  <a:extLst>
                    <a:ext uri="{FF2B5EF4-FFF2-40B4-BE49-F238E27FC236}">
                      <a16:creationId xmlns:a16="http://schemas.microsoft.com/office/drawing/2014/main" id="{E61FCA86-2178-4E7C-9573-F4654AAB14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1" y="2704"/>
                  <a:ext cx="18" cy="92"/>
                </a:xfrm>
                <a:custGeom>
                  <a:avLst/>
                  <a:gdLst>
                    <a:gd name="T0" fmla="*/ 0 w 18"/>
                    <a:gd name="T1" fmla="*/ 40 h 92"/>
                    <a:gd name="T2" fmla="*/ 0 w 18"/>
                    <a:gd name="T3" fmla="*/ 91 h 92"/>
                    <a:gd name="T4" fmla="*/ 17 w 18"/>
                    <a:gd name="T5" fmla="*/ 49 h 92"/>
                    <a:gd name="T6" fmla="*/ 17 w 18"/>
                    <a:gd name="T7" fmla="*/ 0 h 92"/>
                    <a:gd name="T8" fmla="*/ 0 w 18"/>
                    <a:gd name="T9" fmla="*/ 40 h 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92"/>
                    <a:gd name="T17" fmla="*/ 18 w 18"/>
                    <a:gd name="T18" fmla="*/ 92 h 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92">
                      <a:moveTo>
                        <a:pt x="0" y="40"/>
                      </a:moveTo>
                      <a:lnTo>
                        <a:pt x="0" y="91"/>
                      </a:lnTo>
                      <a:lnTo>
                        <a:pt x="17" y="49"/>
                      </a:lnTo>
                      <a:lnTo>
                        <a:pt x="17" y="0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41" name="Freeform 178">
                  <a:extLst>
                    <a:ext uri="{FF2B5EF4-FFF2-40B4-BE49-F238E27FC236}">
                      <a16:creationId xmlns:a16="http://schemas.microsoft.com/office/drawing/2014/main" id="{D53978E0-5FD9-4C77-9F42-04F33C356D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9" y="2660"/>
                  <a:ext cx="17" cy="91"/>
                </a:xfrm>
                <a:custGeom>
                  <a:avLst/>
                  <a:gdLst>
                    <a:gd name="T0" fmla="*/ 0 w 17"/>
                    <a:gd name="T1" fmla="*/ 43 h 91"/>
                    <a:gd name="T2" fmla="*/ 0 w 17"/>
                    <a:gd name="T3" fmla="*/ 90 h 91"/>
                    <a:gd name="T4" fmla="*/ 16 w 17"/>
                    <a:gd name="T5" fmla="*/ 47 h 91"/>
                    <a:gd name="T6" fmla="*/ 16 w 17"/>
                    <a:gd name="T7" fmla="*/ 0 h 91"/>
                    <a:gd name="T8" fmla="*/ 0 w 17"/>
                    <a:gd name="T9" fmla="*/ 43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91"/>
                    <a:gd name="T17" fmla="*/ 17 w 17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91">
                      <a:moveTo>
                        <a:pt x="0" y="43"/>
                      </a:moveTo>
                      <a:lnTo>
                        <a:pt x="0" y="90"/>
                      </a:lnTo>
                      <a:lnTo>
                        <a:pt x="16" y="47"/>
                      </a:lnTo>
                      <a:lnTo>
                        <a:pt x="16" y="0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42" name="Freeform 179">
                  <a:extLst>
                    <a:ext uri="{FF2B5EF4-FFF2-40B4-BE49-F238E27FC236}">
                      <a16:creationId xmlns:a16="http://schemas.microsoft.com/office/drawing/2014/main" id="{7AAF4B2F-9EB9-4C64-87D9-E9873BDC03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" y="2620"/>
                  <a:ext cx="18" cy="88"/>
                </a:xfrm>
                <a:custGeom>
                  <a:avLst/>
                  <a:gdLst>
                    <a:gd name="T0" fmla="*/ 0 w 18"/>
                    <a:gd name="T1" fmla="*/ 41 h 88"/>
                    <a:gd name="T2" fmla="*/ 0 w 18"/>
                    <a:gd name="T3" fmla="*/ 87 h 88"/>
                    <a:gd name="T4" fmla="*/ 17 w 18"/>
                    <a:gd name="T5" fmla="*/ 47 h 88"/>
                    <a:gd name="T6" fmla="*/ 17 w 18"/>
                    <a:gd name="T7" fmla="*/ 0 h 88"/>
                    <a:gd name="T8" fmla="*/ 0 w 18"/>
                    <a:gd name="T9" fmla="*/ 41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88"/>
                    <a:gd name="T17" fmla="*/ 18 w 18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88">
                      <a:moveTo>
                        <a:pt x="0" y="41"/>
                      </a:moveTo>
                      <a:lnTo>
                        <a:pt x="0" y="87"/>
                      </a:lnTo>
                      <a:lnTo>
                        <a:pt x="17" y="47"/>
                      </a:lnTo>
                      <a:lnTo>
                        <a:pt x="17" y="0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43" name="Freeform 180">
                  <a:extLst>
                    <a:ext uri="{FF2B5EF4-FFF2-40B4-BE49-F238E27FC236}">
                      <a16:creationId xmlns:a16="http://schemas.microsoft.com/office/drawing/2014/main" id="{272530A3-6D6A-4DBB-9F57-FFF92A1DD3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4" y="2599"/>
                  <a:ext cx="9" cy="66"/>
                </a:xfrm>
                <a:custGeom>
                  <a:avLst/>
                  <a:gdLst>
                    <a:gd name="T0" fmla="*/ 0 w 9"/>
                    <a:gd name="T1" fmla="*/ 19 h 66"/>
                    <a:gd name="T2" fmla="*/ 0 w 9"/>
                    <a:gd name="T3" fmla="*/ 65 h 66"/>
                    <a:gd name="T4" fmla="*/ 8 w 9"/>
                    <a:gd name="T5" fmla="*/ 44 h 66"/>
                    <a:gd name="T6" fmla="*/ 8 w 9"/>
                    <a:gd name="T7" fmla="*/ 0 h 66"/>
                    <a:gd name="T8" fmla="*/ 0 w 9"/>
                    <a:gd name="T9" fmla="*/ 19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66"/>
                    <a:gd name="T17" fmla="*/ 9 w 9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66">
                      <a:moveTo>
                        <a:pt x="0" y="19"/>
                      </a:move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8" y="0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44" name="Freeform 181">
                  <a:extLst>
                    <a:ext uri="{FF2B5EF4-FFF2-40B4-BE49-F238E27FC236}">
                      <a16:creationId xmlns:a16="http://schemas.microsoft.com/office/drawing/2014/main" id="{DC58FFCB-FB90-47EA-A8E9-588FCCEEAC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2870"/>
                  <a:ext cx="7" cy="67"/>
                </a:xfrm>
                <a:custGeom>
                  <a:avLst/>
                  <a:gdLst>
                    <a:gd name="T0" fmla="*/ 0 w 7"/>
                    <a:gd name="T1" fmla="*/ 16 h 67"/>
                    <a:gd name="T2" fmla="*/ 0 w 7"/>
                    <a:gd name="T3" fmla="*/ 66 h 67"/>
                    <a:gd name="T4" fmla="*/ 6 w 7"/>
                    <a:gd name="T5" fmla="*/ 52 h 67"/>
                    <a:gd name="T6" fmla="*/ 6 w 7"/>
                    <a:gd name="T7" fmla="*/ 0 h 67"/>
                    <a:gd name="T8" fmla="*/ 0 w 7"/>
                    <a:gd name="T9" fmla="*/ 16 h 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7"/>
                    <a:gd name="T17" fmla="*/ 7 w 7"/>
                    <a:gd name="T18" fmla="*/ 67 h 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7">
                      <a:moveTo>
                        <a:pt x="0" y="16"/>
                      </a:moveTo>
                      <a:lnTo>
                        <a:pt x="0" y="66"/>
                      </a:lnTo>
                      <a:lnTo>
                        <a:pt x="6" y="52"/>
                      </a:lnTo>
                      <a:lnTo>
                        <a:pt x="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45" name="Freeform 182">
                  <a:extLst>
                    <a:ext uri="{FF2B5EF4-FFF2-40B4-BE49-F238E27FC236}">
                      <a16:creationId xmlns:a16="http://schemas.microsoft.com/office/drawing/2014/main" id="{0D070F23-37AC-479F-9959-1423A25C03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1" y="2823"/>
                  <a:ext cx="18" cy="95"/>
                </a:xfrm>
                <a:custGeom>
                  <a:avLst/>
                  <a:gdLst>
                    <a:gd name="T0" fmla="*/ 0 w 18"/>
                    <a:gd name="T1" fmla="*/ 44 h 95"/>
                    <a:gd name="T2" fmla="*/ 0 w 18"/>
                    <a:gd name="T3" fmla="*/ 94 h 95"/>
                    <a:gd name="T4" fmla="*/ 17 w 18"/>
                    <a:gd name="T5" fmla="*/ 48 h 95"/>
                    <a:gd name="T6" fmla="*/ 17 w 18"/>
                    <a:gd name="T7" fmla="*/ 0 h 95"/>
                    <a:gd name="T8" fmla="*/ 0 w 18"/>
                    <a:gd name="T9" fmla="*/ 44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95"/>
                    <a:gd name="T17" fmla="*/ 18 w 18"/>
                    <a:gd name="T18" fmla="*/ 95 h 9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95">
                      <a:moveTo>
                        <a:pt x="0" y="44"/>
                      </a:moveTo>
                      <a:lnTo>
                        <a:pt x="0" y="94"/>
                      </a:lnTo>
                      <a:lnTo>
                        <a:pt x="17" y="48"/>
                      </a:lnTo>
                      <a:lnTo>
                        <a:pt x="17" y="0"/>
                      </a:lnTo>
                      <a:lnTo>
                        <a:pt x="0" y="44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46" name="Freeform 183">
                  <a:extLst>
                    <a:ext uri="{FF2B5EF4-FFF2-40B4-BE49-F238E27FC236}">
                      <a16:creationId xmlns:a16="http://schemas.microsoft.com/office/drawing/2014/main" id="{AE652E72-4AAC-4FD9-AB73-06782BA233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9" y="2776"/>
                  <a:ext cx="17" cy="94"/>
                </a:xfrm>
                <a:custGeom>
                  <a:avLst/>
                  <a:gdLst>
                    <a:gd name="T0" fmla="*/ 0 w 17"/>
                    <a:gd name="T1" fmla="*/ 46 h 94"/>
                    <a:gd name="T2" fmla="*/ 0 w 17"/>
                    <a:gd name="T3" fmla="*/ 93 h 94"/>
                    <a:gd name="T4" fmla="*/ 16 w 17"/>
                    <a:gd name="T5" fmla="*/ 47 h 94"/>
                    <a:gd name="T6" fmla="*/ 16 w 17"/>
                    <a:gd name="T7" fmla="*/ 0 h 94"/>
                    <a:gd name="T8" fmla="*/ 0 w 17"/>
                    <a:gd name="T9" fmla="*/ 46 h 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94"/>
                    <a:gd name="T17" fmla="*/ 17 w 17"/>
                    <a:gd name="T18" fmla="*/ 94 h 9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94">
                      <a:moveTo>
                        <a:pt x="0" y="46"/>
                      </a:moveTo>
                      <a:lnTo>
                        <a:pt x="0" y="93"/>
                      </a:lnTo>
                      <a:lnTo>
                        <a:pt x="16" y="47"/>
                      </a:lnTo>
                      <a:lnTo>
                        <a:pt x="16" y="0"/>
                      </a:lnTo>
                      <a:lnTo>
                        <a:pt x="0" y="4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47" name="Freeform 184">
                  <a:extLst>
                    <a:ext uri="{FF2B5EF4-FFF2-40B4-BE49-F238E27FC236}">
                      <a16:creationId xmlns:a16="http://schemas.microsoft.com/office/drawing/2014/main" id="{D1A90AB5-233A-4E6E-93E1-B5EA2FC516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" y="2727"/>
                  <a:ext cx="18" cy="95"/>
                </a:xfrm>
                <a:custGeom>
                  <a:avLst/>
                  <a:gdLst>
                    <a:gd name="T0" fmla="*/ 0 w 18"/>
                    <a:gd name="T1" fmla="*/ 47 h 95"/>
                    <a:gd name="T2" fmla="*/ 0 w 18"/>
                    <a:gd name="T3" fmla="*/ 94 h 95"/>
                    <a:gd name="T4" fmla="*/ 17 w 18"/>
                    <a:gd name="T5" fmla="*/ 47 h 95"/>
                    <a:gd name="T6" fmla="*/ 17 w 18"/>
                    <a:gd name="T7" fmla="*/ 0 h 95"/>
                    <a:gd name="T8" fmla="*/ 0 w 18"/>
                    <a:gd name="T9" fmla="*/ 47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95"/>
                    <a:gd name="T17" fmla="*/ 18 w 18"/>
                    <a:gd name="T18" fmla="*/ 95 h 9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95">
                      <a:moveTo>
                        <a:pt x="0" y="47"/>
                      </a:moveTo>
                      <a:lnTo>
                        <a:pt x="0" y="94"/>
                      </a:lnTo>
                      <a:lnTo>
                        <a:pt x="17" y="47"/>
                      </a:lnTo>
                      <a:lnTo>
                        <a:pt x="17" y="0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48" name="Freeform 185">
                  <a:extLst>
                    <a:ext uri="{FF2B5EF4-FFF2-40B4-BE49-F238E27FC236}">
                      <a16:creationId xmlns:a16="http://schemas.microsoft.com/office/drawing/2014/main" id="{CB38F50E-DE7D-4919-BD6C-D7B5FE0DE0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4" y="2704"/>
                  <a:ext cx="9" cy="69"/>
                </a:xfrm>
                <a:custGeom>
                  <a:avLst/>
                  <a:gdLst>
                    <a:gd name="T0" fmla="*/ 0 w 9"/>
                    <a:gd name="T1" fmla="*/ 21 h 69"/>
                    <a:gd name="T2" fmla="*/ 0 w 9"/>
                    <a:gd name="T3" fmla="*/ 68 h 69"/>
                    <a:gd name="T4" fmla="*/ 8 w 9"/>
                    <a:gd name="T5" fmla="*/ 43 h 69"/>
                    <a:gd name="T6" fmla="*/ 8 w 9"/>
                    <a:gd name="T7" fmla="*/ 0 h 69"/>
                    <a:gd name="T8" fmla="*/ 0 w 9"/>
                    <a:gd name="T9" fmla="*/ 21 h 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69"/>
                    <a:gd name="T17" fmla="*/ 9 w 9"/>
                    <a:gd name="T18" fmla="*/ 69 h 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69">
                      <a:moveTo>
                        <a:pt x="0" y="21"/>
                      </a:moveTo>
                      <a:lnTo>
                        <a:pt x="0" y="68"/>
                      </a:lnTo>
                      <a:lnTo>
                        <a:pt x="8" y="43"/>
                      </a:lnTo>
                      <a:lnTo>
                        <a:pt x="8" y="0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4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49" name="Freeform 186">
                  <a:extLst>
                    <a:ext uri="{FF2B5EF4-FFF2-40B4-BE49-F238E27FC236}">
                      <a16:creationId xmlns:a16="http://schemas.microsoft.com/office/drawing/2014/main" id="{D26B0EF8-D9DC-4295-88FE-D61071AE40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2995"/>
                  <a:ext cx="7" cy="67"/>
                </a:xfrm>
                <a:custGeom>
                  <a:avLst/>
                  <a:gdLst>
                    <a:gd name="T0" fmla="*/ 0 w 7"/>
                    <a:gd name="T1" fmla="*/ 17 h 67"/>
                    <a:gd name="T2" fmla="*/ 0 w 7"/>
                    <a:gd name="T3" fmla="*/ 66 h 67"/>
                    <a:gd name="T4" fmla="*/ 6 w 7"/>
                    <a:gd name="T5" fmla="*/ 49 h 67"/>
                    <a:gd name="T6" fmla="*/ 6 w 7"/>
                    <a:gd name="T7" fmla="*/ 0 h 67"/>
                    <a:gd name="T8" fmla="*/ 0 w 7"/>
                    <a:gd name="T9" fmla="*/ 17 h 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7"/>
                    <a:gd name="T17" fmla="*/ 7 w 7"/>
                    <a:gd name="T18" fmla="*/ 67 h 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7">
                      <a:moveTo>
                        <a:pt x="0" y="17"/>
                      </a:moveTo>
                      <a:lnTo>
                        <a:pt x="0" y="66"/>
                      </a:lnTo>
                      <a:lnTo>
                        <a:pt x="6" y="49"/>
                      </a:lnTo>
                      <a:lnTo>
                        <a:pt x="6" y="0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50" name="Freeform 187">
                  <a:extLst>
                    <a:ext uri="{FF2B5EF4-FFF2-40B4-BE49-F238E27FC236}">
                      <a16:creationId xmlns:a16="http://schemas.microsoft.com/office/drawing/2014/main" id="{E4389206-A957-4EC4-A3E1-1FE0951A3A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1" y="2941"/>
                  <a:ext cx="18" cy="100"/>
                </a:xfrm>
                <a:custGeom>
                  <a:avLst/>
                  <a:gdLst>
                    <a:gd name="T0" fmla="*/ 0 w 18"/>
                    <a:gd name="T1" fmla="*/ 49 h 100"/>
                    <a:gd name="T2" fmla="*/ 0 w 18"/>
                    <a:gd name="T3" fmla="*/ 99 h 100"/>
                    <a:gd name="T4" fmla="*/ 17 w 18"/>
                    <a:gd name="T5" fmla="*/ 50 h 100"/>
                    <a:gd name="T6" fmla="*/ 17 w 18"/>
                    <a:gd name="T7" fmla="*/ 0 h 100"/>
                    <a:gd name="T8" fmla="*/ 0 w 18"/>
                    <a:gd name="T9" fmla="*/ 49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00"/>
                    <a:gd name="T17" fmla="*/ 18 w 1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00">
                      <a:moveTo>
                        <a:pt x="0" y="49"/>
                      </a:moveTo>
                      <a:lnTo>
                        <a:pt x="0" y="99"/>
                      </a:lnTo>
                      <a:lnTo>
                        <a:pt x="17" y="50"/>
                      </a:lnTo>
                      <a:lnTo>
                        <a:pt x="17" y="0"/>
                      </a:lnTo>
                      <a:lnTo>
                        <a:pt x="0" y="49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51" name="Freeform 188">
                  <a:extLst>
                    <a:ext uri="{FF2B5EF4-FFF2-40B4-BE49-F238E27FC236}">
                      <a16:creationId xmlns:a16="http://schemas.microsoft.com/office/drawing/2014/main" id="{1331CA90-22FC-48B6-A7C2-25FAB70999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9" y="2889"/>
                  <a:ext cx="17" cy="99"/>
                </a:xfrm>
                <a:custGeom>
                  <a:avLst/>
                  <a:gdLst>
                    <a:gd name="T0" fmla="*/ 0 w 17"/>
                    <a:gd name="T1" fmla="*/ 51 h 99"/>
                    <a:gd name="T2" fmla="*/ 0 w 17"/>
                    <a:gd name="T3" fmla="*/ 98 h 99"/>
                    <a:gd name="T4" fmla="*/ 16 w 17"/>
                    <a:gd name="T5" fmla="*/ 47 h 99"/>
                    <a:gd name="T6" fmla="*/ 16 w 17"/>
                    <a:gd name="T7" fmla="*/ 0 h 99"/>
                    <a:gd name="T8" fmla="*/ 0 w 17"/>
                    <a:gd name="T9" fmla="*/ 51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99"/>
                    <a:gd name="T17" fmla="*/ 17 w 17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99">
                      <a:moveTo>
                        <a:pt x="0" y="51"/>
                      </a:moveTo>
                      <a:lnTo>
                        <a:pt x="0" y="98"/>
                      </a:lnTo>
                      <a:lnTo>
                        <a:pt x="16" y="47"/>
                      </a:lnTo>
                      <a:lnTo>
                        <a:pt x="16" y="0"/>
                      </a:lnTo>
                      <a:lnTo>
                        <a:pt x="0" y="51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52" name="Freeform 189">
                  <a:extLst>
                    <a:ext uri="{FF2B5EF4-FFF2-40B4-BE49-F238E27FC236}">
                      <a16:creationId xmlns:a16="http://schemas.microsoft.com/office/drawing/2014/main" id="{E3DD07A3-88B8-468C-A446-27AFBAFB3D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" y="2837"/>
                  <a:ext cx="18" cy="97"/>
                </a:xfrm>
                <a:custGeom>
                  <a:avLst/>
                  <a:gdLst>
                    <a:gd name="T0" fmla="*/ 0 w 18"/>
                    <a:gd name="T1" fmla="*/ 50 h 97"/>
                    <a:gd name="T2" fmla="*/ 0 w 18"/>
                    <a:gd name="T3" fmla="*/ 96 h 97"/>
                    <a:gd name="T4" fmla="*/ 17 w 18"/>
                    <a:gd name="T5" fmla="*/ 46 h 97"/>
                    <a:gd name="T6" fmla="*/ 17 w 18"/>
                    <a:gd name="T7" fmla="*/ 0 h 97"/>
                    <a:gd name="T8" fmla="*/ 0 w 18"/>
                    <a:gd name="T9" fmla="*/ 50 h 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97"/>
                    <a:gd name="T17" fmla="*/ 18 w 18"/>
                    <a:gd name="T18" fmla="*/ 97 h 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97">
                      <a:moveTo>
                        <a:pt x="0" y="50"/>
                      </a:moveTo>
                      <a:lnTo>
                        <a:pt x="0" y="96"/>
                      </a:lnTo>
                      <a:lnTo>
                        <a:pt x="17" y="46"/>
                      </a:lnTo>
                      <a:lnTo>
                        <a:pt x="17" y="0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53" name="Freeform 190">
                  <a:extLst>
                    <a:ext uri="{FF2B5EF4-FFF2-40B4-BE49-F238E27FC236}">
                      <a16:creationId xmlns:a16="http://schemas.microsoft.com/office/drawing/2014/main" id="{EC6C8382-A728-426F-8BBE-7B897B9A2E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4" y="2810"/>
                  <a:ext cx="9" cy="71"/>
                </a:xfrm>
                <a:custGeom>
                  <a:avLst/>
                  <a:gdLst>
                    <a:gd name="T0" fmla="*/ 0 w 9"/>
                    <a:gd name="T1" fmla="*/ 24 h 71"/>
                    <a:gd name="T2" fmla="*/ 0 w 9"/>
                    <a:gd name="T3" fmla="*/ 70 h 71"/>
                    <a:gd name="T4" fmla="*/ 8 w 9"/>
                    <a:gd name="T5" fmla="*/ 44 h 71"/>
                    <a:gd name="T6" fmla="*/ 8 w 9"/>
                    <a:gd name="T7" fmla="*/ 0 h 71"/>
                    <a:gd name="T8" fmla="*/ 0 w 9"/>
                    <a:gd name="T9" fmla="*/ 24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71"/>
                    <a:gd name="T17" fmla="*/ 9 w 9"/>
                    <a:gd name="T18" fmla="*/ 71 h 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71">
                      <a:moveTo>
                        <a:pt x="0" y="24"/>
                      </a:moveTo>
                      <a:lnTo>
                        <a:pt x="0" y="70"/>
                      </a:lnTo>
                      <a:lnTo>
                        <a:pt x="8" y="44"/>
                      </a:lnTo>
                      <a:lnTo>
                        <a:pt x="8" y="0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54" name="Freeform 191">
                  <a:extLst>
                    <a:ext uri="{FF2B5EF4-FFF2-40B4-BE49-F238E27FC236}">
                      <a16:creationId xmlns:a16="http://schemas.microsoft.com/office/drawing/2014/main" id="{63F114B7-5268-47C2-9A50-640828AC2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3120"/>
                  <a:ext cx="7" cy="65"/>
                </a:xfrm>
                <a:custGeom>
                  <a:avLst/>
                  <a:gdLst>
                    <a:gd name="T0" fmla="*/ 0 w 7"/>
                    <a:gd name="T1" fmla="*/ 14 h 65"/>
                    <a:gd name="T2" fmla="*/ 0 w 7"/>
                    <a:gd name="T3" fmla="*/ 64 h 65"/>
                    <a:gd name="T4" fmla="*/ 6 w 7"/>
                    <a:gd name="T5" fmla="*/ 45 h 65"/>
                    <a:gd name="T6" fmla="*/ 6 w 7"/>
                    <a:gd name="T7" fmla="*/ 0 h 65"/>
                    <a:gd name="T8" fmla="*/ 0 w 7"/>
                    <a:gd name="T9" fmla="*/ 14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5"/>
                    <a:gd name="T17" fmla="*/ 7 w 7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5">
                      <a:moveTo>
                        <a:pt x="0" y="14"/>
                      </a:moveTo>
                      <a:lnTo>
                        <a:pt x="0" y="64"/>
                      </a:lnTo>
                      <a:lnTo>
                        <a:pt x="6" y="45"/>
                      </a:lnTo>
                      <a:lnTo>
                        <a:pt x="6" y="0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55" name="Freeform 192">
                  <a:extLst>
                    <a:ext uri="{FF2B5EF4-FFF2-40B4-BE49-F238E27FC236}">
                      <a16:creationId xmlns:a16="http://schemas.microsoft.com/office/drawing/2014/main" id="{2A6C506B-4EC2-4094-8973-D24C87DD79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1" y="3060"/>
                  <a:ext cx="18" cy="105"/>
                </a:xfrm>
                <a:custGeom>
                  <a:avLst/>
                  <a:gdLst>
                    <a:gd name="T0" fmla="*/ 0 w 18"/>
                    <a:gd name="T1" fmla="*/ 54 h 105"/>
                    <a:gd name="T2" fmla="*/ 0 w 18"/>
                    <a:gd name="T3" fmla="*/ 104 h 105"/>
                    <a:gd name="T4" fmla="*/ 17 w 18"/>
                    <a:gd name="T5" fmla="*/ 49 h 105"/>
                    <a:gd name="T6" fmla="*/ 17 w 18"/>
                    <a:gd name="T7" fmla="*/ 0 h 105"/>
                    <a:gd name="T8" fmla="*/ 0 w 18"/>
                    <a:gd name="T9" fmla="*/ 54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05"/>
                    <a:gd name="T17" fmla="*/ 18 w 18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05">
                      <a:moveTo>
                        <a:pt x="0" y="54"/>
                      </a:moveTo>
                      <a:lnTo>
                        <a:pt x="0" y="104"/>
                      </a:lnTo>
                      <a:lnTo>
                        <a:pt x="17" y="49"/>
                      </a:lnTo>
                      <a:lnTo>
                        <a:pt x="17" y="0"/>
                      </a:lnTo>
                      <a:lnTo>
                        <a:pt x="0" y="54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56" name="Freeform 193">
                  <a:extLst>
                    <a:ext uri="{FF2B5EF4-FFF2-40B4-BE49-F238E27FC236}">
                      <a16:creationId xmlns:a16="http://schemas.microsoft.com/office/drawing/2014/main" id="{7E14EC37-C6B6-416C-BA19-64089AFFBE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9" y="3002"/>
                  <a:ext cx="17" cy="104"/>
                </a:xfrm>
                <a:custGeom>
                  <a:avLst/>
                  <a:gdLst>
                    <a:gd name="T0" fmla="*/ 0 w 17"/>
                    <a:gd name="T1" fmla="*/ 55 h 104"/>
                    <a:gd name="T2" fmla="*/ 0 w 17"/>
                    <a:gd name="T3" fmla="*/ 103 h 104"/>
                    <a:gd name="T4" fmla="*/ 16 w 17"/>
                    <a:gd name="T5" fmla="*/ 47 h 104"/>
                    <a:gd name="T6" fmla="*/ 16 w 17"/>
                    <a:gd name="T7" fmla="*/ 0 h 104"/>
                    <a:gd name="T8" fmla="*/ 0 w 17"/>
                    <a:gd name="T9" fmla="*/ 55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04"/>
                    <a:gd name="T17" fmla="*/ 17 w 17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04">
                      <a:moveTo>
                        <a:pt x="0" y="55"/>
                      </a:moveTo>
                      <a:lnTo>
                        <a:pt x="0" y="103"/>
                      </a:lnTo>
                      <a:lnTo>
                        <a:pt x="16" y="47"/>
                      </a:lnTo>
                      <a:lnTo>
                        <a:pt x="16" y="0"/>
                      </a:lnTo>
                      <a:lnTo>
                        <a:pt x="0" y="55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57" name="Freeform 194">
                  <a:extLst>
                    <a:ext uri="{FF2B5EF4-FFF2-40B4-BE49-F238E27FC236}">
                      <a16:creationId xmlns:a16="http://schemas.microsoft.com/office/drawing/2014/main" id="{2ECC85AF-6984-4C2F-A737-C4D3D99F43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" y="2944"/>
                  <a:ext cx="18" cy="104"/>
                </a:xfrm>
                <a:custGeom>
                  <a:avLst/>
                  <a:gdLst>
                    <a:gd name="T0" fmla="*/ 0 w 18"/>
                    <a:gd name="T1" fmla="*/ 57 h 104"/>
                    <a:gd name="T2" fmla="*/ 0 w 18"/>
                    <a:gd name="T3" fmla="*/ 103 h 104"/>
                    <a:gd name="T4" fmla="*/ 17 w 18"/>
                    <a:gd name="T5" fmla="*/ 47 h 104"/>
                    <a:gd name="T6" fmla="*/ 17 w 18"/>
                    <a:gd name="T7" fmla="*/ 0 h 104"/>
                    <a:gd name="T8" fmla="*/ 0 w 18"/>
                    <a:gd name="T9" fmla="*/ 57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04"/>
                    <a:gd name="T17" fmla="*/ 18 w 18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04">
                      <a:moveTo>
                        <a:pt x="0" y="57"/>
                      </a:moveTo>
                      <a:lnTo>
                        <a:pt x="0" y="103"/>
                      </a:lnTo>
                      <a:lnTo>
                        <a:pt x="17" y="47"/>
                      </a:lnTo>
                      <a:lnTo>
                        <a:pt x="17" y="0"/>
                      </a:lnTo>
                      <a:lnTo>
                        <a:pt x="0" y="57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58" name="Freeform 195">
                  <a:extLst>
                    <a:ext uri="{FF2B5EF4-FFF2-40B4-BE49-F238E27FC236}">
                      <a16:creationId xmlns:a16="http://schemas.microsoft.com/office/drawing/2014/main" id="{51A2B808-6998-49D3-81E7-CC0F210CA9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4" y="2918"/>
                  <a:ext cx="9" cy="72"/>
                </a:xfrm>
                <a:custGeom>
                  <a:avLst/>
                  <a:gdLst>
                    <a:gd name="T0" fmla="*/ 0 w 9"/>
                    <a:gd name="T1" fmla="*/ 25 h 72"/>
                    <a:gd name="T2" fmla="*/ 0 w 9"/>
                    <a:gd name="T3" fmla="*/ 71 h 72"/>
                    <a:gd name="T4" fmla="*/ 8 w 9"/>
                    <a:gd name="T5" fmla="*/ 43 h 72"/>
                    <a:gd name="T6" fmla="*/ 8 w 9"/>
                    <a:gd name="T7" fmla="*/ 0 h 72"/>
                    <a:gd name="T8" fmla="*/ 0 w 9"/>
                    <a:gd name="T9" fmla="*/ 25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72"/>
                    <a:gd name="T17" fmla="*/ 9 w 9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72">
                      <a:moveTo>
                        <a:pt x="0" y="25"/>
                      </a:moveTo>
                      <a:lnTo>
                        <a:pt x="0" y="71"/>
                      </a:lnTo>
                      <a:lnTo>
                        <a:pt x="8" y="43"/>
                      </a:lnTo>
                      <a:lnTo>
                        <a:pt x="8" y="0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59" name="Freeform 196">
                  <a:extLst>
                    <a:ext uri="{FF2B5EF4-FFF2-40B4-BE49-F238E27FC236}">
                      <a16:creationId xmlns:a16="http://schemas.microsoft.com/office/drawing/2014/main" id="{498376B7-110F-4B87-88E9-A6BAC07860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3240"/>
                  <a:ext cx="7" cy="74"/>
                </a:xfrm>
                <a:custGeom>
                  <a:avLst/>
                  <a:gdLst>
                    <a:gd name="T0" fmla="*/ 0 w 7"/>
                    <a:gd name="T1" fmla="*/ 19 h 74"/>
                    <a:gd name="T2" fmla="*/ 0 w 7"/>
                    <a:gd name="T3" fmla="*/ 73 h 74"/>
                    <a:gd name="T4" fmla="*/ 6 w 7"/>
                    <a:gd name="T5" fmla="*/ 52 h 74"/>
                    <a:gd name="T6" fmla="*/ 6 w 7"/>
                    <a:gd name="T7" fmla="*/ 0 h 74"/>
                    <a:gd name="T8" fmla="*/ 0 w 7"/>
                    <a:gd name="T9" fmla="*/ 19 h 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4"/>
                    <a:gd name="T17" fmla="*/ 7 w 7"/>
                    <a:gd name="T18" fmla="*/ 74 h 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4">
                      <a:moveTo>
                        <a:pt x="0" y="19"/>
                      </a:moveTo>
                      <a:lnTo>
                        <a:pt x="0" y="73"/>
                      </a:lnTo>
                      <a:lnTo>
                        <a:pt x="6" y="52"/>
                      </a:lnTo>
                      <a:lnTo>
                        <a:pt x="6" y="0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60" name="Freeform 197">
                  <a:extLst>
                    <a:ext uri="{FF2B5EF4-FFF2-40B4-BE49-F238E27FC236}">
                      <a16:creationId xmlns:a16="http://schemas.microsoft.com/office/drawing/2014/main" id="{7451A1E7-0B5B-43B1-9A5B-6077A28827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1" y="3178"/>
                  <a:ext cx="18" cy="110"/>
                </a:xfrm>
                <a:custGeom>
                  <a:avLst/>
                  <a:gdLst>
                    <a:gd name="T0" fmla="*/ 0 w 18"/>
                    <a:gd name="T1" fmla="*/ 58 h 110"/>
                    <a:gd name="T2" fmla="*/ 0 w 18"/>
                    <a:gd name="T3" fmla="*/ 109 h 110"/>
                    <a:gd name="T4" fmla="*/ 17 w 18"/>
                    <a:gd name="T5" fmla="*/ 49 h 110"/>
                    <a:gd name="T6" fmla="*/ 17 w 18"/>
                    <a:gd name="T7" fmla="*/ 0 h 110"/>
                    <a:gd name="T8" fmla="*/ 0 w 18"/>
                    <a:gd name="T9" fmla="*/ 58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10"/>
                    <a:gd name="T17" fmla="*/ 18 w 18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10">
                      <a:moveTo>
                        <a:pt x="0" y="58"/>
                      </a:moveTo>
                      <a:lnTo>
                        <a:pt x="0" y="109"/>
                      </a:lnTo>
                      <a:lnTo>
                        <a:pt x="17" y="49"/>
                      </a:lnTo>
                      <a:lnTo>
                        <a:pt x="17" y="0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61" name="Freeform 198">
                  <a:extLst>
                    <a:ext uri="{FF2B5EF4-FFF2-40B4-BE49-F238E27FC236}">
                      <a16:creationId xmlns:a16="http://schemas.microsoft.com/office/drawing/2014/main" id="{6550E6C0-194B-415A-8243-29501B1F20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9" y="3117"/>
                  <a:ext cx="17" cy="108"/>
                </a:xfrm>
                <a:custGeom>
                  <a:avLst/>
                  <a:gdLst>
                    <a:gd name="T0" fmla="*/ 0 w 17"/>
                    <a:gd name="T1" fmla="*/ 60 h 108"/>
                    <a:gd name="T2" fmla="*/ 0 w 17"/>
                    <a:gd name="T3" fmla="*/ 107 h 108"/>
                    <a:gd name="T4" fmla="*/ 16 w 17"/>
                    <a:gd name="T5" fmla="*/ 47 h 108"/>
                    <a:gd name="T6" fmla="*/ 16 w 17"/>
                    <a:gd name="T7" fmla="*/ 0 h 108"/>
                    <a:gd name="T8" fmla="*/ 0 w 17"/>
                    <a:gd name="T9" fmla="*/ 6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08"/>
                    <a:gd name="T17" fmla="*/ 17 w 17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08">
                      <a:moveTo>
                        <a:pt x="0" y="60"/>
                      </a:moveTo>
                      <a:lnTo>
                        <a:pt x="0" y="107"/>
                      </a:lnTo>
                      <a:lnTo>
                        <a:pt x="16" y="47"/>
                      </a:lnTo>
                      <a:lnTo>
                        <a:pt x="16" y="0"/>
                      </a:lnTo>
                      <a:lnTo>
                        <a:pt x="0" y="60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62" name="Freeform 199">
                  <a:extLst>
                    <a:ext uri="{FF2B5EF4-FFF2-40B4-BE49-F238E27FC236}">
                      <a16:creationId xmlns:a16="http://schemas.microsoft.com/office/drawing/2014/main" id="{76AB7D06-6EF6-471F-8EE6-632E9D7523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" y="3055"/>
                  <a:ext cx="18" cy="107"/>
                </a:xfrm>
                <a:custGeom>
                  <a:avLst/>
                  <a:gdLst>
                    <a:gd name="T0" fmla="*/ 0 w 18"/>
                    <a:gd name="T1" fmla="*/ 58 h 107"/>
                    <a:gd name="T2" fmla="*/ 0 w 18"/>
                    <a:gd name="T3" fmla="*/ 106 h 107"/>
                    <a:gd name="T4" fmla="*/ 17 w 18"/>
                    <a:gd name="T5" fmla="*/ 48 h 107"/>
                    <a:gd name="T6" fmla="*/ 17 w 18"/>
                    <a:gd name="T7" fmla="*/ 0 h 107"/>
                    <a:gd name="T8" fmla="*/ 0 w 18"/>
                    <a:gd name="T9" fmla="*/ 58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07"/>
                    <a:gd name="T17" fmla="*/ 18 w 18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07">
                      <a:moveTo>
                        <a:pt x="0" y="58"/>
                      </a:moveTo>
                      <a:lnTo>
                        <a:pt x="0" y="106"/>
                      </a:lnTo>
                      <a:lnTo>
                        <a:pt x="17" y="48"/>
                      </a:lnTo>
                      <a:lnTo>
                        <a:pt x="17" y="0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2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63" name="Freeform 200">
                  <a:extLst>
                    <a:ext uri="{FF2B5EF4-FFF2-40B4-BE49-F238E27FC236}">
                      <a16:creationId xmlns:a16="http://schemas.microsoft.com/office/drawing/2014/main" id="{C019B45D-62E4-49C0-9F7C-9412F7639D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4" y="3026"/>
                  <a:ext cx="9" cy="74"/>
                </a:xfrm>
                <a:custGeom>
                  <a:avLst/>
                  <a:gdLst>
                    <a:gd name="T0" fmla="*/ 0 w 9"/>
                    <a:gd name="T1" fmla="*/ 26 h 74"/>
                    <a:gd name="T2" fmla="*/ 0 w 9"/>
                    <a:gd name="T3" fmla="*/ 73 h 74"/>
                    <a:gd name="T4" fmla="*/ 8 w 9"/>
                    <a:gd name="T5" fmla="*/ 41 h 74"/>
                    <a:gd name="T6" fmla="*/ 8 w 9"/>
                    <a:gd name="T7" fmla="*/ 0 h 74"/>
                    <a:gd name="T8" fmla="*/ 0 w 9"/>
                    <a:gd name="T9" fmla="*/ 26 h 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74"/>
                    <a:gd name="T17" fmla="*/ 9 w 9"/>
                    <a:gd name="T18" fmla="*/ 74 h 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74">
                      <a:moveTo>
                        <a:pt x="0" y="26"/>
                      </a:moveTo>
                      <a:lnTo>
                        <a:pt x="0" y="73"/>
                      </a:lnTo>
                      <a:lnTo>
                        <a:pt x="8" y="41"/>
                      </a:lnTo>
                      <a:lnTo>
                        <a:pt x="8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64" name="Freeform 201">
                  <a:extLst>
                    <a:ext uri="{FF2B5EF4-FFF2-40B4-BE49-F238E27FC236}">
                      <a16:creationId xmlns:a16="http://schemas.microsoft.com/office/drawing/2014/main" id="{C884EB53-8793-40A9-8BD4-2E48AAF94D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8" y="3078"/>
                  <a:ext cx="15" cy="93"/>
                </a:xfrm>
                <a:custGeom>
                  <a:avLst/>
                  <a:gdLst>
                    <a:gd name="T0" fmla="*/ 0 w 15"/>
                    <a:gd name="T1" fmla="*/ 50 h 93"/>
                    <a:gd name="T2" fmla="*/ 0 w 15"/>
                    <a:gd name="T3" fmla="*/ 92 h 93"/>
                    <a:gd name="T4" fmla="*/ 14 w 15"/>
                    <a:gd name="T5" fmla="*/ 45 h 93"/>
                    <a:gd name="T6" fmla="*/ 14 w 15"/>
                    <a:gd name="T7" fmla="*/ 0 h 93"/>
                    <a:gd name="T8" fmla="*/ 0 w 15"/>
                    <a:gd name="T9" fmla="*/ 50 h 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93"/>
                    <a:gd name="T17" fmla="*/ 15 w 15"/>
                    <a:gd name="T18" fmla="*/ 93 h 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93">
                      <a:moveTo>
                        <a:pt x="0" y="50"/>
                      </a:moveTo>
                      <a:lnTo>
                        <a:pt x="0" y="92"/>
                      </a:lnTo>
                      <a:lnTo>
                        <a:pt x="14" y="45"/>
                      </a:lnTo>
                      <a:lnTo>
                        <a:pt x="14" y="0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65" name="Freeform 202">
                  <a:extLst>
                    <a:ext uri="{FF2B5EF4-FFF2-40B4-BE49-F238E27FC236}">
                      <a16:creationId xmlns:a16="http://schemas.microsoft.com/office/drawing/2014/main" id="{F846DA8C-F2F7-403E-9A58-ECA7554F06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3251"/>
                  <a:ext cx="20" cy="120"/>
                </a:xfrm>
                <a:custGeom>
                  <a:avLst/>
                  <a:gdLst>
                    <a:gd name="T0" fmla="*/ 0 w 20"/>
                    <a:gd name="T1" fmla="*/ 71 h 120"/>
                    <a:gd name="T2" fmla="*/ 0 w 20"/>
                    <a:gd name="T3" fmla="*/ 119 h 120"/>
                    <a:gd name="T4" fmla="*/ 19 w 20"/>
                    <a:gd name="T5" fmla="*/ 50 h 120"/>
                    <a:gd name="T6" fmla="*/ 19 w 20"/>
                    <a:gd name="T7" fmla="*/ 0 h 120"/>
                    <a:gd name="T8" fmla="*/ 0 w 20"/>
                    <a:gd name="T9" fmla="*/ 71 h 1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120"/>
                    <a:gd name="T17" fmla="*/ 20 w 20"/>
                    <a:gd name="T18" fmla="*/ 120 h 1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120">
                      <a:moveTo>
                        <a:pt x="0" y="71"/>
                      </a:moveTo>
                      <a:lnTo>
                        <a:pt x="0" y="119"/>
                      </a:lnTo>
                      <a:lnTo>
                        <a:pt x="19" y="50"/>
                      </a:lnTo>
                      <a:lnTo>
                        <a:pt x="19" y="0"/>
                      </a:lnTo>
                      <a:lnTo>
                        <a:pt x="0" y="71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66" name="Freeform 203">
                  <a:extLst>
                    <a:ext uri="{FF2B5EF4-FFF2-40B4-BE49-F238E27FC236}">
                      <a16:creationId xmlns:a16="http://schemas.microsoft.com/office/drawing/2014/main" id="{30712E9B-944C-492E-90FE-06D16135C5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4" y="3193"/>
                  <a:ext cx="16" cy="107"/>
                </a:xfrm>
                <a:custGeom>
                  <a:avLst/>
                  <a:gdLst>
                    <a:gd name="T0" fmla="*/ 0 w 16"/>
                    <a:gd name="T1" fmla="*/ 56 h 107"/>
                    <a:gd name="T2" fmla="*/ 0 w 16"/>
                    <a:gd name="T3" fmla="*/ 106 h 107"/>
                    <a:gd name="T4" fmla="*/ 15 w 16"/>
                    <a:gd name="T5" fmla="*/ 49 h 107"/>
                    <a:gd name="T6" fmla="*/ 15 w 16"/>
                    <a:gd name="T7" fmla="*/ 0 h 107"/>
                    <a:gd name="T8" fmla="*/ 0 w 16"/>
                    <a:gd name="T9" fmla="*/ 56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107"/>
                    <a:gd name="T17" fmla="*/ 16 w 16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107">
                      <a:moveTo>
                        <a:pt x="0" y="56"/>
                      </a:moveTo>
                      <a:lnTo>
                        <a:pt x="0" y="106"/>
                      </a:lnTo>
                      <a:lnTo>
                        <a:pt x="15" y="49"/>
                      </a:lnTo>
                      <a:lnTo>
                        <a:pt x="15" y="0"/>
                      </a:lnTo>
                      <a:lnTo>
                        <a:pt x="0" y="5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67" name="Freeform 204">
                  <a:extLst>
                    <a:ext uri="{FF2B5EF4-FFF2-40B4-BE49-F238E27FC236}">
                      <a16:creationId xmlns:a16="http://schemas.microsoft.com/office/drawing/2014/main" id="{4F9B5803-86CF-405A-889E-F395724E7E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1" y="3131"/>
                  <a:ext cx="17" cy="105"/>
                </a:xfrm>
                <a:custGeom>
                  <a:avLst/>
                  <a:gdLst>
                    <a:gd name="T0" fmla="*/ 0 w 17"/>
                    <a:gd name="T1" fmla="*/ 58 h 105"/>
                    <a:gd name="T2" fmla="*/ 0 w 17"/>
                    <a:gd name="T3" fmla="*/ 104 h 105"/>
                    <a:gd name="T4" fmla="*/ 16 w 17"/>
                    <a:gd name="T5" fmla="*/ 43 h 105"/>
                    <a:gd name="T6" fmla="*/ 16 w 17"/>
                    <a:gd name="T7" fmla="*/ 0 h 105"/>
                    <a:gd name="T8" fmla="*/ 0 w 17"/>
                    <a:gd name="T9" fmla="*/ 58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05"/>
                    <a:gd name="T17" fmla="*/ 17 w 17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05">
                      <a:moveTo>
                        <a:pt x="0" y="58"/>
                      </a:moveTo>
                      <a:lnTo>
                        <a:pt x="0" y="104"/>
                      </a:lnTo>
                      <a:lnTo>
                        <a:pt x="16" y="43"/>
                      </a:lnTo>
                      <a:lnTo>
                        <a:pt x="16" y="0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68" name="Freeform 205">
                  <a:extLst>
                    <a:ext uri="{FF2B5EF4-FFF2-40B4-BE49-F238E27FC236}">
                      <a16:creationId xmlns:a16="http://schemas.microsoft.com/office/drawing/2014/main" id="{FDABF131-66C5-44E2-B47A-A7B1259790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7" y="2439"/>
                  <a:ext cx="16" cy="74"/>
                </a:xfrm>
                <a:custGeom>
                  <a:avLst/>
                  <a:gdLst>
                    <a:gd name="T0" fmla="*/ 0 w 16"/>
                    <a:gd name="T1" fmla="*/ 29 h 74"/>
                    <a:gd name="T2" fmla="*/ 0 w 16"/>
                    <a:gd name="T3" fmla="*/ 73 h 74"/>
                    <a:gd name="T4" fmla="*/ 15 w 16"/>
                    <a:gd name="T5" fmla="*/ 44 h 74"/>
                    <a:gd name="T6" fmla="*/ 15 w 16"/>
                    <a:gd name="T7" fmla="*/ 0 h 74"/>
                    <a:gd name="T8" fmla="*/ 0 w 16"/>
                    <a:gd name="T9" fmla="*/ 29 h 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74"/>
                    <a:gd name="T17" fmla="*/ 16 w 16"/>
                    <a:gd name="T18" fmla="*/ 74 h 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74">
                      <a:moveTo>
                        <a:pt x="0" y="29"/>
                      </a:moveTo>
                      <a:lnTo>
                        <a:pt x="0" y="73"/>
                      </a:lnTo>
                      <a:lnTo>
                        <a:pt x="15" y="44"/>
                      </a:lnTo>
                      <a:lnTo>
                        <a:pt x="15" y="0"/>
                      </a:lnTo>
                      <a:lnTo>
                        <a:pt x="0" y="29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69" name="Freeform 206">
                  <a:extLst>
                    <a:ext uri="{FF2B5EF4-FFF2-40B4-BE49-F238E27FC236}">
                      <a16:creationId xmlns:a16="http://schemas.microsoft.com/office/drawing/2014/main" id="{0202F5FD-406D-4FBE-B696-68803D254B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3" y="2503"/>
                  <a:ext cx="17" cy="83"/>
                </a:xfrm>
                <a:custGeom>
                  <a:avLst/>
                  <a:gdLst>
                    <a:gd name="T0" fmla="*/ 0 w 17"/>
                    <a:gd name="T1" fmla="*/ 31 h 83"/>
                    <a:gd name="T2" fmla="*/ 0 w 17"/>
                    <a:gd name="T3" fmla="*/ 82 h 83"/>
                    <a:gd name="T4" fmla="*/ 16 w 17"/>
                    <a:gd name="T5" fmla="*/ 49 h 83"/>
                    <a:gd name="T6" fmla="*/ 16 w 17"/>
                    <a:gd name="T7" fmla="*/ 0 h 83"/>
                    <a:gd name="T8" fmla="*/ 0 w 17"/>
                    <a:gd name="T9" fmla="*/ 31 h 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83"/>
                    <a:gd name="T17" fmla="*/ 17 w 17"/>
                    <a:gd name="T18" fmla="*/ 83 h 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83">
                      <a:moveTo>
                        <a:pt x="0" y="31"/>
                      </a:moveTo>
                      <a:lnTo>
                        <a:pt x="0" y="82"/>
                      </a:lnTo>
                      <a:lnTo>
                        <a:pt x="16" y="49"/>
                      </a:lnTo>
                      <a:lnTo>
                        <a:pt x="16" y="0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70" name="Freeform 207">
                  <a:extLst>
                    <a:ext uri="{FF2B5EF4-FFF2-40B4-BE49-F238E27FC236}">
                      <a16:creationId xmlns:a16="http://schemas.microsoft.com/office/drawing/2014/main" id="{3A6CDB5F-A19B-459C-AC29-ABD48F24C4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0" y="2469"/>
                  <a:ext cx="17" cy="81"/>
                </a:xfrm>
                <a:custGeom>
                  <a:avLst/>
                  <a:gdLst>
                    <a:gd name="T0" fmla="*/ 0 w 17"/>
                    <a:gd name="T1" fmla="*/ 33 h 81"/>
                    <a:gd name="T2" fmla="*/ 0 w 17"/>
                    <a:gd name="T3" fmla="*/ 80 h 81"/>
                    <a:gd name="T4" fmla="*/ 16 w 17"/>
                    <a:gd name="T5" fmla="*/ 47 h 81"/>
                    <a:gd name="T6" fmla="*/ 16 w 17"/>
                    <a:gd name="T7" fmla="*/ 0 h 81"/>
                    <a:gd name="T8" fmla="*/ 0 w 17"/>
                    <a:gd name="T9" fmla="*/ 33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81"/>
                    <a:gd name="T17" fmla="*/ 17 w 17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81">
                      <a:moveTo>
                        <a:pt x="0" y="33"/>
                      </a:moveTo>
                      <a:lnTo>
                        <a:pt x="0" y="80"/>
                      </a:lnTo>
                      <a:lnTo>
                        <a:pt x="16" y="47"/>
                      </a:lnTo>
                      <a:lnTo>
                        <a:pt x="16" y="0"/>
                      </a:lnTo>
                      <a:lnTo>
                        <a:pt x="0" y="3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71" name="Freeform 208">
                  <a:extLst>
                    <a:ext uri="{FF2B5EF4-FFF2-40B4-BE49-F238E27FC236}">
                      <a16:creationId xmlns:a16="http://schemas.microsoft.com/office/drawing/2014/main" id="{B53C1A5F-36CB-4C4C-BAB3-C2784AC08B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7" y="2545"/>
                  <a:ext cx="16" cy="79"/>
                </a:xfrm>
                <a:custGeom>
                  <a:avLst/>
                  <a:gdLst>
                    <a:gd name="T0" fmla="*/ 0 w 16"/>
                    <a:gd name="T1" fmla="*/ 34 h 79"/>
                    <a:gd name="T2" fmla="*/ 0 w 16"/>
                    <a:gd name="T3" fmla="*/ 78 h 79"/>
                    <a:gd name="T4" fmla="*/ 15 w 16"/>
                    <a:gd name="T5" fmla="*/ 44 h 79"/>
                    <a:gd name="T6" fmla="*/ 15 w 16"/>
                    <a:gd name="T7" fmla="*/ 0 h 79"/>
                    <a:gd name="T8" fmla="*/ 0 w 16"/>
                    <a:gd name="T9" fmla="*/ 34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79"/>
                    <a:gd name="T17" fmla="*/ 16 w 16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79">
                      <a:moveTo>
                        <a:pt x="0" y="34"/>
                      </a:moveTo>
                      <a:lnTo>
                        <a:pt x="0" y="78"/>
                      </a:lnTo>
                      <a:lnTo>
                        <a:pt x="15" y="44"/>
                      </a:lnTo>
                      <a:lnTo>
                        <a:pt x="15" y="0"/>
                      </a:lnTo>
                      <a:lnTo>
                        <a:pt x="0" y="34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72" name="Freeform 209">
                  <a:extLst>
                    <a:ext uri="{FF2B5EF4-FFF2-40B4-BE49-F238E27FC236}">
                      <a16:creationId xmlns:a16="http://schemas.microsoft.com/office/drawing/2014/main" id="{F76D0B7E-4698-4A28-9666-9EF47E5D54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2657"/>
                  <a:ext cx="19" cy="95"/>
                </a:xfrm>
                <a:custGeom>
                  <a:avLst/>
                  <a:gdLst>
                    <a:gd name="T0" fmla="*/ 0 w 19"/>
                    <a:gd name="T1" fmla="*/ 42 h 95"/>
                    <a:gd name="T2" fmla="*/ 0 w 19"/>
                    <a:gd name="T3" fmla="*/ 94 h 95"/>
                    <a:gd name="T4" fmla="*/ 18 w 19"/>
                    <a:gd name="T5" fmla="*/ 50 h 95"/>
                    <a:gd name="T6" fmla="*/ 18 w 19"/>
                    <a:gd name="T7" fmla="*/ 0 h 95"/>
                    <a:gd name="T8" fmla="*/ 0 w 19"/>
                    <a:gd name="T9" fmla="*/ 42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95"/>
                    <a:gd name="T17" fmla="*/ 19 w 19"/>
                    <a:gd name="T18" fmla="*/ 95 h 9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95">
                      <a:moveTo>
                        <a:pt x="0" y="42"/>
                      </a:moveTo>
                      <a:lnTo>
                        <a:pt x="0" y="94"/>
                      </a:lnTo>
                      <a:lnTo>
                        <a:pt x="18" y="50"/>
                      </a:lnTo>
                      <a:lnTo>
                        <a:pt x="18" y="0"/>
                      </a:lnTo>
                      <a:lnTo>
                        <a:pt x="0" y="42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73" name="Freeform 210">
                  <a:extLst>
                    <a:ext uri="{FF2B5EF4-FFF2-40B4-BE49-F238E27FC236}">
                      <a16:creationId xmlns:a16="http://schemas.microsoft.com/office/drawing/2014/main" id="{53E3E188-ED2E-469A-BBC1-AD0A55C4B0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3" y="2620"/>
                  <a:ext cx="17" cy="86"/>
                </a:xfrm>
                <a:custGeom>
                  <a:avLst/>
                  <a:gdLst>
                    <a:gd name="T0" fmla="*/ 0 w 17"/>
                    <a:gd name="T1" fmla="*/ 35 h 86"/>
                    <a:gd name="T2" fmla="*/ 0 w 17"/>
                    <a:gd name="T3" fmla="*/ 85 h 86"/>
                    <a:gd name="T4" fmla="*/ 16 w 17"/>
                    <a:gd name="T5" fmla="*/ 49 h 86"/>
                    <a:gd name="T6" fmla="*/ 16 w 17"/>
                    <a:gd name="T7" fmla="*/ 0 h 86"/>
                    <a:gd name="T8" fmla="*/ 0 w 17"/>
                    <a:gd name="T9" fmla="*/ 35 h 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86"/>
                    <a:gd name="T17" fmla="*/ 17 w 17"/>
                    <a:gd name="T18" fmla="*/ 86 h 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86">
                      <a:moveTo>
                        <a:pt x="0" y="35"/>
                      </a:moveTo>
                      <a:lnTo>
                        <a:pt x="0" y="85"/>
                      </a:lnTo>
                      <a:lnTo>
                        <a:pt x="16" y="49"/>
                      </a:lnTo>
                      <a:lnTo>
                        <a:pt x="16" y="0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74" name="Freeform 211">
                  <a:extLst>
                    <a:ext uri="{FF2B5EF4-FFF2-40B4-BE49-F238E27FC236}">
                      <a16:creationId xmlns:a16="http://schemas.microsoft.com/office/drawing/2014/main" id="{8E87740C-13C6-42A6-819B-EDC819F35B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0" y="2580"/>
                  <a:ext cx="17" cy="87"/>
                </a:xfrm>
                <a:custGeom>
                  <a:avLst/>
                  <a:gdLst>
                    <a:gd name="T0" fmla="*/ 0 w 17"/>
                    <a:gd name="T1" fmla="*/ 39 h 87"/>
                    <a:gd name="T2" fmla="*/ 0 w 17"/>
                    <a:gd name="T3" fmla="*/ 86 h 87"/>
                    <a:gd name="T4" fmla="*/ 16 w 17"/>
                    <a:gd name="T5" fmla="*/ 46 h 87"/>
                    <a:gd name="T6" fmla="*/ 16 w 17"/>
                    <a:gd name="T7" fmla="*/ 0 h 87"/>
                    <a:gd name="T8" fmla="*/ 0 w 17"/>
                    <a:gd name="T9" fmla="*/ 39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87"/>
                    <a:gd name="T17" fmla="*/ 17 w 17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87">
                      <a:moveTo>
                        <a:pt x="0" y="39"/>
                      </a:moveTo>
                      <a:lnTo>
                        <a:pt x="0" y="86"/>
                      </a:lnTo>
                      <a:lnTo>
                        <a:pt x="16" y="46"/>
                      </a:lnTo>
                      <a:lnTo>
                        <a:pt x="16" y="0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75" name="Freeform 212">
                  <a:extLst>
                    <a:ext uri="{FF2B5EF4-FFF2-40B4-BE49-F238E27FC236}">
                      <a16:creationId xmlns:a16="http://schemas.microsoft.com/office/drawing/2014/main" id="{9F1DE734-F2CA-4E12-BB9A-ABB3A2EDFF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7" y="2651"/>
                  <a:ext cx="16" cy="83"/>
                </a:xfrm>
                <a:custGeom>
                  <a:avLst/>
                  <a:gdLst>
                    <a:gd name="T0" fmla="*/ 0 w 16"/>
                    <a:gd name="T1" fmla="*/ 38 h 83"/>
                    <a:gd name="T2" fmla="*/ 0 w 16"/>
                    <a:gd name="T3" fmla="*/ 82 h 83"/>
                    <a:gd name="T4" fmla="*/ 15 w 16"/>
                    <a:gd name="T5" fmla="*/ 44 h 83"/>
                    <a:gd name="T6" fmla="*/ 15 w 16"/>
                    <a:gd name="T7" fmla="*/ 0 h 83"/>
                    <a:gd name="T8" fmla="*/ 0 w 16"/>
                    <a:gd name="T9" fmla="*/ 38 h 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83"/>
                    <a:gd name="T17" fmla="*/ 16 w 16"/>
                    <a:gd name="T18" fmla="*/ 83 h 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83">
                      <a:moveTo>
                        <a:pt x="0" y="38"/>
                      </a:moveTo>
                      <a:lnTo>
                        <a:pt x="0" y="82"/>
                      </a:lnTo>
                      <a:lnTo>
                        <a:pt x="15" y="44"/>
                      </a:lnTo>
                      <a:lnTo>
                        <a:pt x="15" y="0"/>
                      </a:lnTo>
                      <a:lnTo>
                        <a:pt x="0" y="38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76" name="Freeform 213">
                  <a:extLst>
                    <a:ext uri="{FF2B5EF4-FFF2-40B4-BE49-F238E27FC236}">
                      <a16:creationId xmlns:a16="http://schemas.microsoft.com/office/drawing/2014/main" id="{B49EACC3-964B-4A2A-AC73-B8E8BA7E00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3" y="2734"/>
                  <a:ext cx="17" cy="91"/>
                </a:xfrm>
                <a:custGeom>
                  <a:avLst/>
                  <a:gdLst>
                    <a:gd name="T0" fmla="*/ 0 w 17"/>
                    <a:gd name="T1" fmla="*/ 38 h 91"/>
                    <a:gd name="T2" fmla="*/ 0 w 17"/>
                    <a:gd name="T3" fmla="*/ 90 h 91"/>
                    <a:gd name="T4" fmla="*/ 16 w 17"/>
                    <a:gd name="T5" fmla="*/ 49 h 91"/>
                    <a:gd name="T6" fmla="*/ 16 w 17"/>
                    <a:gd name="T7" fmla="*/ 0 h 91"/>
                    <a:gd name="T8" fmla="*/ 0 w 17"/>
                    <a:gd name="T9" fmla="*/ 38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91"/>
                    <a:gd name="T17" fmla="*/ 17 w 17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91">
                      <a:moveTo>
                        <a:pt x="0" y="38"/>
                      </a:moveTo>
                      <a:lnTo>
                        <a:pt x="0" y="90"/>
                      </a:lnTo>
                      <a:lnTo>
                        <a:pt x="16" y="49"/>
                      </a:lnTo>
                      <a:lnTo>
                        <a:pt x="16" y="0"/>
                      </a:lnTo>
                      <a:lnTo>
                        <a:pt x="0" y="38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77" name="Freeform 214">
                  <a:extLst>
                    <a:ext uri="{FF2B5EF4-FFF2-40B4-BE49-F238E27FC236}">
                      <a16:creationId xmlns:a16="http://schemas.microsoft.com/office/drawing/2014/main" id="{0E451D9D-6BE5-4983-AF5B-6084370429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0" y="2691"/>
                  <a:ext cx="17" cy="89"/>
                </a:xfrm>
                <a:custGeom>
                  <a:avLst/>
                  <a:gdLst>
                    <a:gd name="T0" fmla="*/ 0 w 17"/>
                    <a:gd name="T1" fmla="*/ 42 h 89"/>
                    <a:gd name="T2" fmla="*/ 0 w 17"/>
                    <a:gd name="T3" fmla="*/ 88 h 89"/>
                    <a:gd name="T4" fmla="*/ 16 w 17"/>
                    <a:gd name="T5" fmla="*/ 46 h 89"/>
                    <a:gd name="T6" fmla="*/ 16 w 17"/>
                    <a:gd name="T7" fmla="*/ 0 h 89"/>
                    <a:gd name="T8" fmla="*/ 0 w 17"/>
                    <a:gd name="T9" fmla="*/ 42 h 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89"/>
                    <a:gd name="T17" fmla="*/ 17 w 17"/>
                    <a:gd name="T18" fmla="*/ 89 h 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89">
                      <a:moveTo>
                        <a:pt x="0" y="42"/>
                      </a:moveTo>
                      <a:lnTo>
                        <a:pt x="0" y="88"/>
                      </a:lnTo>
                      <a:lnTo>
                        <a:pt x="16" y="46"/>
                      </a:lnTo>
                      <a:lnTo>
                        <a:pt x="16" y="0"/>
                      </a:lnTo>
                      <a:lnTo>
                        <a:pt x="0" y="42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78" name="Freeform 215">
                  <a:extLst>
                    <a:ext uri="{FF2B5EF4-FFF2-40B4-BE49-F238E27FC236}">
                      <a16:creationId xmlns:a16="http://schemas.microsoft.com/office/drawing/2014/main" id="{60A015B7-8011-44A4-9DCC-B3CDFB80AF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8" y="2758"/>
                  <a:ext cx="15" cy="85"/>
                </a:xfrm>
                <a:custGeom>
                  <a:avLst/>
                  <a:gdLst>
                    <a:gd name="T0" fmla="*/ 0 w 15"/>
                    <a:gd name="T1" fmla="*/ 39 h 85"/>
                    <a:gd name="T2" fmla="*/ 0 w 15"/>
                    <a:gd name="T3" fmla="*/ 84 h 85"/>
                    <a:gd name="T4" fmla="*/ 14 w 15"/>
                    <a:gd name="T5" fmla="*/ 45 h 85"/>
                    <a:gd name="T6" fmla="*/ 14 w 15"/>
                    <a:gd name="T7" fmla="*/ 0 h 85"/>
                    <a:gd name="T8" fmla="*/ 0 w 15"/>
                    <a:gd name="T9" fmla="*/ 39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85"/>
                    <a:gd name="T17" fmla="*/ 15 w 15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85">
                      <a:moveTo>
                        <a:pt x="0" y="39"/>
                      </a:moveTo>
                      <a:lnTo>
                        <a:pt x="0" y="84"/>
                      </a:lnTo>
                      <a:lnTo>
                        <a:pt x="14" y="45"/>
                      </a:lnTo>
                      <a:lnTo>
                        <a:pt x="14" y="0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79" name="Freeform 216">
                  <a:extLst>
                    <a:ext uri="{FF2B5EF4-FFF2-40B4-BE49-F238E27FC236}">
                      <a16:creationId xmlns:a16="http://schemas.microsoft.com/office/drawing/2014/main" id="{0A4008A0-5537-4CAA-B8A8-9B8EB379F0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2893"/>
                  <a:ext cx="20" cy="106"/>
                </a:xfrm>
                <a:custGeom>
                  <a:avLst/>
                  <a:gdLst>
                    <a:gd name="T0" fmla="*/ 0 w 20"/>
                    <a:gd name="T1" fmla="*/ 53 h 106"/>
                    <a:gd name="T2" fmla="*/ 0 w 20"/>
                    <a:gd name="T3" fmla="*/ 105 h 106"/>
                    <a:gd name="T4" fmla="*/ 19 w 20"/>
                    <a:gd name="T5" fmla="*/ 52 h 106"/>
                    <a:gd name="T6" fmla="*/ 19 w 20"/>
                    <a:gd name="T7" fmla="*/ 0 h 106"/>
                    <a:gd name="T8" fmla="*/ 0 w 20"/>
                    <a:gd name="T9" fmla="*/ 53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106"/>
                    <a:gd name="T17" fmla="*/ 20 w 20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106">
                      <a:moveTo>
                        <a:pt x="0" y="53"/>
                      </a:moveTo>
                      <a:lnTo>
                        <a:pt x="0" y="105"/>
                      </a:lnTo>
                      <a:lnTo>
                        <a:pt x="19" y="52"/>
                      </a:lnTo>
                      <a:lnTo>
                        <a:pt x="19" y="0"/>
                      </a:lnTo>
                      <a:lnTo>
                        <a:pt x="0" y="53"/>
                      </a:lnTo>
                    </a:path>
                  </a:pathLst>
                </a:custGeom>
                <a:solidFill>
                  <a:srgbClr val="4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80" name="Freeform 217">
                  <a:extLst>
                    <a:ext uri="{FF2B5EF4-FFF2-40B4-BE49-F238E27FC236}">
                      <a16:creationId xmlns:a16="http://schemas.microsoft.com/office/drawing/2014/main" id="{47A78A8F-D680-4B9B-8286-4A19BDDA60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4" y="2848"/>
                  <a:ext cx="16" cy="96"/>
                </a:xfrm>
                <a:custGeom>
                  <a:avLst/>
                  <a:gdLst>
                    <a:gd name="T0" fmla="*/ 0 w 16"/>
                    <a:gd name="T1" fmla="*/ 43 h 96"/>
                    <a:gd name="T2" fmla="*/ 0 w 16"/>
                    <a:gd name="T3" fmla="*/ 95 h 96"/>
                    <a:gd name="T4" fmla="*/ 15 w 16"/>
                    <a:gd name="T5" fmla="*/ 48 h 96"/>
                    <a:gd name="T6" fmla="*/ 15 w 16"/>
                    <a:gd name="T7" fmla="*/ 0 h 96"/>
                    <a:gd name="T8" fmla="*/ 0 w 16"/>
                    <a:gd name="T9" fmla="*/ 43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96"/>
                    <a:gd name="T17" fmla="*/ 16 w 16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96">
                      <a:moveTo>
                        <a:pt x="0" y="43"/>
                      </a:moveTo>
                      <a:lnTo>
                        <a:pt x="0" y="95"/>
                      </a:lnTo>
                      <a:lnTo>
                        <a:pt x="15" y="48"/>
                      </a:lnTo>
                      <a:lnTo>
                        <a:pt x="15" y="0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81" name="Freeform 218">
                  <a:extLst>
                    <a:ext uri="{FF2B5EF4-FFF2-40B4-BE49-F238E27FC236}">
                      <a16:creationId xmlns:a16="http://schemas.microsoft.com/office/drawing/2014/main" id="{3DF86F46-8149-43D9-A5C0-A630427BB1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1" y="2799"/>
                  <a:ext cx="17" cy="94"/>
                </a:xfrm>
                <a:custGeom>
                  <a:avLst/>
                  <a:gdLst>
                    <a:gd name="T0" fmla="*/ 0 w 17"/>
                    <a:gd name="T1" fmla="*/ 47 h 94"/>
                    <a:gd name="T2" fmla="*/ 0 w 17"/>
                    <a:gd name="T3" fmla="*/ 93 h 94"/>
                    <a:gd name="T4" fmla="*/ 16 w 17"/>
                    <a:gd name="T5" fmla="*/ 48 h 94"/>
                    <a:gd name="T6" fmla="*/ 16 w 17"/>
                    <a:gd name="T7" fmla="*/ 0 h 94"/>
                    <a:gd name="T8" fmla="*/ 0 w 17"/>
                    <a:gd name="T9" fmla="*/ 47 h 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94"/>
                    <a:gd name="T17" fmla="*/ 17 w 17"/>
                    <a:gd name="T18" fmla="*/ 94 h 9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94">
                      <a:moveTo>
                        <a:pt x="0" y="47"/>
                      </a:moveTo>
                      <a:lnTo>
                        <a:pt x="0" y="93"/>
                      </a:lnTo>
                      <a:lnTo>
                        <a:pt x="16" y="48"/>
                      </a:lnTo>
                      <a:lnTo>
                        <a:pt x="16" y="0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82" name="Freeform 219">
                  <a:extLst>
                    <a:ext uri="{FF2B5EF4-FFF2-40B4-BE49-F238E27FC236}">
                      <a16:creationId xmlns:a16="http://schemas.microsoft.com/office/drawing/2014/main" id="{1BC94541-4273-41A2-B6C9-0F14375892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8" y="2865"/>
                  <a:ext cx="15" cy="87"/>
                </a:xfrm>
                <a:custGeom>
                  <a:avLst/>
                  <a:gdLst>
                    <a:gd name="T0" fmla="*/ 0 w 15"/>
                    <a:gd name="T1" fmla="*/ 40 h 87"/>
                    <a:gd name="T2" fmla="*/ 0 w 15"/>
                    <a:gd name="T3" fmla="*/ 86 h 87"/>
                    <a:gd name="T4" fmla="*/ 14 w 15"/>
                    <a:gd name="T5" fmla="*/ 44 h 87"/>
                    <a:gd name="T6" fmla="*/ 14 w 15"/>
                    <a:gd name="T7" fmla="*/ 0 h 87"/>
                    <a:gd name="T8" fmla="*/ 0 w 15"/>
                    <a:gd name="T9" fmla="*/ 40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87"/>
                    <a:gd name="T17" fmla="*/ 15 w 15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87">
                      <a:moveTo>
                        <a:pt x="0" y="40"/>
                      </a:moveTo>
                      <a:lnTo>
                        <a:pt x="0" y="86"/>
                      </a:lnTo>
                      <a:lnTo>
                        <a:pt x="14" y="44"/>
                      </a:lnTo>
                      <a:lnTo>
                        <a:pt x="14" y="0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83" name="Freeform 220">
                  <a:extLst>
                    <a:ext uri="{FF2B5EF4-FFF2-40B4-BE49-F238E27FC236}">
                      <a16:creationId xmlns:a16="http://schemas.microsoft.com/office/drawing/2014/main" id="{6BBA42BA-27E3-4B52-8FEC-6965C3ED5F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3012"/>
                  <a:ext cx="20" cy="109"/>
                </a:xfrm>
                <a:custGeom>
                  <a:avLst/>
                  <a:gdLst>
                    <a:gd name="T0" fmla="*/ 0 w 20"/>
                    <a:gd name="T1" fmla="*/ 60 h 109"/>
                    <a:gd name="T2" fmla="*/ 0 w 20"/>
                    <a:gd name="T3" fmla="*/ 108 h 109"/>
                    <a:gd name="T4" fmla="*/ 19 w 20"/>
                    <a:gd name="T5" fmla="*/ 51 h 109"/>
                    <a:gd name="T6" fmla="*/ 19 w 20"/>
                    <a:gd name="T7" fmla="*/ 0 h 109"/>
                    <a:gd name="T8" fmla="*/ 0 w 20"/>
                    <a:gd name="T9" fmla="*/ 60 h 1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109"/>
                    <a:gd name="T17" fmla="*/ 20 w 20"/>
                    <a:gd name="T18" fmla="*/ 109 h 1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109">
                      <a:moveTo>
                        <a:pt x="0" y="60"/>
                      </a:moveTo>
                      <a:lnTo>
                        <a:pt x="0" y="108"/>
                      </a:lnTo>
                      <a:lnTo>
                        <a:pt x="19" y="51"/>
                      </a:lnTo>
                      <a:lnTo>
                        <a:pt x="19" y="0"/>
                      </a:lnTo>
                      <a:lnTo>
                        <a:pt x="0" y="60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84" name="Freeform 221">
                  <a:extLst>
                    <a:ext uri="{FF2B5EF4-FFF2-40B4-BE49-F238E27FC236}">
                      <a16:creationId xmlns:a16="http://schemas.microsoft.com/office/drawing/2014/main" id="{548C87EC-3A2E-4ACE-AEED-7E669D57D9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4" y="2961"/>
                  <a:ext cx="16" cy="101"/>
                </a:xfrm>
                <a:custGeom>
                  <a:avLst/>
                  <a:gdLst>
                    <a:gd name="T0" fmla="*/ 0 w 16"/>
                    <a:gd name="T1" fmla="*/ 49 h 101"/>
                    <a:gd name="T2" fmla="*/ 0 w 16"/>
                    <a:gd name="T3" fmla="*/ 100 h 101"/>
                    <a:gd name="T4" fmla="*/ 15 w 16"/>
                    <a:gd name="T5" fmla="*/ 49 h 101"/>
                    <a:gd name="T6" fmla="*/ 15 w 16"/>
                    <a:gd name="T7" fmla="*/ 0 h 101"/>
                    <a:gd name="T8" fmla="*/ 0 w 16"/>
                    <a:gd name="T9" fmla="*/ 49 h 1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101"/>
                    <a:gd name="T17" fmla="*/ 16 w 16"/>
                    <a:gd name="T18" fmla="*/ 101 h 1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101">
                      <a:moveTo>
                        <a:pt x="0" y="49"/>
                      </a:moveTo>
                      <a:lnTo>
                        <a:pt x="0" y="100"/>
                      </a:lnTo>
                      <a:lnTo>
                        <a:pt x="15" y="49"/>
                      </a:lnTo>
                      <a:lnTo>
                        <a:pt x="15" y="0"/>
                      </a:lnTo>
                      <a:lnTo>
                        <a:pt x="0" y="49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85" name="Freeform 222">
                  <a:extLst>
                    <a:ext uri="{FF2B5EF4-FFF2-40B4-BE49-F238E27FC236}">
                      <a16:creationId xmlns:a16="http://schemas.microsoft.com/office/drawing/2014/main" id="{F82D90B7-4956-4A70-B6A6-70A0B77D06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1" y="2909"/>
                  <a:ext cx="17" cy="99"/>
                </a:xfrm>
                <a:custGeom>
                  <a:avLst/>
                  <a:gdLst>
                    <a:gd name="T0" fmla="*/ 0 w 17"/>
                    <a:gd name="T1" fmla="*/ 51 h 99"/>
                    <a:gd name="T2" fmla="*/ 0 w 17"/>
                    <a:gd name="T3" fmla="*/ 98 h 99"/>
                    <a:gd name="T4" fmla="*/ 16 w 17"/>
                    <a:gd name="T5" fmla="*/ 46 h 99"/>
                    <a:gd name="T6" fmla="*/ 16 w 17"/>
                    <a:gd name="T7" fmla="*/ 0 h 99"/>
                    <a:gd name="T8" fmla="*/ 0 w 17"/>
                    <a:gd name="T9" fmla="*/ 51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99"/>
                    <a:gd name="T17" fmla="*/ 17 w 17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99">
                      <a:moveTo>
                        <a:pt x="0" y="51"/>
                      </a:moveTo>
                      <a:lnTo>
                        <a:pt x="0" y="98"/>
                      </a:lnTo>
                      <a:lnTo>
                        <a:pt x="16" y="46"/>
                      </a:lnTo>
                      <a:lnTo>
                        <a:pt x="16" y="0"/>
                      </a:lnTo>
                      <a:lnTo>
                        <a:pt x="0" y="51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86" name="Freeform 223">
                  <a:extLst>
                    <a:ext uri="{FF2B5EF4-FFF2-40B4-BE49-F238E27FC236}">
                      <a16:creationId xmlns:a16="http://schemas.microsoft.com/office/drawing/2014/main" id="{6C285D36-F4FD-42EA-B60E-73086162C3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8" y="2969"/>
                  <a:ext cx="15" cy="96"/>
                </a:xfrm>
                <a:custGeom>
                  <a:avLst/>
                  <a:gdLst>
                    <a:gd name="T0" fmla="*/ 0 w 15"/>
                    <a:gd name="T1" fmla="*/ 50 h 96"/>
                    <a:gd name="T2" fmla="*/ 0 w 15"/>
                    <a:gd name="T3" fmla="*/ 95 h 96"/>
                    <a:gd name="T4" fmla="*/ 14 w 15"/>
                    <a:gd name="T5" fmla="*/ 48 h 96"/>
                    <a:gd name="T6" fmla="*/ 14 w 15"/>
                    <a:gd name="T7" fmla="*/ 0 h 96"/>
                    <a:gd name="T8" fmla="*/ 0 w 15"/>
                    <a:gd name="T9" fmla="*/ 50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96"/>
                    <a:gd name="T17" fmla="*/ 15 w 15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96">
                      <a:moveTo>
                        <a:pt x="0" y="50"/>
                      </a:moveTo>
                      <a:lnTo>
                        <a:pt x="0" y="95"/>
                      </a:lnTo>
                      <a:lnTo>
                        <a:pt x="14" y="48"/>
                      </a:lnTo>
                      <a:lnTo>
                        <a:pt x="14" y="0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87" name="Freeform 224">
                  <a:extLst>
                    <a:ext uri="{FF2B5EF4-FFF2-40B4-BE49-F238E27FC236}">
                      <a16:creationId xmlns:a16="http://schemas.microsoft.com/office/drawing/2014/main" id="{3D04F1B3-E5BC-4513-9858-F4D17FBAF5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3132"/>
                  <a:ext cx="20" cy="117"/>
                </a:xfrm>
                <a:custGeom>
                  <a:avLst/>
                  <a:gdLst>
                    <a:gd name="T0" fmla="*/ 0 w 20"/>
                    <a:gd name="T1" fmla="*/ 64 h 117"/>
                    <a:gd name="T2" fmla="*/ 0 w 20"/>
                    <a:gd name="T3" fmla="*/ 116 h 117"/>
                    <a:gd name="T4" fmla="*/ 19 w 20"/>
                    <a:gd name="T5" fmla="*/ 52 h 117"/>
                    <a:gd name="T6" fmla="*/ 19 w 20"/>
                    <a:gd name="T7" fmla="*/ 0 h 117"/>
                    <a:gd name="T8" fmla="*/ 0 w 20"/>
                    <a:gd name="T9" fmla="*/ 64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117"/>
                    <a:gd name="T17" fmla="*/ 20 w 20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117">
                      <a:moveTo>
                        <a:pt x="0" y="64"/>
                      </a:moveTo>
                      <a:lnTo>
                        <a:pt x="0" y="116"/>
                      </a:lnTo>
                      <a:lnTo>
                        <a:pt x="19" y="52"/>
                      </a:lnTo>
                      <a:lnTo>
                        <a:pt x="19" y="0"/>
                      </a:lnTo>
                      <a:lnTo>
                        <a:pt x="0" y="64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88" name="Freeform 225">
                  <a:extLst>
                    <a:ext uri="{FF2B5EF4-FFF2-40B4-BE49-F238E27FC236}">
                      <a16:creationId xmlns:a16="http://schemas.microsoft.com/office/drawing/2014/main" id="{88C75A80-8B50-44C4-BACE-FCC52E57CB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4" y="3078"/>
                  <a:ext cx="16" cy="104"/>
                </a:xfrm>
                <a:custGeom>
                  <a:avLst/>
                  <a:gdLst>
                    <a:gd name="T0" fmla="*/ 0 w 16"/>
                    <a:gd name="T1" fmla="*/ 52 h 104"/>
                    <a:gd name="T2" fmla="*/ 0 w 16"/>
                    <a:gd name="T3" fmla="*/ 103 h 104"/>
                    <a:gd name="T4" fmla="*/ 15 w 16"/>
                    <a:gd name="T5" fmla="*/ 49 h 104"/>
                    <a:gd name="T6" fmla="*/ 15 w 16"/>
                    <a:gd name="T7" fmla="*/ 0 h 104"/>
                    <a:gd name="T8" fmla="*/ 0 w 16"/>
                    <a:gd name="T9" fmla="*/ 52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104"/>
                    <a:gd name="T17" fmla="*/ 16 w 16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104">
                      <a:moveTo>
                        <a:pt x="0" y="52"/>
                      </a:moveTo>
                      <a:lnTo>
                        <a:pt x="0" y="103"/>
                      </a:lnTo>
                      <a:lnTo>
                        <a:pt x="15" y="49"/>
                      </a:lnTo>
                      <a:lnTo>
                        <a:pt x="15" y="0"/>
                      </a:lnTo>
                      <a:lnTo>
                        <a:pt x="0" y="52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89" name="Freeform 226">
                  <a:extLst>
                    <a:ext uri="{FF2B5EF4-FFF2-40B4-BE49-F238E27FC236}">
                      <a16:creationId xmlns:a16="http://schemas.microsoft.com/office/drawing/2014/main" id="{67162789-3691-46BA-A399-7E5FEFA42F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1" y="3021"/>
                  <a:ext cx="17" cy="104"/>
                </a:xfrm>
                <a:custGeom>
                  <a:avLst/>
                  <a:gdLst>
                    <a:gd name="T0" fmla="*/ 0 w 17"/>
                    <a:gd name="T1" fmla="*/ 56 h 104"/>
                    <a:gd name="T2" fmla="*/ 0 w 17"/>
                    <a:gd name="T3" fmla="*/ 103 h 104"/>
                    <a:gd name="T4" fmla="*/ 16 w 17"/>
                    <a:gd name="T5" fmla="*/ 47 h 104"/>
                    <a:gd name="T6" fmla="*/ 16 w 17"/>
                    <a:gd name="T7" fmla="*/ 0 h 104"/>
                    <a:gd name="T8" fmla="*/ 0 w 17"/>
                    <a:gd name="T9" fmla="*/ 56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04"/>
                    <a:gd name="T17" fmla="*/ 17 w 17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04">
                      <a:moveTo>
                        <a:pt x="0" y="56"/>
                      </a:moveTo>
                      <a:lnTo>
                        <a:pt x="0" y="103"/>
                      </a:lnTo>
                      <a:lnTo>
                        <a:pt x="16" y="47"/>
                      </a:lnTo>
                      <a:lnTo>
                        <a:pt x="16" y="0"/>
                      </a:lnTo>
                      <a:lnTo>
                        <a:pt x="0" y="5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90" name="Freeform 227">
                  <a:extLst>
                    <a:ext uri="{FF2B5EF4-FFF2-40B4-BE49-F238E27FC236}">
                      <a16:creationId xmlns:a16="http://schemas.microsoft.com/office/drawing/2014/main" id="{1FE2D3CC-ECDA-4C00-8E10-F3A8F51BA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2536"/>
                  <a:ext cx="19" cy="91"/>
                </a:xfrm>
                <a:custGeom>
                  <a:avLst/>
                  <a:gdLst>
                    <a:gd name="T0" fmla="*/ 0 w 19"/>
                    <a:gd name="T1" fmla="*/ 36 h 91"/>
                    <a:gd name="T2" fmla="*/ 0 w 19"/>
                    <a:gd name="T3" fmla="*/ 90 h 91"/>
                    <a:gd name="T4" fmla="*/ 18 w 19"/>
                    <a:gd name="T5" fmla="*/ 51 h 91"/>
                    <a:gd name="T6" fmla="*/ 18 w 19"/>
                    <a:gd name="T7" fmla="*/ 0 h 91"/>
                    <a:gd name="T8" fmla="*/ 0 w 19"/>
                    <a:gd name="T9" fmla="*/ 36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91"/>
                    <a:gd name="T17" fmla="*/ 19 w 19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91">
                      <a:moveTo>
                        <a:pt x="0" y="36"/>
                      </a:moveTo>
                      <a:lnTo>
                        <a:pt x="0" y="90"/>
                      </a:lnTo>
                      <a:lnTo>
                        <a:pt x="18" y="51"/>
                      </a:lnTo>
                      <a:lnTo>
                        <a:pt x="18" y="0"/>
                      </a:lnTo>
                      <a:lnTo>
                        <a:pt x="0" y="3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91" name="Freeform 228">
                  <a:extLst>
                    <a:ext uri="{FF2B5EF4-FFF2-40B4-BE49-F238E27FC236}">
                      <a16:creationId xmlns:a16="http://schemas.microsoft.com/office/drawing/2014/main" id="{A45D10DD-B390-47A5-8B44-A77E9EAAA0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2624"/>
                  <a:ext cx="7" cy="65"/>
                </a:xfrm>
                <a:custGeom>
                  <a:avLst/>
                  <a:gdLst>
                    <a:gd name="T0" fmla="*/ 0 w 7"/>
                    <a:gd name="T1" fmla="*/ 14 h 65"/>
                    <a:gd name="T2" fmla="*/ 0 w 7"/>
                    <a:gd name="T3" fmla="*/ 64 h 65"/>
                    <a:gd name="T4" fmla="*/ 6 w 7"/>
                    <a:gd name="T5" fmla="*/ 50 h 65"/>
                    <a:gd name="T6" fmla="*/ 6 w 7"/>
                    <a:gd name="T7" fmla="*/ 0 h 65"/>
                    <a:gd name="T8" fmla="*/ 0 w 7"/>
                    <a:gd name="T9" fmla="*/ 14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5"/>
                    <a:gd name="T17" fmla="*/ 7 w 7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5">
                      <a:moveTo>
                        <a:pt x="0" y="14"/>
                      </a:moveTo>
                      <a:lnTo>
                        <a:pt x="0" y="64"/>
                      </a:lnTo>
                      <a:lnTo>
                        <a:pt x="6" y="50"/>
                      </a:lnTo>
                      <a:lnTo>
                        <a:pt x="6" y="0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92" name="Freeform 229">
                  <a:extLst>
                    <a:ext uri="{FF2B5EF4-FFF2-40B4-BE49-F238E27FC236}">
                      <a16:creationId xmlns:a16="http://schemas.microsoft.com/office/drawing/2014/main" id="{78B36FBB-03AF-4811-A4CD-0A6B3F2C4B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2775"/>
                  <a:ext cx="19" cy="99"/>
                </a:xfrm>
                <a:custGeom>
                  <a:avLst/>
                  <a:gdLst>
                    <a:gd name="T0" fmla="*/ 0 w 19"/>
                    <a:gd name="T1" fmla="*/ 46 h 99"/>
                    <a:gd name="T2" fmla="*/ 0 w 19"/>
                    <a:gd name="T3" fmla="*/ 98 h 99"/>
                    <a:gd name="T4" fmla="*/ 18 w 19"/>
                    <a:gd name="T5" fmla="*/ 52 h 99"/>
                    <a:gd name="T6" fmla="*/ 18 w 19"/>
                    <a:gd name="T7" fmla="*/ 0 h 99"/>
                    <a:gd name="T8" fmla="*/ 0 w 19"/>
                    <a:gd name="T9" fmla="*/ 46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99"/>
                    <a:gd name="T17" fmla="*/ 19 w 19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99">
                      <a:moveTo>
                        <a:pt x="0" y="46"/>
                      </a:moveTo>
                      <a:lnTo>
                        <a:pt x="0" y="98"/>
                      </a:lnTo>
                      <a:lnTo>
                        <a:pt x="18" y="52"/>
                      </a:lnTo>
                      <a:lnTo>
                        <a:pt x="18" y="0"/>
                      </a:lnTo>
                      <a:lnTo>
                        <a:pt x="0" y="4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sp>
            <p:nvSpPr>
              <p:cNvPr id="318" name="Rectangle 230">
                <a:extLst>
                  <a:ext uri="{FF2B5EF4-FFF2-40B4-BE49-F238E27FC236}">
                    <a16:creationId xmlns:a16="http://schemas.microsoft.com/office/drawing/2014/main" id="{8A557C54-1666-421F-8B53-D8AA66E76F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65" y="3071"/>
                <a:ext cx="40" cy="54"/>
              </a:xfrm>
              <a:prstGeom prst="rect">
                <a:avLst/>
              </a:prstGeom>
              <a:solidFill>
                <a:srgbClr val="6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grpSp>
            <p:nvGrpSpPr>
              <p:cNvPr id="319" name="Group 231">
                <a:extLst>
                  <a:ext uri="{FF2B5EF4-FFF2-40B4-BE49-F238E27FC236}">
                    <a16:creationId xmlns:a16="http://schemas.microsoft.com/office/drawing/2014/main" id="{0A079EC4-157F-4905-8853-082360286C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87" y="2310"/>
                <a:ext cx="312" cy="217"/>
                <a:chOff x="3287" y="2310"/>
                <a:chExt cx="312" cy="217"/>
              </a:xfrm>
            </p:grpSpPr>
            <p:grpSp>
              <p:nvGrpSpPr>
                <p:cNvPr id="320" name="Group 232">
                  <a:extLst>
                    <a:ext uri="{FF2B5EF4-FFF2-40B4-BE49-F238E27FC236}">
                      <a16:creationId xmlns:a16="http://schemas.microsoft.com/office/drawing/2014/main" id="{1C4351F6-C95F-4557-A9D7-350C75E748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87" y="2310"/>
                  <a:ext cx="312" cy="217"/>
                  <a:chOff x="3287" y="2310"/>
                  <a:chExt cx="312" cy="217"/>
                </a:xfrm>
              </p:grpSpPr>
              <p:sp>
                <p:nvSpPr>
                  <p:cNvPr id="322" name="Freeform 233">
                    <a:extLst>
                      <a:ext uri="{FF2B5EF4-FFF2-40B4-BE49-F238E27FC236}">
                        <a16:creationId xmlns:a16="http://schemas.microsoft.com/office/drawing/2014/main" id="{5B0550F4-D969-4C39-89F3-5A66E2F250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87" y="2429"/>
                    <a:ext cx="237" cy="98"/>
                  </a:xfrm>
                  <a:custGeom>
                    <a:avLst/>
                    <a:gdLst>
                      <a:gd name="T0" fmla="*/ 234 w 237"/>
                      <a:gd name="T1" fmla="*/ 0 h 98"/>
                      <a:gd name="T2" fmla="*/ 0 w 237"/>
                      <a:gd name="T3" fmla="*/ 0 h 98"/>
                      <a:gd name="T4" fmla="*/ 0 w 237"/>
                      <a:gd name="T5" fmla="*/ 97 h 98"/>
                      <a:gd name="T6" fmla="*/ 236 w 237"/>
                      <a:gd name="T7" fmla="*/ 97 h 98"/>
                      <a:gd name="T8" fmla="*/ 234 w 237"/>
                      <a:gd name="T9" fmla="*/ 0 h 9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7"/>
                      <a:gd name="T16" fmla="*/ 0 h 98"/>
                      <a:gd name="T17" fmla="*/ 237 w 237"/>
                      <a:gd name="T18" fmla="*/ 98 h 9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7" h="98">
                        <a:moveTo>
                          <a:pt x="234" y="0"/>
                        </a:moveTo>
                        <a:lnTo>
                          <a:pt x="0" y="0"/>
                        </a:lnTo>
                        <a:lnTo>
                          <a:pt x="0" y="97"/>
                        </a:lnTo>
                        <a:lnTo>
                          <a:pt x="236" y="97"/>
                        </a:lnTo>
                        <a:lnTo>
                          <a:pt x="234" y="0"/>
                        </a:lnTo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1351"/>
                  </a:p>
                </p:txBody>
              </p:sp>
              <p:sp>
                <p:nvSpPr>
                  <p:cNvPr id="323" name="Freeform 234">
                    <a:extLst>
                      <a:ext uri="{FF2B5EF4-FFF2-40B4-BE49-F238E27FC236}">
                        <a16:creationId xmlns:a16="http://schemas.microsoft.com/office/drawing/2014/main" id="{6F495B73-2736-47BE-94CA-F8FACFB80E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0" y="2310"/>
                    <a:ext cx="79" cy="217"/>
                  </a:xfrm>
                  <a:custGeom>
                    <a:avLst/>
                    <a:gdLst>
                      <a:gd name="T0" fmla="*/ 78 w 79"/>
                      <a:gd name="T1" fmla="*/ 0 h 217"/>
                      <a:gd name="T2" fmla="*/ 78 w 79"/>
                      <a:gd name="T3" fmla="*/ 73 h 217"/>
                      <a:gd name="T4" fmla="*/ 0 w 79"/>
                      <a:gd name="T5" fmla="*/ 216 h 217"/>
                      <a:gd name="T6" fmla="*/ 0 w 79"/>
                      <a:gd name="T7" fmla="*/ 119 h 217"/>
                      <a:gd name="T8" fmla="*/ 78 w 79"/>
                      <a:gd name="T9" fmla="*/ 0 h 2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9"/>
                      <a:gd name="T16" fmla="*/ 0 h 217"/>
                      <a:gd name="T17" fmla="*/ 79 w 79"/>
                      <a:gd name="T18" fmla="*/ 217 h 2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9" h="217">
                        <a:moveTo>
                          <a:pt x="78" y="0"/>
                        </a:moveTo>
                        <a:lnTo>
                          <a:pt x="78" y="73"/>
                        </a:lnTo>
                        <a:lnTo>
                          <a:pt x="0" y="216"/>
                        </a:lnTo>
                        <a:lnTo>
                          <a:pt x="0" y="119"/>
                        </a:lnTo>
                        <a:lnTo>
                          <a:pt x="78" y="0"/>
                        </a:lnTo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1351"/>
                  </a:p>
                </p:txBody>
              </p:sp>
            </p:grpSp>
            <p:sp>
              <p:nvSpPr>
                <p:cNvPr id="321" name="AutoShape 235">
                  <a:extLst>
                    <a:ext uri="{FF2B5EF4-FFF2-40B4-BE49-F238E27FC236}">
                      <a16:creationId xmlns:a16="http://schemas.microsoft.com/office/drawing/2014/main" id="{6D50E6D2-4201-4014-A9A9-0607B7EC0D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91" y="2315"/>
                  <a:ext cx="300" cy="114"/>
                </a:xfrm>
                <a:prstGeom prst="parallelogram">
                  <a:avLst>
                    <a:gd name="adj" fmla="val 65595"/>
                  </a:avLst>
                </a:prstGeom>
                <a:solidFill>
                  <a:srgbClr val="C0C0C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</p:grpSp>
        </p:grpSp>
        <p:grpSp>
          <p:nvGrpSpPr>
            <p:cNvPr id="45" name="Group 236">
              <a:extLst>
                <a:ext uri="{FF2B5EF4-FFF2-40B4-BE49-F238E27FC236}">
                  <a16:creationId xmlns:a16="http://schemas.microsoft.com/office/drawing/2014/main" id="{4E8C0B11-EA66-4CB1-AE95-1D115CFAEC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1421"/>
              <a:ext cx="543" cy="947"/>
              <a:chOff x="5267" y="2059"/>
              <a:chExt cx="598" cy="998"/>
            </a:xfrm>
          </p:grpSpPr>
          <p:grpSp>
            <p:nvGrpSpPr>
              <p:cNvPr id="229" name="Group 237">
                <a:extLst>
                  <a:ext uri="{FF2B5EF4-FFF2-40B4-BE49-F238E27FC236}">
                    <a16:creationId xmlns:a16="http://schemas.microsoft.com/office/drawing/2014/main" id="{C1CEA5AC-E375-47B9-9C46-9B91D9AEF4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93" y="2331"/>
                <a:ext cx="141" cy="380"/>
                <a:chOff x="5493" y="2331"/>
                <a:chExt cx="141" cy="380"/>
              </a:xfrm>
            </p:grpSpPr>
            <p:sp>
              <p:nvSpPr>
                <p:cNvPr id="275" name="Freeform 238">
                  <a:extLst>
                    <a:ext uri="{FF2B5EF4-FFF2-40B4-BE49-F238E27FC236}">
                      <a16:creationId xmlns:a16="http://schemas.microsoft.com/office/drawing/2014/main" id="{335321DC-93D4-4E5F-A946-2AC49B1BB0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51" y="2537"/>
                  <a:ext cx="83" cy="148"/>
                </a:xfrm>
                <a:custGeom>
                  <a:avLst/>
                  <a:gdLst>
                    <a:gd name="T0" fmla="*/ 21 w 83"/>
                    <a:gd name="T1" fmla="*/ 5 h 148"/>
                    <a:gd name="T2" fmla="*/ 12 w 83"/>
                    <a:gd name="T3" fmla="*/ 0 h 148"/>
                    <a:gd name="T4" fmla="*/ 2 w 83"/>
                    <a:gd name="T5" fmla="*/ 2 h 148"/>
                    <a:gd name="T6" fmla="*/ 0 w 83"/>
                    <a:gd name="T7" fmla="*/ 11 h 148"/>
                    <a:gd name="T8" fmla="*/ 3 w 83"/>
                    <a:gd name="T9" fmla="*/ 23 h 148"/>
                    <a:gd name="T10" fmla="*/ 14 w 83"/>
                    <a:gd name="T11" fmla="*/ 33 h 148"/>
                    <a:gd name="T12" fmla="*/ 33 w 83"/>
                    <a:gd name="T13" fmla="*/ 41 h 148"/>
                    <a:gd name="T14" fmla="*/ 57 w 83"/>
                    <a:gd name="T15" fmla="*/ 62 h 148"/>
                    <a:gd name="T16" fmla="*/ 61 w 83"/>
                    <a:gd name="T17" fmla="*/ 71 h 148"/>
                    <a:gd name="T18" fmla="*/ 60 w 83"/>
                    <a:gd name="T19" fmla="*/ 77 h 148"/>
                    <a:gd name="T20" fmla="*/ 48 w 83"/>
                    <a:gd name="T21" fmla="*/ 95 h 148"/>
                    <a:gd name="T22" fmla="*/ 32 w 83"/>
                    <a:gd name="T23" fmla="*/ 116 h 148"/>
                    <a:gd name="T24" fmla="*/ 29 w 83"/>
                    <a:gd name="T25" fmla="*/ 125 h 148"/>
                    <a:gd name="T26" fmla="*/ 30 w 83"/>
                    <a:gd name="T27" fmla="*/ 134 h 148"/>
                    <a:gd name="T28" fmla="*/ 45 w 83"/>
                    <a:gd name="T29" fmla="*/ 140 h 148"/>
                    <a:gd name="T30" fmla="*/ 68 w 83"/>
                    <a:gd name="T31" fmla="*/ 147 h 148"/>
                    <a:gd name="T32" fmla="*/ 76 w 83"/>
                    <a:gd name="T33" fmla="*/ 145 h 148"/>
                    <a:gd name="T34" fmla="*/ 82 w 83"/>
                    <a:gd name="T35" fmla="*/ 137 h 148"/>
                    <a:gd name="T36" fmla="*/ 81 w 83"/>
                    <a:gd name="T37" fmla="*/ 132 h 148"/>
                    <a:gd name="T38" fmla="*/ 75 w 83"/>
                    <a:gd name="T39" fmla="*/ 130 h 148"/>
                    <a:gd name="T40" fmla="*/ 48 w 83"/>
                    <a:gd name="T41" fmla="*/ 131 h 148"/>
                    <a:gd name="T42" fmla="*/ 38 w 83"/>
                    <a:gd name="T43" fmla="*/ 129 h 148"/>
                    <a:gd name="T44" fmla="*/ 35 w 83"/>
                    <a:gd name="T45" fmla="*/ 123 h 148"/>
                    <a:gd name="T46" fmla="*/ 50 w 83"/>
                    <a:gd name="T47" fmla="*/ 103 h 148"/>
                    <a:gd name="T48" fmla="*/ 67 w 83"/>
                    <a:gd name="T49" fmla="*/ 84 h 148"/>
                    <a:gd name="T50" fmla="*/ 70 w 83"/>
                    <a:gd name="T51" fmla="*/ 77 h 148"/>
                    <a:gd name="T52" fmla="*/ 71 w 83"/>
                    <a:gd name="T53" fmla="*/ 68 h 148"/>
                    <a:gd name="T54" fmla="*/ 67 w 83"/>
                    <a:gd name="T55" fmla="*/ 57 h 148"/>
                    <a:gd name="T56" fmla="*/ 60 w 83"/>
                    <a:gd name="T57" fmla="*/ 49 h 148"/>
                    <a:gd name="T58" fmla="*/ 37 w 83"/>
                    <a:gd name="T59" fmla="*/ 22 h 148"/>
                    <a:gd name="T60" fmla="*/ 21 w 83"/>
                    <a:gd name="T61" fmla="*/ 5 h 148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3"/>
                    <a:gd name="T94" fmla="*/ 0 h 148"/>
                    <a:gd name="T95" fmla="*/ 83 w 83"/>
                    <a:gd name="T96" fmla="*/ 148 h 148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3" h="148">
                      <a:moveTo>
                        <a:pt x="21" y="5"/>
                      </a:moveTo>
                      <a:lnTo>
                        <a:pt x="12" y="0"/>
                      </a:lnTo>
                      <a:lnTo>
                        <a:pt x="2" y="2"/>
                      </a:lnTo>
                      <a:lnTo>
                        <a:pt x="0" y="11"/>
                      </a:lnTo>
                      <a:lnTo>
                        <a:pt x="3" y="23"/>
                      </a:lnTo>
                      <a:lnTo>
                        <a:pt x="14" y="33"/>
                      </a:lnTo>
                      <a:lnTo>
                        <a:pt x="33" y="41"/>
                      </a:lnTo>
                      <a:lnTo>
                        <a:pt x="57" y="62"/>
                      </a:lnTo>
                      <a:lnTo>
                        <a:pt x="61" y="71"/>
                      </a:lnTo>
                      <a:lnTo>
                        <a:pt x="60" y="77"/>
                      </a:lnTo>
                      <a:lnTo>
                        <a:pt x="48" y="95"/>
                      </a:lnTo>
                      <a:lnTo>
                        <a:pt x="32" y="116"/>
                      </a:lnTo>
                      <a:lnTo>
                        <a:pt x="29" y="125"/>
                      </a:lnTo>
                      <a:lnTo>
                        <a:pt x="30" y="134"/>
                      </a:lnTo>
                      <a:lnTo>
                        <a:pt x="45" y="140"/>
                      </a:lnTo>
                      <a:lnTo>
                        <a:pt x="68" y="147"/>
                      </a:lnTo>
                      <a:lnTo>
                        <a:pt x="76" y="145"/>
                      </a:lnTo>
                      <a:lnTo>
                        <a:pt x="82" y="137"/>
                      </a:lnTo>
                      <a:lnTo>
                        <a:pt x="81" y="132"/>
                      </a:lnTo>
                      <a:lnTo>
                        <a:pt x="75" y="130"/>
                      </a:lnTo>
                      <a:lnTo>
                        <a:pt x="48" y="131"/>
                      </a:lnTo>
                      <a:lnTo>
                        <a:pt x="38" y="129"/>
                      </a:lnTo>
                      <a:lnTo>
                        <a:pt x="35" y="123"/>
                      </a:lnTo>
                      <a:lnTo>
                        <a:pt x="50" y="103"/>
                      </a:lnTo>
                      <a:lnTo>
                        <a:pt x="67" y="84"/>
                      </a:lnTo>
                      <a:lnTo>
                        <a:pt x="70" y="77"/>
                      </a:lnTo>
                      <a:lnTo>
                        <a:pt x="71" y="68"/>
                      </a:lnTo>
                      <a:lnTo>
                        <a:pt x="67" y="57"/>
                      </a:lnTo>
                      <a:lnTo>
                        <a:pt x="60" y="49"/>
                      </a:lnTo>
                      <a:lnTo>
                        <a:pt x="37" y="22"/>
                      </a:lnTo>
                      <a:lnTo>
                        <a:pt x="21" y="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76" name="Freeform 239">
                  <a:extLst>
                    <a:ext uri="{FF2B5EF4-FFF2-40B4-BE49-F238E27FC236}">
                      <a16:creationId xmlns:a16="http://schemas.microsoft.com/office/drawing/2014/main" id="{FF15101B-2E38-437E-A049-AB6EF72173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9" y="2331"/>
                  <a:ext cx="60" cy="117"/>
                </a:xfrm>
                <a:custGeom>
                  <a:avLst/>
                  <a:gdLst>
                    <a:gd name="T0" fmla="*/ 12 w 60"/>
                    <a:gd name="T1" fmla="*/ 20 h 117"/>
                    <a:gd name="T2" fmla="*/ 19 w 60"/>
                    <a:gd name="T3" fmla="*/ 11 h 117"/>
                    <a:gd name="T4" fmla="*/ 29 w 60"/>
                    <a:gd name="T5" fmla="*/ 1 h 117"/>
                    <a:gd name="T6" fmla="*/ 39 w 60"/>
                    <a:gd name="T7" fmla="*/ 0 h 117"/>
                    <a:gd name="T8" fmla="*/ 46 w 60"/>
                    <a:gd name="T9" fmla="*/ 3 h 117"/>
                    <a:gd name="T10" fmla="*/ 54 w 60"/>
                    <a:gd name="T11" fmla="*/ 11 h 117"/>
                    <a:gd name="T12" fmla="*/ 58 w 60"/>
                    <a:gd name="T13" fmla="*/ 27 h 117"/>
                    <a:gd name="T14" fmla="*/ 59 w 60"/>
                    <a:gd name="T15" fmla="*/ 40 h 117"/>
                    <a:gd name="T16" fmla="*/ 57 w 60"/>
                    <a:gd name="T17" fmla="*/ 51 h 117"/>
                    <a:gd name="T18" fmla="*/ 52 w 60"/>
                    <a:gd name="T19" fmla="*/ 65 h 117"/>
                    <a:gd name="T20" fmla="*/ 48 w 60"/>
                    <a:gd name="T21" fmla="*/ 77 h 117"/>
                    <a:gd name="T22" fmla="*/ 47 w 60"/>
                    <a:gd name="T23" fmla="*/ 79 h 117"/>
                    <a:gd name="T24" fmla="*/ 49 w 60"/>
                    <a:gd name="T25" fmla="*/ 94 h 117"/>
                    <a:gd name="T26" fmla="*/ 55 w 60"/>
                    <a:gd name="T27" fmla="*/ 108 h 117"/>
                    <a:gd name="T28" fmla="*/ 57 w 60"/>
                    <a:gd name="T29" fmla="*/ 113 h 117"/>
                    <a:gd name="T30" fmla="*/ 54 w 60"/>
                    <a:gd name="T31" fmla="*/ 116 h 117"/>
                    <a:gd name="T32" fmla="*/ 49 w 60"/>
                    <a:gd name="T33" fmla="*/ 115 h 117"/>
                    <a:gd name="T34" fmla="*/ 45 w 60"/>
                    <a:gd name="T35" fmla="*/ 97 h 117"/>
                    <a:gd name="T36" fmla="*/ 43 w 60"/>
                    <a:gd name="T37" fmla="*/ 85 h 117"/>
                    <a:gd name="T38" fmla="*/ 36 w 60"/>
                    <a:gd name="T39" fmla="*/ 92 h 117"/>
                    <a:gd name="T40" fmla="*/ 32 w 60"/>
                    <a:gd name="T41" fmla="*/ 99 h 117"/>
                    <a:gd name="T42" fmla="*/ 22 w 60"/>
                    <a:gd name="T43" fmla="*/ 103 h 117"/>
                    <a:gd name="T44" fmla="*/ 15 w 60"/>
                    <a:gd name="T45" fmla="*/ 102 h 117"/>
                    <a:gd name="T46" fmla="*/ 3 w 60"/>
                    <a:gd name="T47" fmla="*/ 94 h 117"/>
                    <a:gd name="T48" fmla="*/ 0 w 60"/>
                    <a:gd name="T49" fmla="*/ 75 h 117"/>
                    <a:gd name="T50" fmla="*/ 2 w 60"/>
                    <a:gd name="T51" fmla="*/ 50 h 117"/>
                    <a:gd name="T52" fmla="*/ 6 w 60"/>
                    <a:gd name="T53" fmla="*/ 26 h 117"/>
                    <a:gd name="T54" fmla="*/ 12 w 60"/>
                    <a:gd name="T55" fmla="*/ 20 h 11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0"/>
                    <a:gd name="T85" fmla="*/ 0 h 117"/>
                    <a:gd name="T86" fmla="*/ 60 w 60"/>
                    <a:gd name="T87" fmla="*/ 117 h 11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0" h="117">
                      <a:moveTo>
                        <a:pt x="12" y="20"/>
                      </a:moveTo>
                      <a:lnTo>
                        <a:pt x="19" y="11"/>
                      </a:lnTo>
                      <a:lnTo>
                        <a:pt x="29" y="1"/>
                      </a:lnTo>
                      <a:lnTo>
                        <a:pt x="39" y="0"/>
                      </a:lnTo>
                      <a:lnTo>
                        <a:pt x="46" y="3"/>
                      </a:lnTo>
                      <a:lnTo>
                        <a:pt x="54" y="11"/>
                      </a:lnTo>
                      <a:lnTo>
                        <a:pt x="58" y="27"/>
                      </a:lnTo>
                      <a:lnTo>
                        <a:pt x="59" y="40"/>
                      </a:lnTo>
                      <a:lnTo>
                        <a:pt x="57" y="51"/>
                      </a:lnTo>
                      <a:lnTo>
                        <a:pt x="52" y="65"/>
                      </a:lnTo>
                      <a:lnTo>
                        <a:pt x="48" y="77"/>
                      </a:lnTo>
                      <a:lnTo>
                        <a:pt x="47" y="79"/>
                      </a:lnTo>
                      <a:lnTo>
                        <a:pt x="49" y="94"/>
                      </a:lnTo>
                      <a:lnTo>
                        <a:pt x="55" y="108"/>
                      </a:lnTo>
                      <a:lnTo>
                        <a:pt x="57" y="113"/>
                      </a:lnTo>
                      <a:lnTo>
                        <a:pt x="54" y="116"/>
                      </a:lnTo>
                      <a:lnTo>
                        <a:pt x="49" y="115"/>
                      </a:lnTo>
                      <a:lnTo>
                        <a:pt x="45" y="97"/>
                      </a:lnTo>
                      <a:lnTo>
                        <a:pt x="43" y="85"/>
                      </a:lnTo>
                      <a:lnTo>
                        <a:pt x="36" y="92"/>
                      </a:lnTo>
                      <a:lnTo>
                        <a:pt x="32" y="99"/>
                      </a:lnTo>
                      <a:lnTo>
                        <a:pt x="22" y="103"/>
                      </a:lnTo>
                      <a:lnTo>
                        <a:pt x="15" y="102"/>
                      </a:lnTo>
                      <a:lnTo>
                        <a:pt x="3" y="94"/>
                      </a:lnTo>
                      <a:lnTo>
                        <a:pt x="0" y="75"/>
                      </a:lnTo>
                      <a:lnTo>
                        <a:pt x="2" y="50"/>
                      </a:lnTo>
                      <a:lnTo>
                        <a:pt x="6" y="26"/>
                      </a:lnTo>
                      <a:lnTo>
                        <a:pt x="12" y="2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77" name="Freeform 240">
                  <a:extLst>
                    <a:ext uri="{FF2B5EF4-FFF2-40B4-BE49-F238E27FC236}">
                      <a16:creationId xmlns:a16="http://schemas.microsoft.com/office/drawing/2014/main" id="{1C218CF4-CA58-45A3-9B4B-BB99803C9B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3" y="2563"/>
                  <a:ext cx="82" cy="148"/>
                </a:xfrm>
                <a:custGeom>
                  <a:avLst/>
                  <a:gdLst>
                    <a:gd name="T0" fmla="*/ 20 w 82"/>
                    <a:gd name="T1" fmla="*/ 5 h 148"/>
                    <a:gd name="T2" fmla="*/ 12 w 82"/>
                    <a:gd name="T3" fmla="*/ 0 h 148"/>
                    <a:gd name="T4" fmla="*/ 2 w 82"/>
                    <a:gd name="T5" fmla="*/ 2 h 148"/>
                    <a:gd name="T6" fmla="*/ 0 w 82"/>
                    <a:gd name="T7" fmla="*/ 11 h 148"/>
                    <a:gd name="T8" fmla="*/ 3 w 82"/>
                    <a:gd name="T9" fmla="*/ 23 h 148"/>
                    <a:gd name="T10" fmla="*/ 14 w 82"/>
                    <a:gd name="T11" fmla="*/ 33 h 148"/>
                    <a:gd name="T12" fmla="*/ 32 w 82"/>
                    <a:gd name="T13" fmla="*/ 41 h 148"/>
                    <a:gd name="T14" fmla="*/ 55 w 82"/>
                    <a:gd name="T15" fmla="*/ 63 h 148"/>
                    <a:gd name="T16" fmla="*/ 60 w 82"/>
                    <a:gd name="T17" fmla="*/ 71 h 148"/>
                    <a:gd name="T18" fmla="*/ 59 w 82"/>
                    <a:gd name="T19" fmla="*/ 77 h 148"/>
                    <a:gd name="T20" fmla="*/ 47 w 82"/>
                    <a:gd name="T21" fmla="*/ 95 h 148"/>
                    <a:gd name="T22" fmla="*/ 32 w 82"/>
                    <a:gd name="T23" fmla="*/ 117 h 148"/>
                    <a:gd name="T24" fmla="*/ 28 w 82"/>
                    <a:gd name="T25" fmla="*/ 126 h 148"/>
                    <a:gd name="T26" fmla="*/ 30 w 82"/>
                    <a:gd name="T27" fmla="*/ 134 h 148"/>
                    <a:gd name="T28" fmla="*/ 45 w 82"/>
                    <a:gd name="T29" fmla="*/ 140 h 148"/>
                    <a:gd name="T30" fmla="*/ 67 w 82"/>
                    <a:gd name="T31" fmla="*/ 147 h 148"/>
                    <a:gd name="T32" fmla="*/ 75 w 82"/>
                    <a:gd name="T33" fmla="*/ 145 h 148"/>
                    <a:gd name="T34" fmla="*/ 81 w 82"/>
                    <a:gd name="T35" fmla="*/ 137 h 148"/>
                    <a:gd name="T36" fmla="*/ 80 w 82"/>
                    <a:gd name="T37" fmla="*/ 132 h 148"/>
                    <a:gd name="T38" fmla="*/ 74 w 82"/>
                    <a:gd name="T39" fmla="*/ 130 h 148"/>
                    <a:gd name="T40" fmla="*/ 47 w 82"/>
                    <a:gd name="T41" fmla="*/ 131 h 148"/>
                    <a:gd name="T42" fmla="*/ 37 w 82"/>
                    <a:gd name="T43" fmla="*/ 129 h 148"/>
                    <a:gd name="T44" fmla="*/ 35 w 82"/>
                    <a:gd name="T45" fmla="*/ 123 h 148"/>
                    <a:gd name="T46" fmla="*/ 50 w 82"/>
                    <a:gd name="T47" fmla="*/ 103 h 148"/>
                    <a:gd name="T48" fmla="*/ 66 w 82"/>
                    <a:gd name="T49" fmla="*/ 84 h 148"/>
                    <a:gd name="T50" fmla="*/ 69 w 82"/>
                    <a:gd name="T51" fmla="*/ 77 h 148"/>
                    <a:gd name="T52" fmla="*/ 70 w 82"/>
                    <a:gd name="T53" fmla="*/ 68 h 148"/>
                    <a:gd name="T54" fmla="*/ 67 w 82"/>
                    <a:gd name="T55" fmla="*/ 57 h 148"/>
                    <a:gd name="T56" fmla="*/ 59 w 82"/>
                    <a:gd name="T57" fmla="*/ 48 h 148"/>
                    <a:gd name="T58" fmla="*/ 37 w 82"/>
                    <a:gd name="T59" fmla="*/ 22 h 148"/>
                    <a:gd name="T60" fmla="*/ 20 w 82"/>
                    <a:gd name="T61" fmla="*/ 5 h 148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2"/>
                    <a:gd name="T94" fmla="*/ 0 h 148"/>
                    <a:gd name="T95" fmla="*/ 82 w 82"/>
                    <a:gd name="T96" fmla="*/ 148 h 148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2" h="148">
                      <a:moveTo>
                        <a:pt x="20" y="5"/>
                      </a:moveTo>
                      <a:lnTo>
                        <a:pt x="12" y="0"/>
                      </a:lnTo>
                      <a:lnTo>
                        <a:pt x="2" y="2"/>
                      </a:lnTo>
                      <a:lnTo>
                        <a:pt x="0" y="11"/>
                      </a:lnTo>
                      <a:lnTo>
                        <a:pt x="3" y="23"/>
                      </a:lnTo>
                      <a:lnTo>
                        <a:pt x="14" y="33"/>
                      </a:lnTo>
                      <a:lnTo>
                        <a:pt x="32" y="41"/>
                      </a:lnTo>
                      <a:lnTo>
                        <a:pt x="55" y="63"/>
                      </a:lnTo>
                      <a:lnTo>
                        <a:pt x="60" y="71"/>
                      </a:lnTo>
                      <a:lnTo>
                        <a:pt x="59" y="77"/>
                      </a:lnTo>
                      <a:lnTo>
                        <a:pt x="47" y="95"/>
                      </a:lnTo>
                      <a:lnTo>
                        <a:pt x="32" y="117"/>
                      </a:lnTo>
                      <a:lnTo>
                        <a:pt x="28" y="126"/>
                      </a:lnTo>
                      <a:lnTo>
                        <a:pt x="30" y="134"/>
                      </a:lnTo>
                      <a:lnTo>
                        <a:pt x="45" y="140"/>
                      </a:lnTo>
                      <a:lnTo>
                        <a:pt x="67" y="147"/>
                      </a:lnTo>
                      <a:lnTo>
                        <a:pt x="75" y="145"/>
                      </a:lnTo>
                      <a:lnTo>
                        <a:pt x="81" y="137"/>
                      </a:lnTo>
                      <a:lnTo>
                        <a:pt x="80" y="132"/>
                      </a:lnTo>
                      <a:lnTo>
                        <a:pt x="74" y="130"/>
                      </a:lnTo>
                      <a:lnTo>
                        <a:pt x="47" y="131"/>
                      </a:lnTo>
                      <a:lnTo>
                        <a:pt x="37" y="129"/>
                      </a:lnTo>
                      <a:lnTo>
                        <a:pt x="35" y="123"/>
                      </a:lnTo>
                      <a:lnTo>
                        <a:pt x="50" y="103"/>
                      </a:lnTo>
                      <a:lnTo>
                        <a:pt x="66" y="84"/>
                      </a:lnTo>
                      <a:lnTo>
                        <a:pt x="69" y="77"/>
                      </a:lnTo>
                      <a:lnTo>
                        <a:pt x="70" y="68"/>
                      </a:lnTo>
                      <a:lnTo>
                        <a:pt x="67" y="57"/>
                      </a:lnTo>
                      <a:lnTo>
                        <a:pt x="59" y="48"/>
                      </a:lnTo>
                      <a:lnTo>
                        <a:pt x="37" y="22"/>
                      </a:lnTo>
                      <a:lnTo>
                        <a:pt x="20" y="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78" name="Freeform 241">
                  <a:extLst>
                    <a:ext uri="{FF2B5EF4-FFF2-40B4-BE49-F238E27FC236}">
                      <a16:creationId xmlns:a16="http://schemas.microsoft.com/office/drawing/2014/main" id="{BA65709B-EE7C-4DA3-BFA3-8D5E6DB9E9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93" y="2441"/>
                  <a:ext cx="79" cy="147"/>
                </a:xfrm>
                <a:custGeom>
                  <a:avLst/>
                  <a:gdLst>
                    <a:gd name="T0" fmla="*/ 5 w 79"/>
                    <a:gd name="T1" fmla="*/ 50 h 147"/>
                    <a:gd name="T2" fmla="*/ 6 w 79"/>
                    <a:gd name="T3" fmla="*/ 23 h 147"/>
                    <a:gd name="T4" fmla="*/ 20 w 79"/>
                    <a:gd name="T5" fmla="*/ 4 h 147"/>
                    <a:gd name="T6" fmla="*/ 27 w 79"/>
                    <a:gd name="T7" fmla="*/ 0 h 147"/>
                    <a:gd name="T8" fmla="*/ 38 w 79"/>
                    <a:gd name="T9" fmla="*/ 3 h 147"/>
                    <a:gd name="T10" fmla="*/ 47 w 79"/>
                    <a:gd name="T11" fmla="*/ 11 h 147"/>
                    <a:gd name="T12" fmla="*/ 52 w 79"/>
                    <a:gd name="T13" fmla="*/ 23 h 147"/>
                    <a:gd name="T14" fmla="*/ 55 w 79"/>
                    <a:gd name="T15" fmla="*/ 33 h 147"/>
                    <a:gd name="T16" fmla="*/ 54 w 79"/>
                    <a:gd name="T17" fmla="*/ 47 h 147"/>
                    <a:gd name="T18" fmla="*/ 55 w 79"/>
                    <a:gd name="T19" fmla="*/ 58 h 147"/>
                    <a:gd name="T20" fmla="*/ 51 w 79"/>
                    <a:gd name="T21" fmla="*/ 69 h 147"/>
                    <a:gd name="T22" fmla="*/ 51 w 79"/>
                    <a:gd name="T23" fmla="*/ 81 h 147"/>
                    <a:gd name="T24" fmla="*/ 55 w 79"/>
                    <a:gd name="T25" fmla="*/ 90 h 147"/>
                    <a:gd name="T26" fmla="*/ 67 w 79"/>
                    <a:gd name="T27" fmla="*/ 92 h 147"/>
                    <a:gd name="T28" fmla="*/ 75 w 79"/>
                    <a:gd name="T29" fmla="*/ 101 h 147"/>
                    <a:gd name="T30" fmla="*/ 78 w 79"/>
                    <a:gd name="T31" fmla="*/ 121 h 147"/>
                    <a:gd name="T32" fmla="*/ 75 w 79"/>
                    <a:gd name="T33" fmla="*/ 135 h 147"/>
                    <a:gd name="T34" fmla="*/ 58 w 79"/>
                    <a:gd name="T35" fmla="*/ 143 h 147"/>
                    <a:gd name="T36" fmla="*/ 41 w 79"/>
                    <a:gd name="T37" fmla="*/ 146 h 147"/>
                    <a:gd name="T38" fmla="*/ 27 w 79"/>
                    <a:gd name="T39" fmla="*/ 141 h 147"/>
                    <a:gd name="T40" fmla="*/ 12 w 79"/>
                    <a:gd name="T41" fmla="*/ 126 h 147"/>
                    <a:gd name="T42" fmla="*/ 5 w 79"/>
                    <a:gd name="T43" fmla="*/ 110 h 147"/>
                    <a:gd name="T44" fmla="*/ 1 w 79"/>
                    <a:gd name="T45" fmla="*/ 91 h 147"/>
                    <a:gd name="T46" fmla="*/ 0 w 79"/>
                    <a:gd name="T47" fmla="*/ 70 h 147"/>
                    <a:gd name="T48" fmla="*/ 3 w 79"/>
                    <a:gd name="T49" fmla="*/ 57 h 147"/>
                    <a:gd name="T50" fmla="*/ 5 w 79"/>
                    <a:gd name="T51" fmla="*/ 50 h 14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9"/>
                    <a:gd name="T79" fmla="*/ 0 h 147"/>
                    <a:gd name="T80" fmla="*/ 79 w 79"/>
                    <a:gd name="T81" fmla="*/ 147 h 14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9" h="147">
                      <a:moveTo>
                        <a:pt x="5" y="50"/>
                      </a:moveTo>
                      <a:lnTo>
                        <a:pt x="6" y="23"/>
                      </a:lnTo>
                      <a:lnTo>
                        <a:pt x="20" y="4"/>
                      </a:lnTo>
                      <a:lnTo>
                        <a:pt x="27" y="0"/>
                      </a:lnTo>
                      <a:lnTo>
                        <a:pt x="38" y="3"/>
                      </a:lnTo>
                      <a:lnTo>
                        <a:pt x="47" y="11"/>
                      </a:lnTo>
                      <a:lnTo>
                        <a:pt x="52" y="23"/>
                      </a:lnTo>
                      <a:lnTo>
                        <a:pt x="55" y="33"/>
                      </a:lnTo>
                      <a:lnTo>
                        <a:pt x="54" y="47"/>
                      </a:lnTo>
                      <a:lnTo>
                        <a:pt x="55" y="58"/>
                      </a:lnTo>
                      <a:lnTo>
                        <a:pt x="51" y="69"/>
                      </a:lnTo>
                      <a:lnTo>
                        <a:pt x="51" y="81"/>
                      </a:lnTo>
                      <a:lnTo>
                        <a:pt x="55" y="90"/>
                      </a:lnTo>
                      <a:lnTo>
                        <a:pt x="67" y="92"/>
                      </a:lnTo>
                      <a:lnTo>
                        <a:pt x="75" y="101"/>
                      </a:lnTo>
                      <a:lnTo>
                        <a:pt x="78" y="121"/>
                      </a:lnTo>
                      <a:lnTo>
                        <a:pt x="75" y="135"/>
                      </a:lnTo>
                      <a:lnTo>
                        <a:pt x="58" y="143"/>
                      </a:lnTo>
                      <a:lnTo>
                        <a:pt x="41" y="146"/>
                      </a:lnTo>
                      <a:lnTo>
                        <a:pt x="27" y="141"/>
                      </a:lnTo>
                      <a:lnTo>
                        <a:pt x="12" y="126"/>
                      </a:lnTo>
                      <a:lnTo>
                        <a:pt x="5" y="110"/>
                      </a:lnTo>
                      <a:lnTo>
                        <a:pt x="1" y="91"/>
                      </a:lnTo>
                      <a:lnTo>
                        <a:pt x="0" y="70"/>
                      </a:lnTo>
                      <a:lnTo>
                        <a:pt x="3" y="57"/>
                      </a:lnTo>
                      <a:lnTo>
                        <a:pt x="5" y="5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230" name="Group 242">
                <a:extLst>
                  <a:ext uri="{FF2B5EF4-FFF2-40B4-BE49-F238E27FC236}">
                    <a16:creationId xmlns:a16="http://schemas.microsoft.com/office/drawing/2014/main" id="{6C49E44C-FD25-4D05-A113-2EE168F7B8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68" y="2377"/>
                <a:ext cx="597" cy="680"/>
                <a:chOff x="5268" y="2377"/>
                <a:chExt cx="597" cy="680"/>
              </a:xfrm>
            </p:grpSpPr>
            <p:grpSp>
              <p:nvGrpSpPr>
                <p:cNvPr id="270" name="Group 243">
                  <a:extLst>
                    <a:ext uri="{FF2B5EF4-FFF2-40B4-BE49-F238E27FC236}">
                      <a16:creationId xmlns:a16="http://schemas.microsoft.com/office/drawing/2014/main" id="{E3B5408A-DCAA-45AC-9818-24043E1492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68" y="2377"/>
                  <a:ext cx="597" cy="680"/>
                  <a:chOff x="5268" y="2377"/>
                  <a:chExt cx="597" cy="680"/>
                </a:xfrm>
              </p:grpSpPr>
              <p:sp>
                <p:nvSpPr>
                  <p:cNvPr id="273" name="Freeform 244">
                    <a:extLst>
                      <a:ext uri="{FF2B5EF4-FFF2-40B4-BE49-F238E27FC236}">
                        <a16:creationId xmlns:a16="http://schemas.microsoft.com/office/drawing/2014/main" id="{BE780EFA-7CEB-46AC-8DC1-8B77463C8C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2377"/>
                    <a:ext cx="597" cy="680"/>
                  </a:xfrm>
                  <a:custGeom>
                    <a:avLst/>
                    <a:gdLst>
                      <a:gd name="T0" fmla="*/ 30 w 597"/>
                      <a:gd name="T1" fmla="*/ 475 h 680"/>
                      <a:gd name="T2" fmla="*/ 24 w 597"/>
                      <a:gd name="T3" fmla="*/ 399 h 680"/>
                      <a:gd name="T4" fmla="*/ 4 w 597"/>
                      <a:gd name="T5" fmla="*/ 321 h 680"/>
                      <a:gd name="T6" fmla="*/ 3 w 597"/>
                      <a:gd name="T7" fmla="*/ 260 h 680"/>
                      <a:gd name="T8" fmla="*/ 37 w 597"/>
                      <a:gd name="T9" fmla="*/ 217 h 680"/>
                      <a:gd name="T10" fmla="*/ 135 w 597"/>
                      <a:gd name="T11" fmla="*/ 161 h 680"/>
                      <a:gd name="T12" fmla="*/ 216 w 597"/>
                      <a:gd name="T13" fmla="*/ 135 h 680"/>
                      <a:gd name="T14" fmla="*/ 281 w 597"/>
                      <a:gd name="T15" fmla="*/ 99 h 680"/>
                      <a:gd name="T16" fmla="*/ 319 w 597"/>
                      <a:gd name="T17" fmla="*/ 74 h 680"/>
                      <a:gd name="T18" fmla="*/ 356 w 597"/>
                      <a:gd name="T19" fmla="*/ 27 h 680"/>
                      <a:gd name="T20" fmla="*/ 407 w 597"/>
                      <a:gd name="T21" fmla="*/ 0 h 680"/>
                      <a:gd name="T22" fmla="*/ 435 w 597"/>
                      <a:gd name="T23" fmla="*/ 12 h 680"/>
                      <a:gd name="T24" fmla="*/ 532 w 597"/>
                      <a:gd name="T25" fmla="*/ 96 h 680"/>
                      <a:gd name="T26" fmla="*/ 585 w 597"/>
                      <a:gd name="T27" fmla="*/ 148 h 680"/>
                      <a:gd name="T28" fmla="*/ 583 w 597"/>
                      <a:gd name="T29" fmla="*/ 179 h 680"/>
                      <a:gd name="T30" fmla="*/ 590 w 597"/>
                      <a:gd name="T31" fmla="*/ 274 h 680"/>
                      <a:gd name="T32" fmla="*/ 596 w 597"/>
                      <a:gd name="T33" fmla="*/ 367 h 680"/>
                      <a:gd name="T34" fmla="*/ 579 w 597"/>
                      <a:gd name="T35" fmla="*/ 405 h 680"/>
                      <a:gd name="T36" fmla="*/ 572 w 597"/>
                      <a:gd name="T37" fmla="*/ 384 h 680"/>
                      <a:gd name="T38" fmla="*/ 537 w 597"/>
                      <a:gd name="T39" fmla="*/ 375 h 680"/>
                      <a:gd name="T40" fmla="*/ 494 w 597"/>
                      <a:gd name="T41" fmla="*/ 405 h 680"/>
                      <a:gd name="T42" fmla="*/ 453 w 597"/>
                      <a:gd name="T43" fmla="*/ 448 h 680"/>
                      <a:gd name="T44" fmla="*/ 399 w 597"/>
                      <a:gd name="T45" fmla="*/ 496 h 680"/>
                      <a:gd name="T46" fmla="*/ 346 w 597"/>
                      <a:gd name="T47" fmla="*/ 537 h 680"/>
                      <a:gd name="T48" fmla="*/ 280 w 597"/>
                      <a:gd name="T49" fmla="*/ 568 h 680"/>
                      <a:gd name="T50" fmla="*/ 236 w 597"/>
                      <a:gd name="T51" fmla="*/ 596 h 680"/>
                      <a:gd name="T52" fmla="*/ 236 w 597"/>
                      <a:gd name="T53" fmla="*/ 649 h 680"/>
                      <a:gd name="T54" fmla="*/ 221 w 597"/>
                      <a:gd name="T55" fmla="*/ 679 h 680"/>
                      <a:gd name="T56" fmla="*/ 187 w 597"/>
                      <a:gd name="T57" fmla="*/ 643 h 680"/>
                      <a:gd name="T58" fmla="*/ 185 w 597"/>
                      <a:gd name="T59" fmla="*/ 610 h 680"/>
                      <a:gd name="T60" fmla="*/ 99 w 597"/>
                      <a:gd name="T61" fmla="*/ 529 h 680"/>
                      <a:gd name="T62" fmla="*/ 56 w 597"/>
                      <a:gd name="T63" fmla="*/ 494 h 680"/>
                      <a:gd name="T64" fmla="*/ 62 w 597"/>
                      <a:gd name="T65" fmla="*/ 535 h 68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597"/>
                      <a:gd name="T100" fmla="*/ 0 h 680"/>
                      <a:gd name="T101" fmla="*/ 597 w 597"/>
                      <a:gd name="T102" fmla="*/ 680 h 68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597" h="680">
                        <a:moveTo>
                          <a:pt x="39" y="520"/>
                        </a:moveTo>
                        <a:lnTo>
                          <a:pt x="30" y="475"/>
                        </a:lnTo>
                        <a:lnTo>
                          <a:pt x="30" y="436"/>
                        </a:lnTo>
                        <a:lnTo>
                          <a:pt x="24" y="399"/>
                        </a:lnTo>
                        <a:lnTo>
                          <a:pt x="11" y="355"/>
                        </a:lnTo>
                        <a:lnTo>
                          <a:pt x="4" y="321"/>
                        </a:lnTo>
                        <a:lnTo>
                          <a:pt x="0" y="284"/>
                        </a:lnTo>
                        <a:lnTo>
                          <a:pt x="3" y="260"/>
                        </a:lnTo>
                        <a:lnTo>
                          <a:pt x="18" y="241"/>
                        </a:lnTo>
                        <a:lnTo>
                          <a:pt x="37" y="217"/>
                        </a:lnTo>
                        <a:lnTo>
                          <a:pt x="86" y="186"/>
                        </a:lnTo>
                        <a:lnTo>
                          <a:pt x="135" y="161"/>
                        </a:lnTo>
                        <a:lnTo>
                          <a:pt x="180" y="143"/>
                        </a:lnTo>
                        <a:lnTo>
                          <a:pt x="216" y="135"/>
                        </a:lnTo>
                        <a:lnTo>
                          <a:pt x="251" y="114"/>
                        </a:lnTo>
                        <a:lnTo>
                          <a:pt x="281" y="99"/>
                        </a:lnTo>
                        <a:lnTo>
                          <a:pt x="295" y="88"/>
                        </a:lnTo>
                        <a:lnTo>
                          <a:pt x="319" y="74"/>
                        </a:lnTo>
                        <a:lnTo>
                          <a:pt x="339" y="55"/>
                        </a:lnTo>
                        <a:lnTo>
                          <a:pt x="356" y="27"/>
                        </a:lnTo>
                        <a:lnTo>
                          <a:pt x="378" y="15"/>
                        </a:lnTo>
                        <a:lnTo>
                          <a:pt x="407" y="0"/>
                        </a:lnTo>
                        <a:lnTo>
                          <a:pt x="421" y="0"/>
                        </a:lnTo>
                        <a:lnTo>
                          <a:pt x="435" y="12"/>
                        </a:lnTo>
                        <a:lnTo>
                          <a:pt x="480" y="47"/>
                        </a:lnTo>
                        <a:lnTo>
                          <a:pt x="532" y="96"/>
                        </a:lnTo>
                        <a:lnTo>
                          <a:pt x="567" y="126"/>
                        </a:lnTo>
                        <a:lnTo>
                          <a:pt x="585" y="148"/>
                        </a:lnTo>
                        <a:lnTo>
                          <a:pt x="587" y="164"/>
                        </a:lnTo>
                        <a:lnTo>
                          <a:pt x="583" y="179"/>
                        </a:lnTo>
                        <a:lnTo>
                          <a:pt x="581" y="207"/>
                        </a:lnTo>
                        <a:lnTo>
                          <a:pt x="590" y="274"/>
                        </a:lnTo>
                        <a:lnTo>
                          <a:pt x="595" y="327"/>
                        </a:lnTo>
                        <a:lnTo>
                          <a:pt x="596" y="367"/>
                        </a:lnTo>
                        <a:lnTo>
                          <a:pt x="592" y="397"/>
                        </a:lnTo>
                        <a:lnTo>
                          <a:pt x="579" y="405"/>
                        </a:lnTo>
                        <a:lnTo>
                          <a:pt x="572" y="398"/>
                        </a:lnTo>
                        <a:lnTo>
                          <a:pt x="572" y="384"/>
                        </a:lnTo>
                        <a:lnTo>
                          <a:pt x="569" y="348"/>
                        </a:lnTo>
                        <a:lnTo>
                          <a:pt x="537" y="375"/>
                        </a:lnTo>
                        <a:lnTo>
                          <a:pt x="519" y="392"/>
                        </a:lnTo>
                        <a:lnTo>
                          <a:pt x="494" y="405"/>
                        </a:lnTo>
                        <a:lnTo>
                          <a:pt x="475" y="421"/>
                        </a:lnTo>
                        <a:lnTo>
                          <a:pt x="453" y="448"/>
                        </a:lnTo>
                        <a:lnTo>
                          <a:pt x="432" y="468"/>
                        </a:lnTo>
                        <a:lnTo>
                          <a:pt x="399" y="496"/>
                        </a:lnTo>
                        <a:lnTo>
                          <a:pt x="377" y="510"/>
                        </a:lnTo>
                        <a:lnTo>
                          <a:pt x="346" y="537"/>
                        </a:lnTo>
                        <a:lnTo>
                          <a:pt x="308" y="553"/>
                        </a:lnTo>
                        <a:lnTo>
                          <a:pt x="280" y="568"/>
                        </a:lnTo>
                        <a:lnTo>
                          <a:pt x="251" y="584"/>
                        </a:lnTo>
                        <a:lnTo>
                          <a:pt x="236" y="596"/>
                        </a:lnTo>
                        <a:lnTo>
                          <a:pt x="233" y="618"/>
                        </a:lnTo>
                        <a:lnTo>
                          <a:pt x="236" y="649"/>
                        </a:lnTo>
                        <a:lnTo>
                          <a:pt x="234" y="667"/>
                        </a:lnTo>
                        <a:lnTo>
                          <a:pt x="221" y="679"/>
                        </a:lnTo>
                        <a:lnTo>
                          <a:pt x="197" y="666"/>
                        </a:lnTo>
                        <a:lnTo>
                          <a:pt x="187" y="643"/>
                        </a:lnTo>
                        <a:lnTo>
                          <a:pt x="192" y="621"/>
                        </a:lnTo>
                        <a:lnTo>
                          <a:pt x="185" y="610"/>
                        </a:lnTo>
                        <a:lnTo>
                          <a:pt x="149" y="572"/>
                        </a:lnTo>
                        <a:lnTo>
                          <a:pt x="99" y="529"/>
                        </a:lnTo>
                        <a:lnTo>
                          <a:pt x="68" y="501"/>
                        </a:lnTo>
                        <a:lnTo>
                          <a:pt x="56" y="494"/>
                        </a:lnTo>
                        <a:lnTo>
                          <a:pt x="52" y="509"/>
                        </a:lnTo>
                        <a:lnTo>
                          <a:pt x="62" y="535"/>
                        </a:lnTo>
                        <a:lnTo>
                          <a:pt x="39" y="520"/>
                        </a:lnTo>
                      </a:path>
                    </a:pathLst>
                  </a:custGeom>
                  <a:solidFill>
                    <a:srgbClr val="996633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 sz="1351"/>
                  </a:p>
                </p:txBody>
              </p:sp>
              <p:sp>
                <p:nvSpPr>
                  <p:cNvPr id="274" name="Freeform 245">
                    <a:extLst>
                      <a:ext uri="{FF2B5EF4-FFF2-40B4-BE49-F238E27FC236}">
                        <a16:creationId xmlns:a16="http://schemas.microsoft.com/office/drawing/2014/main" id="{C4AF8960-FD5A-498B-88CF-B068E666F3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75" y="2536"/>
                    <a:ext cx="577" cy="520"/>
                  </a:xfrm>
                  <a:custGeom>
                    <a:avLst/>
                    <a:gdLst>
                      <a:gd name="T0" fmla="*/ 208 w 577"/>
                      <a:gd name="T1" fmla="*/ 511 h 520"/>
                      <a:gd name="T2" fmla="*/ 203 w 577"/>
                      <a:gd name="T3" fmla="*/ 468 h 520"/>
                      <a:gd name="T4" fmla="*/ 187 w 577"/>
                      <a:gd name="T5" fmla="*/ 375 h 520"/>
                      <a:gd name="T6" fmla="*/ 177 w 577"/>
                      <a:gd name="T7" fmla="*/ 305 h 520"/>
                      <a:gd name="T8" fmla="*/ 167 w 577"/>
                      <a:gd name="T9" fmla="*/ 289 h 520"/>
                      <a:gd name="T10" fmla="*/ 97 w 577"/>
                      <a:gd name="T11" fmla="*/ 219 h 520"/>
                      <a:gd name="T12" fmla="*/ 52 w 577"/>
                      <a:gd name="T13" fmla="*/ 177 h 520"/>
                      <a:gd name="T14" fmla="*/ 16 w 577"/>
                      <a:gd name="T15" fmla="*/ 147 h 520"/>
                      <a:gd name="T16" fmla="*/ 0 w 577"/>
                      <a:gd name="T17" fmla="*/ 131 h 520"/>
                      <a:gd name="T18" fmla="*/ 2 w 577"/>
                      <a:gd name="T19" fmla="*/ 120 h 520"/>
                      <a:gd name="T20" fmla="*/ 7 w 577"/>
                      <a:gd name="T21" fmla="*/ 120 h 520"/>
                      <a:gd name="T22" fmla="*/ 33 w 577"/>
                      <a:gd name="T23" fmla="*/ 147 h 520"/>
                      <a:gd name="T24" fmla="*/ 67 w 577"/>
                      <a:gd name="T25" fmla="*/ 172 h 520"/>
                      <a:gd name="T26" fmla="*/ 103 w 577"/>
                      <a:gd name="T27" fmla="*/ 216 h 520"/>
                      <a:gd name="T28" fmla="*/ 135 w 577"/>
                      <a:gd name="T29" fmla="*/ 248 h 520"/>
                      <a:gd name="T30" fmla="*/ 163 w 577"/>
                      <a:gd name="T31" fmla="*/ 268 h 520"/>
                      <a:gd name="T32" fmla="*/ 182 w 577"/>
                      <a:gd name="T33" fmla="*/ 284 h 520"/>
                      <a:gd name="T34" fmla="*/ 193 w 577"/>
                      <a:gd name="T35" fmla="*/ 278 h 520"/>
                      <a:gd name="T36" fmla="*/ 202 w 577"/>
                      <a:gd name="T37" fmla="*/ 266 h 520"/>
                      <a:gd name="T38" fmla="*/ 236 w 577"/>
                      <a:gd name="T39" fmla="*/ 250 h 520"/>
                      <a:gd name="T40" fmla="*/ 295 w 577"/>
                      <a:gd name="T41" fmla="*/ 217 h 520"/>
                      <a:gd name="T42" fmla="*/ 328 w 577"/>
                      <a:gd name="T43" fmla="*/ 184 h 520"/>
                      <a:gd name="T44" fmla="*/ 369 w 577"/>
                      <a:gd name="T45" fmla="*/ 152 h 520"/>
                      <a:gd name="T46" fmla="*/ 411 w 577"/>
                      <a:gd name="T47" fmla="*/ 122 h 520"/>
                      <a:gd name="T48" fmla="*/ 455 w 577"/>
                      <a:gd name="T49" fmla="*/ 87 h 520"/>
                      <a:gd name="T50" fmla="*/ 486 w 577"/>
                      <a:gd name="T51" fmla="*/ 68 h 520"/>
                      <a:gd name="T52" fmla="*/ 522 w 577"/>
                      <a:gd name="T53" fmla="*/ 39 h 520"/>
                      <a:gd name="T54" fmla="*/ 552 w 577"/>
                      <a:gd name="T55" fmla="*/ 23 h 520"/>
                      <a:gd name="T56" fmla="*/ 576 w 577"/>
                      <a:gd name="T57" fmla="*/ 0 h 520"/>
                      <a:gd name="T58" fmla="*/ 571 w 577"/>
                      <a:gd name="T59" fmla="*/ 34 h 520"/>
                      <a:gd name="T60" fmla="*/ 556 w 577"/>
                      <a:gd name="T61" fmla="*/ 37 h 520"/>
                      <a:gd name="T62" fmla="*/ 536 w 577"/>
                      <a:gd name="T63" fmla="*/ 47 h 520"/>
                      <a:gd name="T64" fmla="*/ 501 w 577"/>
                      <a:gd name="T65" fmla="*/ 67 h 520"/>
                      <a:gd name="T66" fmla="*/ 477 w 577"/>
                      <a:gd name="T67" fmla="*/ 85 h 520"/>
                      <a:gd name="T68" fmla="*/ 446 w 577"/>
                      <a:gd name="T69" fmla="*/ 106 h 520"/>
                      <a:gd name="T70" fmla="*/ 426 w 577"/>
                      <a:gd name="T71" fmla="*/ 123 h 520"/>
                      <a:gd name="T72" fmla="*/ 392 w 577"/>
                      <a:gd name="T73" fmla="*/ 148 h 520"/>
                      <a:gd name="T74" fmla="*/ 369 w 577"/>
                      <a:gd name="T75" fmla="*/ 152 h 520"/>
                      <a:gd name="T76" fmla="*/ 339 w 577"/>
                      <a:gd name="T77" fmla="*/ 191 h 520"/>
                      <a:gd name="T78" fmla="*/ 318 w 577"/>
                      <a:gd name="T79" fmla="*/ 209 h 520"/>
                      <a:gd name="T80" fmla="*/ 290 w 577"/>
                      <a:gd name="T81" fmla="*/ 228 h 520"/>
                      <a:gd name="T82" fmla="*/ 254 w 577"/>
                      <a:gd name="T83" fmla="*/ 251 h 520"/>
                      <a:gd name="T84" fmla="*/ 227 w 577"/>
                      <a:gd name="T85" fmla="*/ 266 h 520"/>
                      <a:gd name="T86" fmla="*/ 208 w 577"/>
                      <a:gd name="T87" fmla="*/ 282 h 520"/>
                      <a:gd name="T88" fmla="*/ 190 w 577"/>
                      <a:gd name="T89" fmla="*/ 297 h 520"/>
                      <a:gd name="T90" fmla="*/ 191 w 577"/>
                      <a:gd name="T91" fmla="*/ 330 h 520"/>
                      <a:gd name="T92" fmla="*/ 202 w 577"/>
                      <a:gd name="T93" fmla="*/ 407 h 520"/>
                      <a:gd name="T94" fmla="*/ 210 w 577"/>
                      <a:gd name="T95" fmla="*/ 461 h 520"/>
                      <a:gd name="T96" fmla="*/ 220 w 577"/>
                      <a:gd name="T97" fmla="*/ 505 h 520"/>
                      <a:gd name="T98" fmla="*/ 212 w 577"/>
                      <a:gd name="T99" fmla="*/ 519 h 520"/>
                      <a:gd name="T100" fmla="*/ 208 w 577"/>
                      <a:gd name="T101" fmla="*/ 511 h 520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577"/>
                      <a:gd name="T154" fmla="*/ 0 h 520"/>
                      <a:gd name="T155" fmla="*/ 577 w 577"/>
                      <a:gd name="T156" fmla="*/ 520 h 520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577" h="520">
                        <a:moveTo>
                          <a:pt x="208" y="511"/>
                        </a:moveTo>
                        <a:lnTo>
                          <a:pt x="203" y="468"/>
                        </a:lnTo>
                        <a:lnTo>
                          <a:pt x="187" y="375"/>
                        </a:lnTo>
                        <a:lnTo>
                          <a:pt x="177" y="305"/>
                        </a:lnTo>
                        <a:lnTo>
                          <a:pt x="167" y="289"/>
                        </a:lnTo>
                        <a:lnTo>
                          <a:pt x="97" y="219"/>
                        </a:lnTo>
                        <a:lnTo>
                          <a:pt x="52" y="177"/>
                        </a:lnTo>
                        <a:lnTo>
                          <a:pt x="16" y="147"/>
                        </a:lnTo>
                        <a:lnTo>
                          <a:pt x="0" y="131"/>
                        </a:lnTo>
                        <a:lnTo>
                          <a:pt x="2" y="120"/>
                        </a:lnTo>
                        <a:lnTo>
                          <a:pt x="7" y="120"/>
                        </a:lnTo>
                        <a:lnTo>
                          <a:pt x="33" y="147"/>
                        </a:lnTo>
                        <a:lnTo>
                          <a:pt x="67" y="172"/>
                        </a:lnTo>
                        <a:lnTo>
                          <a:pt x="103" y="216"/>
                        </a:lnTo>
                        <a:lnTo>
                          <a:pt x="135" y="248"/>
                        </a:lnTo>
                        <a:lnTo>
                          <a:pt x="163" y="268"/>
                        </a:lnTo>
                        <a:lnTo>
                          <a:pt x="182" y="284"/>
                        </a:lnTo>
                        <a:lnTo>
                          <a:pt x="193" y="278"/>
                        </a:lnTo>
                        <a:lnTo>
                          <a:pt x="202" y="266"/>
                        </a:lnTo>
                        <a:lnTo>
                          <a:pt x="236" y="250"/>
                        </a:lnTo>
                        <a:lnTo>
                          <a:pt x="295" y="217"/>
                        </a:lnTo>
                        <a:lnTo>
                          <a:pt x="328" y="184"/>
                        </a:lnTo>
                        <a:lnTo>
                          <a:pt x="369" y="152"/>
                        </a:lnTo>
                        <a:lnTo>
                          <a:pt x="411" y="122"/>
                        </a:lnTo>
                        <a:lnTo>
                          <a:pt x="455" y="87"/>
                        </a:lnTo>
                        <a:lnTo>
                          <a:pt x="486" y="68"/>
                        </a:lnTo>
                        <a:lnTo>
                          <a:pt x="522" y="39"/>
                        </a:lnTo>
                        <a:lnTo>
                          <a:pt x="552" y="23"/>
                        </a:lnTo>
                        <a:lnTo>
                          <a:pt x="576" y="0"/>
                        </a:lnTo>
                        <a:lnTo>
                          <a:pt x="571" y="34"/>
                        </a:lnTo>
                        <a:lnTo>
                          <a:pt x="556" y="37"/>
                        </a:lnTo>
                        <a:lnTo>
                          <a:pt x="536" y="47"/>
                        </a:lnTo>
                        <a:lnTo>
                          <a:pt x="501" y="67"/>
                        </a:lnTo>
                        <a:lnTo>
                          <a:pt x="477" y="85"/>
                        </a:lnTo>
                        <a:lnTo>
                          <a:pt x="446" y="106"/>
                        </a:lnTo>
                        <a:lnTo>
                          <a:pt x="426" y="123"/>
                        </a:lnTo>
                        <a:lnTo>
                          <a:pt x="392" y="148"/>
                        </a:lnTo>
                        <a:lnTo>
                          <a:pt x="369" y="152"/>
                        </a:lnTo>
                        <a:lnTo>
                          <a:pt x="339" y="191"/>
                        </a:lnTo>
                        <a:lnTo>
                          <a:pt x="318" y="209"/>
                        </a:lnTo>
                        <a:lnTo>
                          <a:pt x="290" y="228"/>
                        </a:lnTo>
                        <a:lnTo>
                          <a:pt x="254" y="251"/>
                        </a:lnTo>
                        <a:lnTo>
                          <a:pt x="227" y="266"/>
                        </a:lnTo>
                        <a:lnTo>
                          <a:pt x="208" y="282"/>
                        </a:lnTo>
                        <a:lnTo>
                          <a:pt x="190" y="297"/>
                        </a:lnTo>
                        <a:lnTo>
                          <a:pt x="191" y="330"/>
                        </a:lnTo>
                        <a:lnTo>
                          <a:pt x="202" y="407"/>
                        </a:lnTo>
                        <a:lnTo>
                          <a:pt x="210" y="461"/>
                        </a:lnTo>
                        <a:lnTo>
                          <a:pt x="220" y="505"/>
                        </a:lnTo>
                        <a:lnTo>
                          <a:pt x="212" y="519"/>
                        </a:lnTo>
                        <a:lnTo>
                          <a:pt x="208" y="511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1351"/>
                  </a:p>
                </p:txBody>
              </p:sp>
            </p:grpSp>
            <p:sp>
              <p:nvSpPr>
                <p:cNvPr id="271" name="Freeform 246">
                  <a:extLst>
                    <a:ext uri="{FF2B5EF4-FFF2-40B4-BE49-F238E27FC236}">
                      <a16:creationId xmlns:a16="http://schemas.microsoft.com/office/drawing/2014/main" id="{E9CBCFE2-6644-4694-8D9E-A1310D221F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3" y="2500"/>
                  <a:ext cx="145" cy="128"/>
                </a:xfrm>
                <a:custGeom>
                  <a:avLst/>
                  <a:gdLst>
                    <a:gd name="T0" fmla="*/ 1 w 145"/>
                    <a:gd name="T1" fmla="*/ 48 h 128"/>
                    <a:gd name="T2" fmla="*/ 34 w 145"/>
                    <a:gd name="T3" fmla="*/ 32 h 128"/>
                    <a:gd name="T4" fmla="*/ 52 w 145"/>
                    <a:gd name="T5" fmla="*/ 16 h 128"/>
                    <a:gd name="T6" fmla="*/ 64 w 145"/>
                    <a:gd name="T7" fmla="*/ 0 h 128"/>
                    <a:gd name="T8" fmla="*/ 80 w 145"/>
                    <a:gd name="T9" fmla="*/ 16 h 128"/>
                    <a:gd name="T10" fmla="*/ 106 w 145"/>
                    <a:gd name="T11" fmla="*/ 39 h 128"/>
                    <a:gd name="T12" fmla="*/ 127 w 145"/>
                    <a:gd name="T13" fmla="*/ 49 h 128"/>
                    <a:gd name="T14" fmla="*/ 144 w 145"/>
                    <a:gd name="T15" fmla="*/ 66 h 128"/>
                    <a:gd name="T16" fmla="*/ 138 w 145"/>
                    <a:gd name="T17" fmla="*/ 84 h 128"/>
                    <a:gd name="T18" fmla="*/ 113 w 145"/>
                    <a:gd name="T19" fmla="*/ 105 h 128"/>
                    <a:gd name="T20" fmla="*/ 87 w 145"/>
                    <a:gd name="T21" fmla="*/ 125 h 128"/>
                    <a:gd name="T22" fmla="*/ 75 w 145"/>
                    <a:gd name="T23" fmla="*/ 127 h 128"/>
                    <a:gd name="T24" fmla="*/ 53 w 145"/>
                    <a:gd name="T25" fmla="*/ 102 h 128"/>
                    <a:gd name="T26" fmla="*/ 34 w 145"/>
                    <a:gd name="T27" fmla="*/ 87 h 128"/>
                    <a:gd name="T28" fmla="*/ 14 w 145"/>
                    <a:gd name="T29" fmla="*/ 78 h 128"/>
                    <a:gd name="T30" fmla="*/ 0 w 145"/>
                    <a:gd name="T31" fmla="*/ 59 h 128"/>
                    <a:gd name="T32" fmla="*/ 1 w 145"/>
                    <a:gd name="T33" fmla="*/ 48 h 12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5"/>
                    <a:gd name="T52" fmla="*/ 0 h 128"/>
                    <a:gd name="T53" fmla="*/ 145 w 145"/>
                    <a:gd name="T54" fmla="*/ 128 h 12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5" h="128">
                      <a:moveTo>
                        <a:pt x="1" y="48"/>
                      </a:moveTo>
                      <a:lnTo>
                        <a:pt x="34" y="32"/>
                      </a:lnTo>
                      <a:lnTo>
                        <a:pt x="52" y="16"/>
                      </a:lnTo>
                      <a:lnTo>
                        <a:pt x="64" y="0"/>
                      </a:lnTo>
                      <a:lnTo>
                        <a:pt x="80" y="16"/>
                      </a:lnTo>
                      <a:lnTo>
                        <a:pt x="106" y="39"/>
                      </a:lnTo>
                      <a:lnTo>
                        <a:pt x="127" y="49"/>
                      </a:lnTo>
                      <a:lnTo>
                        <a:pt x="144" y="66"/>
                      </a:lnTo>
                      <a:lnTo>
                        <a:pt x="138" y="84"/>
                      </a:lnTo>
                      <a:lnTo>
                        <a:pt x="113" y="105"/>
                      </a:lnTo>
                      <a:lnTo>
                        <a:pt x="87" y="125"/>
                      </a:lnTo>
                      <a:lnTo>
                        <a:pt x="75" y="127"/>
                      </a:lnTo>
                      <a:lnTo>
                        <a:pt x="53" y="102"/>
                      </a:lnTo>
                      <a:lnTo>
                        <a:pt x="34" y="87"/>
                      </a:lnTo>
                      <a:lnTo>
                        <a:pt x="14" y="78"/>
                      </a:lnTo>
                      <a:lnTo>
                        <a:pt x="0" y="59"/>
                      </a:lnTo>
                      <a:lnTo>
                        <a:pt x="1" y="48"/>
                      </a:lnTo>
                    </a:path>
                  </a:pathLst>
                </a:custGeom>
                <a:solidFill>
                  <a:srgbClr val="F8F8F8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72" name="Freeform 247">
                  <a:extLst>
                    <a:ext uri="{FF2B5EF4-FFF2-40B4-BE49-F238E27FC236}">
                      <a16:creationId xmlns:a16="http://schemas.microsoft.com/office/drawing/2014/main" id="{6E4521F6-EE77-4B7B-B0DC-1F3BDC6111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2" y="2507"/>
                  <a:ext cx="40" cy="60"/>
                </a:xfrm>
                <a:custGeom>
                  <a:avLst/>
                  <a:gdLst>
                    <a:gd name="T0" fmla="*/ 37 w 40"/>
                    <a:gd name="T1" fmla="*/ 49 h 60"/>
                    <a:gd name="T2" fmla="*/ 5 w 40"/>
                    <a:gd name="T3" fmla="*/ 0 h 60"/>
                    <a:gd name="T4" fmla="*/ 0 w 40"/>
                    <a:gd name="T5" fmla="*/ 5 h 60"/>
                    <a:gd name="T6" fmla="*/ 3 w 40"/>
                    <a:gd name="T7" fmla="*/ 11 h 60"/>
                    <a:gd name="T8" fmla="*/ 33 w 40"/>
                    <a:gd name="T9" fmla="*/ 57 h 60"/>
                    <a:gd name="T10" fmla="*/ 39 w 40"/>
                    <a:gd name="T11" fmla="*/ 59 h 60"/>
                    <a:gd name="T12" fmla="*/ 37 w 40"/>
                    <a:gd name="T13" fmla="*/ 49 h 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"/>
                    <a:gd name="T22" fmla="*/ 0 h 60"/>
                    <a:gd name="T23" fmla="*/ 40 w 40"/>
                    <a:gd name="T24" fmla="*/ 60 h 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" h="60">
                      <a:moveTo>
                        <a:pt x="37" y="49"/>
                      </a:moveTo>
                      <a:lnTo>
                        <a:pt x="5" y="0"/>
                      </a:lnTo>
                      <a:lnTo>
                        <a:pt x="0" y="5"/>
                      </a:lnTo>
                      <a:lnTo>
                        <a:pt x="3" y="11"/>
                      </a:lnTo>
                      <a:lnTo>
                        <a:pt x="33" y="57"/>
                      </a:lnTo>
                      <a:lnTo>
                        <a:pt x="39" y="59"/>
                      </a:lnTo>
                      <a:lnTo>
                        <a:pt x="37" y="4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231" name="Group 248">
                <a:extLst>
                  <a:ext uri="{FF2B5EF4-FFF2-40B4-BE49-F238E27FC236}">
                    <a16:creationId xmlns:a16="http://schemas.microsoft.com/office/drawing/2014/main" id="{CA483315-4EE2-45A9-BC82-A63125B109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50" y="2338"/>
                <a:ext cx="171" cy="248"/>
                <a:chOff x="5450" y="2338"/>
                <a:chExt cx="171" cy="248"/>
              </a:xfrm>
            </p:grpSpPr>
            <p:sp>
              <p:nvSpPr>
                <p:cNvPr id="268" name="Freeform 249">
                  <a:extLst>
                    <a:ext uri="{FF2B5EF4-FFF2-40B4-BE49-F238E27FC236}">
                      <a16:creationId xmlns:a16="http://schemas.microsoft.com/office/drawing/2014/main" id="{2827A4CD-89FF-4F9F-A66D-B8DFF2EF4A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38" y="2338"/>
                  <a:ext cx="83" cy="149"/>
                </a:xfrm>
                <a:custGeom>
                  <a:avLst/>
                  <a:gdLst>
                    <a:gd name="T0" fmla="*/ 0 w 83"/>
                    <a:gd name="T1" fmla="*/ 146 h 149"/>
                    <a:gd name="T2" fmla="*/ 2 w 83"/>
                    <a:gd name="T3" fmla="*/ 136 h 149"/>
                    <a:gd name="T4" fmla="*/ 7 w 83"/>
                    <a:gd name="T5" fmla="*/ 129 h 149"/>
                    <a:gd name="T6" fmla="*/ 30 w 83"/>
                    <a:gd name="T7" fmla="*/ 125 h 149"/>
                    <a:gd name="T8" fmla="*/ 56 w 83"/>
                    <a:gd name="T9" fmla="*/ 125 h 149"/>
                    <a:gd name="T10" fmla="*/ 71 w 83"/>
                    <a:gd name="T11" fmla="*/ 125 h 149"/>
                    <a:gd name="T12" fmla="*/ 73 w 83"/>
                    <a:gd name="T13" fmla="*/ 121 h 149"/>
                    <a:gd name="T14" fmla="*/ 68 w 83"/>
                    <a:gd name="T15" fmla="*/ 108 h 149"/>
                    <a:gd name="T16" fmla="*/ 58 w 83"/>
                    <a:gd name="T17" fmla="*/ 86 h 149"/>
                    <a:gd name="T18" fmla="*/ 45 w 83"/>
                    <a:gd name="T19" fmla="*/ 67 h 149"/>
                    <a:gd name="T20" fmla="*/ 35 w 83"/>
                    <a:gd name="T21" fmla="*/ 56 h 149"/>
                    <a:gd name="T22" fmla="*/ 30 w 83"/>
                    <a:gd name="T23" fmla="*/ 46 h 149"/>
                    <a:gd name="T24" fmla="*/ 30 w 83"/>
                    <a:gd name="T25" fmla="*/ 41 h 149"/>
                    <a:gd name="T26" fmla="*/ 35 w 83"/>
                    <a:gd name="T27" fmla="*/ 35 h 149"/>
                    <a:gd name="T28" fmla="*/ 44 w 83"/>
                    <a:gd name="T29" fmla="*/ 35 h 149"/>
                    <a:gd name="T30" fmla="*/ 57 w 83"/>
                    <a:gd name="T31" fmla="*/ 28 h 149"/>
                    <a:gd name="T32" fmla="*/ 59 w 83"/>
                    <a:gd name="T33" fmla="*/ 19 h 149"/>
                    <a:gd name="T34" fmla="*/ 62 w 83"/>
                    <a:gd name="T35" fmla="*/ 5 h 149"/>
                    <a:gd name="T36" fmla="*/ 61 w 83"/>
                    <a:gd name="T37" fmla="*/ 0 h 149"/>
                    <a:gd name="T38" fmla="*/ 66 w 83"/>
                    <a:gd name="T39" fmla="*/ 3 h 149"/>
                    <a:gd name="T40" fmla="*/ 69 w 83"/>
                    <a:gd name="T41" fmla="*/ 16 h 149"/>
                    <a:gd name="T42" fmla="*/ 70 w 83"/>
                    <a:gd name="T43" fmla="*/ 29 h 149"/>
                    <a:gd name="T44" fmla="*/ 62 w 83"/>
                    <a:gd name="T45" fmla="*/ 37 h 149"/>
                    <a:gd name="T46" fmla="*/ 56 w 83"/>
                    <a:gd name="T47" fmla="*/ 37 h 149"/>
                    <a:gd name="T48" fmla="*/ 44 w 83"/>
                    <a:gd name="T49" fmla="*/ 41 h 149"/>
                    <a:gd name="T50" fmla="*/ 41 w 83"/>
                    <a:gd name="T51" fmla="*/ 45 h 149"/>
                    <a:gd name="T52" fmla="*/ 42 w 83"/>
                    <a:gd name="T53" fmla="*/ 49 h 149"/>
                    <a:gd name="T54" fmla="*/ 50 w 83"/>
                    <a:gd name="T55" fmla="*/ 63 h 149"/>
                    <a:gd name="T56" fmla="*/ 60 w 83"/>
                    <a:gd name="T57" fmla="*/ 72 h 149"/>
                    <a:gd name="T58" fmla="*/ 72 w 83"/>
                    <a:gd name="T59" fmla="*/ 92 h 149"/>
                    <a:gd name="T60" fmla="*/ 80 w 83"/>
                    <a:gd name="T61" fmla="*/ 112 h 149"/>
                    <a:gd name="T62" fmla="*/ 82 w 83"/>
                    <a:gd name="T63" fmla="*/ 128 h 149"/>
                    <a:gd name="T64" fmla="*/ 80 w 83"/>
                    <a:gd name="T65" fmla="*/ 133 h 149"/>
                    <a:gd name="T66" fmla="*/ 76 w 83"/>
                    <a:gd name="T67" fmla="*/ 134 h 149"/>
                    <a:gd name="T68" fmla="*/ 63 w 83"/>
                    <a:gd name="T69" fmla="*/ 138 h 149"/>
                    <a:gd name="T70" fmla="*/ 38 w 83"/>
                    <a:gd name="T71" fmla="*/ 140 h 149"/>
                    <a:gd name="T72" fmla="*/ 21 w 83"/>
                    <a:gd name="T73" fmla="*/ 144 h 149"/>
                    <a:gd name="T74" fmla="*/ 10 w 83"/>
                    <a:gd name="T75" fmla="*/ 148 h 149"/>
                    <a:gd name="T76" fmla="*/ 3 w 83"/>
                    <a:gd name="T77" fmla="*/ 147 h 149"/>
                    <a:gd name="T78" fmla="*/ 0 w 83"/>
                    <a:gd name="T79" fmla="*/ 146 h 14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83"/>
                    <a:gd name="T121" fmla="*/ 0 h 149"/>
                    <a:gd name="T122" fmla="*/ 83 w 83"/>
                    <a:gd name="T123" fmla="*/ 149 h 14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83" h="149">
                      <a:moveTo>
                        <a:pt x="0" y="146"/>
                      </a:moveTo>
                      <a:lnTo>
                        <a:pt x="2" y="136"/>
                      </a:lnTo>
                      <a:lnTo>
                        <a:pt x="7" y="129"/>
                      </a:lnTo>
                      <a:lnTo>
                        <a:pt x="30" y="125"/>
                      </a:lnTo>
                      <a:lnTo>
                        <a:pt x="56" y="125"/>
                      </a:lnTo>
                      <a:lnTo>
                        <a:pt x="71" y="125"/>
                      </a:lnTo>
                      <a:lnTo>
                        <a:pt x="73" y="121"/>
                      </a:lnTo>
                      <a:lnTo>
                        <a:pt x="68" y="108"/>
                      </a:lnTo>
                      <a:lnTo>
                        <a:pt x="58" y="86"/>
                      </a:lnTo>
                      <a:lnTo>
                        <a:pt x="45" y="67"/>
                      </a:lnTo>
                      <a:lnTo>
                        <a:pt x="35" y="56"/>
                      </a:lnTo>
                      <a:lnTo>
                        <a:pt x="30" y="46"/>
                      </a:lnTo>
                      <a:lnTo>
                        <a:pt x="30" y="41"/>
                      </a:lnTo>
                      <a:lnTo>
                        <a:pt x="35" y="35"/>
                      </a:lnTo>
                      <a:lnTo>
                        <a:pt x="44" y="35"/>
                      </a:lnTo>
                      <a:lnTo>
                        <a:pt x="57" y="28"/>
                      </a:lnTo>
                      <a:lnTo>
                        <a:pt x="59" y="19"/>
                      </a:lnTo>
                      <a:lnTo>
                        <a:pt x="62" y="5"/>
                      </a:lnTo>
                      <a:lnTo>
                        <a:pt x="61" y="0"/>
                      </a:lnTo>
                      <a:lnTo>
                        <a:pt x="66" y="3"/>
                      </a:lnTo>
                      <a:lnTo>
                        <a:pt x="69" y="16"/>
                      </a:lnTo>
                      <a:lnTo>
                        <a:pt x="70" y="29"/>
                      </a:lnTo>
                      <a:lnTo>
                        <a:pt x="62" y="37"/>
                      </a:lnTo>
                      <a:lnTo>
                        <a:pt x="56" y="37"/>
                      </a:lnTo>
                      <a:lnTo>
                        <a:pt x="44" y="41"/>
                      </a:lnTo>
                      <a:lnTo>
                        <a:pt x="41" y="45"/>
                      </a:lnTo>
                      <a:lnTo>
                        <a:pt x="42" y="49"/>
                      </a:lnTo>
                      <a:lnTo>
                        <a:pt x="50" y="63"/>
                      </a:lnTo>
                      <a:lnTo>
                        <a:pt x="60" y="72"/>
                      </a:lnTo>
                      <a:lnTo>
                        <a:pt x="72" y="92"/>
                      </a:lnTo>
                      <a:lnTo>
                        <a:pt x="80" y="112"/>
                      </a:lnTo>
                      <a:lnTo>
                        <a:pt x="82" y="128"/>
                      </a:lnTo>
                      <a:lnTo>
                        <a:pt x="80" y="133"/>
                      </a:lnTo>
                      <a:lnTo>
                        <a:pt x="76" y="134"/>
                      </a:lnTo>
                      <a:lnTo>
                        <a:pt x="63" y="138"/>
                      </a:lnTo>
                      <a:lnTo>
                        <a:pt x="38" y="140"/>
                      </a:lnTo>
                      <a:lnTo>
                        <a:pt x="21" y="144"/>
                      </a:lnTo>
                      <a:lnTo>
                        <a:pt x="10" y="148"/>
                      </a:lnTo>
                      <a:lnTo>
                        <a:pt x="3" y="147"/>
                      </a:lnTo>
                      <a:lnTo>
                        <a:pt x="0" y="14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69" name="Freeform 250">
                  <a:extLst>
                    <a:ext uri="{FF2B5EF4-FFF2-40B4-BE49-F238E27FC236}">
                      <a16:creationId xmlns:a16="http://schemas.microsoft.com/office/drawing/2014/main" id="{8107CC0E-9593-4690-A119-618461D8FF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50" y="2444"/>
                  <a:ext cx="137" cy="142"/>
                </a:xfrm>
                <a:custGeom>
                  <a:avLst/>
                  <a:gdLst>
                    <a:gd name="T0" fmla="*/ 33 w 137"/>
                    <a:gd name="T1" fmla="*/ 9 h 142"/>
                    <a:gd name="T2" fmla="*/ 43 w 137"/>
                    <a:gd name="T3" fmla="*/ 2 h 142"/>
                    <a:gd name="T4" fmla="*/ 51 w 137"/>
                    <a:gd name="T5" fmla="*/ 0 h 142"/>
                    <a:gd name="T6" fmla="*/ 57 w 137"/>
                    <a:gd name="T7" fmla="*/ 0 h 142"/>
                    <a:gd name="T8" fmla="*/ 61 w 137"/>
                    <a:gd name="T9" fmla="*/ 4 h 142"/>
                    <a:gd name="T10" fmla="*/ 61 w 137"/>
                    <a:gd name="T11" fmla="*/ 14 h 142"/>
                    <a:gd name="T12" fmla="*/ 51 w 137"/>
                    <a:gd name="T13" fmla="*/ 22 h 142"/>
                    <a:gd name="T14" fmla="*/ 39 w 137"/>
                    <a:gd name="T15" fmla="*/ 24 h 142"/>
                    <a:gd name="T16" fmla="*/ 27 w 137"/>
                    <a:gd name="T17" fmla="*/ 28 h 142"/>
                    <a:gd name="T18" fmla="*/ 19 w 137"/>
                    <a:gd name="T19" fmla="*/ 35 h 142"/>
                    <a:gd name="T20" fmla="*/ 11 w 137"/>
                    <a:gd name="T21" fmla="*/ 45 h 142"/>
                    <a:gd name="T22" fmla="*/ 12 w 137"/>
                    <a:gd name="T23" fmla="*/ 57 h 142"/>
                    <a:gd name="T24" fmla="*/ 17 w 137"/>
                    <a:gd name="T25" fmla="*/ 69 h 142"/>
                    <a:gd name="T26" fmla="*/ 28 w 137"/>
                    <a:gd name="T27" fmla="*/ 78 h 142"/>
                    <a:gd name="T28" fmla="*/ 43 w 137"/>
                    <a:gd name="T29" fmla="*/ 84 h 142"/>
                    <a:gd name="T30" fmla="*/ 63 w 137"/>
                    <a:gd name="T31" fmla="*/ 89 h 142"/>
                    <a:gd name="T32" fmla="*/ 84 w 137"/>
                    <a:gd name="T33" fmla="*/ 93 h 142"/>
                    <a:gd name="T34" fmla="*/ 98 w 137"/>
                    <a:gd name="T35" fmla="*/ 98 h 142"/>
                    <a:gd name="T36" fmla="*/ 103 w 137"/>
                    <a:gd name="T37" fmla="*/ 99 h 142"/>
                    <a:gd name="T38" fmla="*/ 103 w 137"/>
                    <a:gd name="T39" fmla="*/ 109 h 142"/>
                    <a:gd name="T40" fmla="*/ 107 w 137"/>
                    <a:gd name="T41" fmla="*/ 122 h 142"/>
                    <a:gd name="T42" fmla="*/ 119 w 137"/>
                    <a:gd name="T43" fmla="*/ 125 h 142"/>
                    <a:gd name="T44" fmla="*/ 134 w 137"/>
                    <a:gd name="T45" fmla="*/ 131 h 142"/>
                    <a:gd name="T46" fmla="*/ 136 w 137"/>
                    <a:gd name="T47" fmla="*/ 141 h 142"/>
                    <a:gd name="T48" fmla="*/ 121 w 137"/>
                    <a:gd name="T49" fmla="*/ 135 h 142"/>
                    <a:gd name="T50" fmla="*/ 102 w 137"/>
                    <a:gd name="T51" fmla="*/ 129 h 142"/>
                    <a:gd name="T52" fmla="*/ 97 w 137"/>
                    <a:gd name="T53" fmla="*/ 119 h 142"/>
                    <a:gd name="T54" fmla="*/ 95 w 137"/>
                    <a:gd name="T55" fmla="*/ 107 h 142"/>
                    <a:gd name="T56" fmla="*/ 85 w 137"/>
                    <a:gd name="T57" fmla="*/ 102 h 142"/>
                    <a:gd name="T58" fmla="*/ 62 w 137"/>
                    <a:gd name="T59" fmla="*/ 98 h 142"/>
                    <a:gd name="T60" fmla="*/ 43 w 137"/>
                    <a:gd name="T61" fmla="*/ 93 h 142"/>
                    <a:gd name="T62" fmla="*/ 23 w 137"/>
                    <a:gd name="T63" fmla="*/ 85 h 142"/>
                    <a:gd name="T64" fmla="*/ 8 w 137"/>
                    <a:gd name="T65" fmla="*/ 75 h 142"/>
                    <a:gd name="T66" fmla="*/ 3 w 137"/>
                    <a:gd name="T67" fmla="*/ 64 h 142"/>
                    <a:gd name="T68" fmla="*/ 2 w 137"/>
                    <a:gd name="T69" fmla="*/ 55 h 142"/>
                    <a:gd name="T70" fmla="*/ 0 w 137"/>
                    <a:gd name="T71" fmla="*/ 41 h 142"/>
                    <a:gd name="T72" fmla="*/ 7 w 137"/>
                    <a:gd name="T73" fmla="*/ 30 h 142"/>
                    <a:gd name="T74" fmla="*/ 18 w 137"/>
                    <a:gd name="T75" fmla="*/ 21 h 142"/>
                    <a:gd name="T76" fmla="*/ 27 w 137"/>
                    <a:gd name="T77" fmla="*/ 13 h 142"/>
                    <a:gd name="T78" fmla="*/ 33 w 137"/>
                    <a:gd name="T79" fmla="*/ 9 h 14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37"/>
                    <a:gd name="T121" fmla="*/ 0 h 142"/>
                    <a:gd name="T122" fmla="*/ 137 w 137"/>
                    <a:gd name="T123" fmla="*/ 142 h 14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37" h="142">
                      <a:moveTo>
                        <a:pt x="33" y="9"/>
                      </a:moveTo>
                      <a:lnTo>
                        <a:pt x="43" y="2"/>
                      </a:lnTo>
                      <a:lnTo>
                        <a:pt x="51" y="0"/>
                      </a:lnTo>
                      <a:lnTo>
                        <a:pt x="57" y="0"/>
                      </a:lnTo>
                      <a:lnTo>
                        <a:pt x="61" y="4"/>
                      </a:lnTo>
                      <a:lnTo>
                        <a:pt x="61" y="14"/>
                      </a:lnTo>
                      <a:lnTo>
                        <a:pt x="51" y="22"/>
                      </a:lnTo>
                      <a:lnTo>
                        <a:pt x="39" y="24"/>
                      </a:lnTo>
                      <a:lnTo>
                        <a:pt x="27" y="28"/>
                      </a:lnTo>
                      <a:lnTo>
                        <a:pt x="19" y="35"/>
                      </a:lnTo>
                      <a:lnTo>
                        <a:pt x="11" y="45"/>
                      </a:lnTo>
                      <a:lnTo>
                        <a:pt x="12" y="57"/>
                      </a:lnTo>
                      <a:lnTo>
                        <a:pt x="17" y="69"/>
                      </a:lnTo>
                      <a:lnTo>
                        <a:pt x="28" y="78"/>
                      </a:lnTo>
                      <a:lnTo>
                        <a:pt x="43" y="84"/>
                      </a:lnTo>
                      <a:lnTo>
                        <a:pt x="63" y="89"/>
                      </a:lnTo>
                      <a:lnTo>
                        <a:pt x="84" y="93"/>
                      </a:lnTo>
                      <a:lnTo>
                        <a:pt x="98" y="98"/>
                      </a:lnTo>
                      <a:lnTo>
                        <a:pt x="103" y="99"/>
                      </a:lnTo>
                      <a:lnTo>
                        <a:pt x="103" y="109"/>
                      </a:lnTo>
                      <a:lnTo>
                        <a:pt x="107" y="122"/>
                      </a:lnTo>
                      <a:lnTo>
                        <a:pt x="119" y="125"/>
                      </a:lnTo>
                      <a:lnTo>
                        <a:pt x="134" y="131"/>
                      </a:lnTo>
                      <a:lnTo>
                        <a:pt x="136" y="141"/>
                      </a:lnTo>
                      <a:lnTo>
                        <a:pt x="121" y="135"/>
                      </a:lnTo>
                      <a:lnTo>
                        <a:pt x="102" y="129"/>
                      </a:lnTo>
                      <a:lnTo>
                        <a:pt x="97" y="119"/>
                      </a:lnTo>
                      <a:lnTo>
                        <a:pt x="95" y="107"/>
                      </a:lnTo>
                      <a:lnTo>
                        <a:pt x="85" y="102"/>
                      </a:lnTo>
                      <a:lnTo>
                        <a:pt x="62" y="98"/>
                      </a:lnTo>
                      <a:lnTo>
                        <a:pt x="43" y="93"/>
                      </a:lnTo>
                      <a:lnTo>
                        <a:pt x="23" y="85"/>
                      </a:lnTo>
                      <a:lnTo>
                        <a:pt x="8" y="75"/>
                      </a:lnTo>
                      <a:lnTo>
                        <a:pt x="3" y="64"/>
                      </a:lnTo>
                      <a:lnTo>
                        <a:pt x="2" y="55"/>
                      </a:lnTo>
                      <a:lnTo>
                        <a:pt x="0" y="41"/>
                      </a:lnTo>
                      <a:lnTo>
                        <a:pt x="7" y="30"/>
                      </a:lnTo>
                      <a:lnTo>
                        <a:pt x="18" y="21"/>
                      </a:lnTo>
                      <a:lnTo>
                        <a:pt x="27" y="13"/>
                      </a:lnTo>
                      <a:lnTo>
                        <a:pt x="33" y="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232" name="Group 251">
                <a:extLst>
                  <a:ext uri="{FF2B5EF4-FFF2-40B4-BE49-F238E27FC236}">
                    <a16:creationId xmlns:a16="http://schemas.microsoft.com/office/drawing/2014/main" id="{35FA924B-654C-4B27-91DA-B1D2E3CE77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94" y="2059"/>
                <a:ext cx="222" cy="509"/>
                <a:chOff x="5594" y="2059"/>
                <a:chExt cx="222" cy="509"/>
              </a:xfrm>
            </p:grpSpPr>
            <p:sp>
              <p:nvSpPr>
                <p:cNvPr id="251" name="Freeform 252">
                  <a:extLst>
                    <a:ext uri="{FF2B5EF4-FFF2-40B4-BE49-F238E27FC236}">
                      <a16:creationId xmlns:a16="http://schemas.microsoft.com/office/drawing/2014/main" id="{0E8FDCE2-9884-413F-B946-CE9426ADDB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99" y="2095"/>
                  <a:ext cx="145" cy="466"/>
                </a:xfrm>
                <a:custGeom>
                  <a:avLst/>
                  <a:gdLst>
                    <a:gd name="T0" fmla="*/ 90 w 145"/>
                    <a:gd name="T1" fmla="*/ 74 h 466"/>
                    <a:gd name="T2" fmla="*/ 94 w 145"/>
                    <a:gd name="T3" fmla="*/ 91 h 466"/>
                    <a:gd name="T4" fmla="*/ 108 w 145"/>
                    <a:gd name="T5" fmla="*/ 186 h 466"/>
                    <a:gd name="T6" fmla="*/ 120 w 145"/>
                    <a:gd name="T7" fmla="*/ 313 h 466"/>
                    <a:gd name="T8" fmla="*/ 133 w 145"/>
                    <a:gd name="T9" fmla="*/ 394 h 466"/>
                    <a:gd name="T10" fmla="*/ 144 w 145"/>
                    <a:gd name="T11" fmla="*/ 449 h 466"/>
                    <a:gd name="T12" fmla="*/ 143 w 145"/>
                    <a:gd name="T13" fmla="*/ 465 h 466"/>
                    <a:gd name="T14" fmla="*/ 138 w 145"/>
                    <a:gd name="T15" fmla="*/ 462 h 466"/>
                    <a:gd name="T16" fmla="*/ 102 w 145"/>
                    <a:gd name="T17" fmla="*/ 437 h 466"/>
                    <a:gd name="T18" fmla="*/ 94 w 145"/>
                    <a:gd name="T19" fmla="*/ 433 h 466"/>
                    <a:gd name="T20" fmla="*/ 88 w 145"/>
                    <a:gd name="T21" fmla="*/ 425 h 466"/>
                    <a:gd name="T22" fmla="*/ 79 w 145"/>
                    <a:gd name="T23" fmla="*/ 414 h 466"/>
                    <a:gd name="T24" fmla="*/ 66 w 145"/>
                    <a:gd name="T25" fmla="*/ 404 h 466"/>
                    <a:gd name="T26" fmla="*/ 59 w 145"/>
                    <a:gd name="T27" fmla="*/ 389 h 466"/>
                    <a:gd name="T28" fmla="*/ 44 w 145"/>
                    <a:gd name="T29" fmla="*/ 376 h 466"/>
                    <a:gd name="T30" fmla="*/ 43 w 145"/>
                    <a:gd name="T31" fmla="*/ 368 h 466"/>
                    <a:gd name="T32" fmla="*/ 48 w 145"/>
                    <a:gd name="T33" fmla="*/ 356 h 466"/>
                    <a:gd name="T34" fmla="*/ 48 w 145"/>
                    <a:gd name="T35" fmla="*/ 342 h 466"/>
                    <a:gd name="T36" fmla="*/ 46 w 145"/>
                    <a:gd name="T37" fmla="*/ 334 h 466"/>
                    <a:gd name="T38" fmla="*/ 41 w 145"/>
                    <a:gd name="T39" fmla="*/ 323 h 466"/>
                    <a:gd name="T40" fmla="*/ 39 w 145"/>
                    <a:gd name="T41" fmla="*/ 314 h 466"/>
                    <a:gd name="T42" fmla="*/ 41 w 145"/>
                    <a:gd name="T43" fmla="*/ 300 h 466"/>
                    <a:gd name="T44" fmla="*/ 40 w 145"/>
                    <a:gd name="T45" fmla="*/ 290 h 466"/>
                    <a:gd name="T46" fmla="*/ 32 w 145"/>
                    <a:gd name="T47" fmla="*/ 273 h 466"/>
                    <a:gd name="T48" fmla="*/ 30 w 145"/>
                    <a:gd name="T49" fmla="*/ 263 h 466"/>
                    <a:gd name="T50" fmla="*/ 33 w 145"/>
                    <a:gd name="T51" fmla="*/ 254 h 466"/>
                    <a:gd name="T52" fmla="*/ 36 w 145"/>
                    <a:gd name="T53" fmla="*/ 244 h 466"/>
                    <a:gd name="T54" fmla="*/ 34 w 145"/>
                    <a:gd name="T55" fmla="*/ 228 h 466"/>
                    <a:gd name="T56" fmla="*/ 29 w 145"/>
                    <a:gd name="T57" fmla="*/ 215 h 466"/>
                    <a:gd name="T58" fmla="*/ 29 w 145"/>
                    <a:gd name="T59" fmla="*/ 200 h 466"/>
                    <a:gd name="T60" fmla="*/ 31 w 145"/>
                    <a:gd name="T61" fmla="*/ 195 h 466"/>
                    <a:gd name="T62" fmla="*/ 27 w 145"/>
                    <a:gd name="T63" fmla="*/ 181 h 466"/>
                    <a:gd name="T64" fmla="*/ 18 w 145"/>
                    <a:gd name="T65" fmla="*/ 167 h 466"/>
                    <a:gd name="T66" fmla="*/ 15 w 145"/>
                    <a:gd name="T67" fmla="*/ 157 h 466"/>
                    <a:gd name="T68" fmla="*/ 15 w 145"/>
                    <a:gd name="T69" fmla="*/ 148 h 466"/>
                    <a:gd name="T70" fmla="*/ 22 w 145"/>
                    <a:gd name="T71" fmla="*/ 138 h 466"/>
                    <a:gd name="T72" fmla="*/ 20 w 145"/>
                    <a:gd name="T73" fmla="*/ 131 h 466"/>
                    <a:gd name="T74" fmla="*/ 8 w 145"/>
                    <a:gd name="T75" fmla="*/ 111 h 466"/>
                    <a:gd name="T76" fmla="*/ 3 w 145"/>
                    <a:gd name="T77" fmla="*/ 94 h 466"/>
                    <a:gd name="T78" fmla="*/ 4 w 145"/>
                    <a:gd name="T79" fmla="*/ 84 h 466"/>
                    <a:gd name="T80" fmla="*/ 11 w 145"/>
                    <a:gd name="T81" fmla="*/ 74 h 466"/>
                    <a:gd name="T82" fmla="*/ 8 w 145"/>
                    <a:gd name="T83" fmla="*/ 67 h 466"/>
                    <a:gd name="T84" fmla="*/ 1 w 145"/>
                    <a:gd name="T85" fmla="*/ 60 h 466"/>
                    <a:gd name="T86" fmla="*/ 0 w 145"/>
                    <a:gd name="T87" fmla="*/ 50 h 466"/>
                    <a:gd name="T88" fmla="*/ 8 w 145"/>
                    <a:gd name="T89" fmla="*/ 42 h 466"/>
                    <a:gd name="T90" fmla="*/ 11 w 145"/>
                    <a:gd name="T91" fmla="*/ 34 h 466"/>
                    <a:gd name="T92" fmla="*/ 2 w 145"/>
                    <a:gd name="T93" fmla="*/ 22 h 466"/>
                    <a:gd name="T94" fmla="*/ 0 w 145"/>
                    <a:gd name="T95" fmla="*/ 14 h 466"/>
                    <a:gd name="T96" fmla="*/ 9 w 145"/>
                    <a:gd name="T97" fmla="*/ 8 h 466"/>
                    <a:gd name="T98" fmla="*/ 8 w 145"/>
                    <a:gd name="T99" fmla="*/ 0 h 466"/>
                    <a:gd name="T100" fmla="*/ 21 w 145"/>
                    <a:gd name="T101" fmla="*/ 18 h 466"/>
                    <a:gd name="T102" fmla="*/ 37 w 145"/>
                    <a:gd name="T103" fmla="*/ 37 h 466"/>
                    <a:gd name="T104" fmla="*/ 55 w 145"/>
                    <a:gd name="T105" fmla="*/ 50 h 466"/>
                    <a:gd name="T106" fmla="*/ 70 w 145"/>
                    <a:gd name="T107" fmla="*/ 62 h 466"/>
                    <a:gd name="T108" fmla="*/ 84 w 145"/>
                    <a:gd name="T109" fmla="*/ 69 h 466"/>
                    <a:gd name="T110" fmla="*/ 90 w 145"/>
                    <a:gd name="T111" fmla="*/ 74 h 46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45"/>
                    <a:gd name="T169" fmla="*/ 0 h 466"/>
                    <a:gd name="T170" fmla="*/ 145 w 145"/>
                    <a:gd name="T171" fmla="*/ 466 h 46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45" h="466">
                      <a:moveTo>
                        <a:pt x="90" y="74"/>
                      </a:moveTo>
                      <a:lnTo>
                        <a:pt x="94" y="91"/>
                      </a:lnTo>
                      <a:lnTo>
                        <a:pt x="108" y="186"/>
                      </a:lnTo>
                      <a:lnTo>
                        <a:pt x="120" y="313"/>
                      </a:lnTo>
                      <a:lnTo>
                        <a:pt x="133" y="394"/>
                      </a:lnTo>
                      <a:lnTo>
                        <a:pt x="144" y="449"/>
                      </a:lnTo>
                      <a:lnTo>
                        <a:pt x="143" y="465"/>
                      </a:lnTo>
                      <a:lnTo>
                        <a:pt x="138" y="462"/>
                      </a:lnTo>
                      <a:lnTo>
                        <a:pt x="102" y="437"/>
                      </a:lnTo>
                      <a:lnTo>
                        <a:pt x="94" y="433"/>
                      </a:lnTo>
                      <a:lnTo>
                        <a:pt x="88" y="425"/>
                      </a:lnTo>
                      <a:lnTo>
                        <a:pt x="79" y="414"/>
                      </a:lnTo>
                      <a:lnTo>
                        <a:pt x="66" y="404"/>
                      </a:lnTo>
                      <a:lnTo>
                        <a:pt x="59" y="389"/>
                      </a:lnTo>
                      <a:lnTo>
                        <a:pt x="44" y="376"/>
                      </a:lnTo>
                      <a:lnTo>
                        <a:pt x="43" y="368"/>
                      </a:lnTo>
                      <a:lnTo>
                        <a:pt x="48" y="356"/>
                      </a:lnTo>
                      <a:lnTo>
                        <a:pt x="48" y="342"/>
                      </a:lnTo>
                      <a:lnTo>
                        <a:pt x="46" y="334"/>
                      </a:lnTo>
                      <a:lnTo>
                        <a:pt x="41" y="323"/>
                      </a:lnTo>
                      <a:lnTo>
                        <a:pt x="39" y="314"/>
                      </a:lnTo>
                      <a:lnTo>
                        <a:pt x="41" y="300"/>
                      </a:lnTo>
                      <a:lnTo>
                        <a:pt x="40" y="290"/>
                      </a:lnTo>
                      <a:lnTo>
                        <a:pt x="32" y="273"/>
                      </a:lnTo>
                      <a:lnTo>
                        <a:pt x="30" y="263"/>
                      </a:lnTo>
                      <a:lnTo>
                        <a:pt x="33" y="254"/>
                      </a:lnTo>
                      <a:lnTo>
                        <a:pt x="36" y="244"/>
                      </a:lnTo>
                      <a:lnTo>
                        <a:pt x="34" y="228"/>
                      </a:lnTo>
                      <a:lnTo>
                        <a:pt x="29" y="215"/>
                      </a:lnTo>
                      <a:lnTo>
                        <a:pt x="29" y="200"/>
                      </a:lnTo>
                      <a:lnTo>
                        <a:pt x="31" y="195"/>
                      </a:lnTo>
                      <a:lnTo>
                        <a:pt x="27" y="181"/>
                      </a:lnTo>
                      <a:lnTo>
                        <a:pt x="18" y="167"/>
                      </a:lnTo>
                      <a:lnTo>
                        <a:pt x="15" y="157"/>
                      </a:lnTo>
                      <a:lnTo>
                        <a:pt x="15" y="148"/>
                      </a:lnTo>
                      <a:lnTo>
                        <a:pt x="22" y="138"/>
                      </a:lnTo>
                      <a:lnTo>
                        <a:pt x="20" y="131"/>
                      </a:lnTo>
                      <a:lnTo>
                        <a:pt x="8" y="111"/>
                      </a:lnTo>
                      <a:lnTo>
                        <a:pt x="3" y="94"/>
                      </a:lnTo>
                      <a:lnTo>
                        <a:pt x="4" y="84"/>
                      </a:lnTo>
                      <a:lnTo>
                        <a:pt x="11" y="74"/>
                      </a:lnTo>
                      <a:lnTo>
                        <a:pt x="8" y="67"/>
                      </a:lnTo>
                      <a:lnTo>
                        <a:pt x="1" y="60"/>
                      </a:lnTo>
                      <a:lnTo>
                        <a:pt x="0" y="50"/>
                      </a:lnTo>
                      <a:lnTo>
                        <a:pt x="8" y="42"/>
                      </a:lnTo>
                      <a:lnTo>
                        <a:pt x="11" y="34"/>
                      </a:lnTo>
                      <a:lnTo>
                        <a:pt x="2" y="22"/>
                      </a:lnTo>
                      <a:lnTo>
                        <a:pt x="0" y="14"/>
                      </a:lnTo>
                      <a:lnTo>
                        <a:pt x="9" y="8"/>
                      </a:lnTo>
                      <a:lnTo>
                        <a:pt x="8" y="0"/>
                      </a:lnTo>
                      <a:lnTo>
                        <a:pt x="21" y="18"/>
                      </a:lnTo>
                      <a:lnTo>
                        <a:pt x="37" y="37"/>
                      </a:lnTo>
                      <a:lnTo>
                        <a:pt x="55" y="50"/>
                      </a:lnTo>
                      <a:lnTo>
                        <a:pt x="70" y="62"/>
                      </a:lnTo>
                      <a:lnTo>
                        <a:pt x="84" y="69"/>
                      </a:lnTo>
                      <a:lnTo>
                        <a:pt x="90" y="74"/>
                      </a:lnTo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52" name="Freeform 253">
                  <a:extLst>
                    <a:ext uri="{FF2B5EF4-FFF2-40B4-BE49-F238E27FC236}">
                      <a16:creationId xmlns:a16="http://schemas.microsoft.com/office/drawing/2014/main" id="{F06D6681-BEF5-47BD-9BEA-0CD46F64E4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94" y="2104"/>
                  <a:ext cx="61" cy="364"/>
                </a:xfrm>
                <a:custGeom>
                  <a:avLst/>
                  <a:gdLst>
                    <a:gd name="T0" fmla="*/ 12 w 61"/>
                    <a:gd name="T1" fmla="*/ 11 h 364"/>
                    <a:gd name="T2" fmla="*/ 22 w 61"/>
                    <a:gd name="T3" fmla="*/ 23 h 364"/>
                    <a:gd name="T4" fmla="*/ 18 w 61"/>
                    <a:gd name="T5" fmla="*/ 33 h 364"/>
                    <a:gd name="T6" fmla="*/ 8 w 61"/>
                    <a:gd name="T7" fmla="*/ 42 h 364"/>
                    <a:gd name="T8" fmla="*/ 14 w 61"/>
                    <a:gd name="T9" fmla="*/ 52 h 364"/>
                    <a:gd name="T10" fmla="*/ 21 w 61"/>
                    <a:gd name="T11" fmla="*/ 64 h 364"/>
                    <a:gd name="T12" fmla="*/ 16 w 61"/>
                    <a:gd name="T13" fmla="*/ 74 h 364"/>
                    <a:gd name="T14" fmla="*/ 12 w 61"/>
                    <a:gd name="T15" fmla="*/ 84 h 364"/>
                    <a:gd name="T16" fmla="*/ 20 w 61"/>
                    <a:gd name="T17" fmla="*/ 102 h 364"/>
                    <a:gd name="T18" fmla="*/ 29 w 61"/>
                    <a:gd name="T19" fmla="*/ 117 h 364"/>
                    <a:gd name="T20" fmla="*/ 30 w 61"/>
                    <a:gd name="T21" fmla="*/ 131 h 364"/>
                    <a:gd name="T22" fmla="*/ 23 w 61"/>
                    <a:gd name="T23" fmla="*/ 145 h 364"/>
                    <a:gd name="T24" fmla="*/ 36 w 61"/>
                    <a:gd name="T25" fmla="*/ 170 h 364"/>
                    <a:gd name="T26" fmla="*/ 42 w 61"/>
                    <a:gd name="T27" fmla="*/ 185 h 364"/>
                    <a:gd name="T28" fmla="*/ 37 w 61"/>
                    <a:gd name="T29" fmla="*/ 198 h 364"/>
                    <a:gd name="T30" fmla="*/ 41 w 61"/>
                    <a:gd name="T31" fmla="*/ 216 h 364"/>
                    <a:gd name="T32" fmla="*/ 49 w 61"/>
                    <a:gd name="T33" fmla="*/ 234 h 364"/>
                    <a:gd name="T34" fmla="*/ 45 w 61"/>
                    <a:gd name="T35" fmla="*/ 245 h 364"/>
                    <a:gd name="T36" fmla="*/ 39 w 61"/>
                    <a:gd name="T37" fmla="*/ 258 h 364"/>
                    <a:gd name="T38" fmla="*/ 49 w 61"/>
                    <a:gd name="T39" fmla="*/ 280 h 364"/>
                    <a:gd name="T40" fmla="*/ 55 w 61"/>
                    <a:gd name="T41" fmla="*/ 294 h 364"/>
                    <a:gd name="T42" fmla="*/ 49 w 61"/>
                    <a:gd name="T43" fmla="*/ 299 h 364"/>
                    <a:gd name="T44" fmla="*/ 54 w 61"/>
                    <a:gd name="T45" fmla="*/ 323 h 364"/>
                    <a:gd name="T46" fmla="*/ 59 w 61"/>
                    <a:gd name="T47" fmla="*/ 335 h 364"/>
                    <a:gd name="T48" fmla="*/ 56 w 61"/>
                    <a:gd name="T49" fmla="*/ 350 h 364"/>
                    <a:gd name="T50" fmla="*/ 45 w 61"/>
                    <a:gd name="T51" fmla="*/ 360 h 364"/>
                    <a:gd name="T52" fmla="*/ 50 w 61"/>
                    <a:gd name="T53" fmla="*/ 333 h 364"/>
                    <a:gd name="T54" fmla="*/ 44 w 61"/>
                    <a:gd name="T55" fmla="*/ 314 h 364"/>
                    <a:gd name="T56" fmla="*/ 42 w 61"/>
                    <a:gd name="T57" fmla="*/ 296 h 364"/>
                    <a:gd name="T58" fmla="*/ 45 w 61"/>
                    <a:gd name="T59" fmla="*/ 287 h 364"/>
                    <a:gd name="T60" fmla="*/ 33 w 61"/>
                    <a:gd name="T61" fmla="*/ 266 h 364"/>
                    <a:gd name="T62" fmla="*/ 30 w 61"/>
                    <a:gd name="T63" fmla="*/ 244 h 364"/>
                    <a:gd name="T64" fmla="*/ 38 w 61"/>
                    <a:gd name="T65" fmla="*/ 232 h 364"/>
                    <a:gd name="T66" fmla="*/ 33 w 61"/>
                    <a:gd name="T67" fmla="*/ 216 h 364"/>
                    <a:gd name="T68" fmla="*/ 28 w 61"/>
                    <a:gd name="T69" fmla="*/ 198 h 364"/>
                    <a:gd name="T70" fmla="*/ 34 w 61"/>
                    <a:gd name="T71" fmla="*/ 185 h 364"/>
                    <a:gd name="T72" fmla="*/ 28 w 61"/>
                    <a:gd name="T73" fmla="*/ 171 h 364"/>
                    <a:gd name="T74" fmla="*/ 16 w 61"/>
                    <a:gd name="T75" fmla="*/ 151 h 364"/>
                    <a:gd name="T76" fmla="*/ 16 w 61"/>
                    <a:gd name="T77" fmla="*/ 137 h 364"/>
                    <a:gd name="T78" fmla="*/ 21 w 61"/>
                    <a:gd name="T79" fmla="*/ 124 h 364"/>
                    <a:gd name="T80" fmla="*/ 9 w 61"/>
                    <a:gd name="T81" fmla="*/ 98 h 364"/>
                    <a:gd name="T82" fmla="*/ 3 w 61"/>
                    <a:gd name="T83" fmla="*/ 84 h 364"/>
                    <a:gd name="T84" fmla="*/ 9 w 61"/>
                    <a:gd name="T85" fmla="*/ 70 h 364"/>
                    <a:gd name="T86" fmla="*/ 11 w 61"/>
                    <a:gd name="T87" fmla="*/ 62 h 364"/>
                    <a:gd name="T88" fmla="*/ 1 w 61"/>
                    <a:gd name="T89" fmla="*/ 50 h 364"/>
                    <a:gd name="T90" fmla="*/ 2 w 61"/>
                    <a:gd name="T91" fmla="*/ 38 h 364"/>
                    <a:gd name="T92" fmla="*/ 11 w 61"/>
                    <a:gd name="T93" fmla="*/ 28 h 364"/>
                    <a:gd name="T94" fmla="*/ 9 w 61"/>
                    <a:gd name="T95" fmla="*/ 18 h 364"/>
                    <a:gd name="T96" fmla="*/ 2 w 61"/>
                    <a:gd name="T97" fmla="*/ 7 h 36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1"/>
                    <a:gd name="T148" fmla="*/ 0 h 364"/>
                    <a:gd name="T149" fmla="*/ 61 w 61"/>
                    <a:gd name="T150" fmla="*/ 364 h 36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1" h="364">
                      <a:moveTo>
                        <a:pt x="5" y="0"/>
                      </a:moveTo>
                      <a:lnTo>
                        <a:pt x="12" y="11"/>
                      </a:lnTo>
                      <a:lnTo>
                        <a:pt x="17" y="18"/>
                      </a:lnTo>
                      <a:lnTo>
                        <a:pt x="22" y="23"/>
                      </a:lnTo>
                      <a:lnTo>
                        <a:pt x="21" y="28"/>
                      </a:lnTo>
                      <a:lnTo>
                        <a:pt x="18" y="33"/>
                      </a:lnTo>
                      <a:lnTo>
                        <a:pt x="12" y="36"/>
                      </a:lnTo>
                      <a:lnTo>
                        <a:pt x="8" y="42"/>
                      </a:lnTo>
                      <a:lnTo>
                        <a:pt x="10" y="48"/>
                      </a:lnTo>
                      <a:lnTo>
                        <a:pt x="14" y="52"/>
                      </a:lnTo>
                      <a:lnTo>
                        <a:pt x="21" y="59"/>
                      </a:lnTo>
                      <a:lnTo>
                        <a:pt x="21" y="64"/>
                      </a:lnTo>
                      <a:lnTo>
                        <a:pt x="20" y="69"/>
                      </a:lnTo>
                      <a:lnTo>
                        <a:pt x="16" y="74"/>
                      </a:lnTo>
                      <a:lnTo>
                        <a:pt x="12" y="78"/>
                      </a:lnTo>
                      <a:lnTo>
                        <a:pt x="12" y="84"/>
                      </a:lnTo>
                      <a:lnTo>
                        <a:pt x="15" y="91"/>
                      </a:lnTo>
                      <a:lnTo>
                        <a:pt x="20" y="102"/>
                      </a:lnTo>
                      <a:lnTo>
                        <a:pt x="25" y="111"/>
                      </a:lnTo>
                      <a:lnTo>
                        <a:pt x="29" y="117"/>
                      </a:lnTo>
                      <a:lnTo>
                        <a:pt x="30" y="125"/>
                      </a:lnTo>
                      <a:lnTo>
                        <a:pt x="30" y="131"/>
                      </a:lnTo>
                      <a:lnTo>
                        <a:pt x="26" y="138"/>
                      </a:lnTo>
                      <a:lnTo>
                        <a:pt x="23" y="145"/>
                      </a:lnTo>
                      <a:lnTo>
                        <a:pt x="26" y="155"/>
                      </a:lnTo>
                      <a:lnTo>
                        <a:pt x="36" y="170"/>
                      </a:lnTo>
                      <a:lnTo>
                        <a:pt x="40" y="177"/>
                      </a:lnTo>
                      <a:lnTo>
                        <a:pt x="42" y="185"/>
                      </a:lnTo>
                      <a:lnTo>
                        <a:pt x="40" y="192"/>
                      </a:lnTo>
                      <a:lnTo>
                        <a:pt x="37" y="198"/>
                      </a:lnTo>
                      <a:lnTo>
                        <a:pt x="37" y="207"/>
                      </a:lnTo>
                      <a:lnTo>
                        <a:pt x="41" y="216"/>
                      </a:lnTo>
                      <a:lnTo>
                        <a:pt x="46" y="227"/>
                      </a:lnTo>
                      <a:lnTo>
                        <a:pt x="49" y="234"/>
                      </a:lnTo>
                      <a:lnTo>
                        <a:pt x="48" y="239"/>
                      </a:lnTo>
                      <a:lnTo>
                        <a:pt x="45" y="245"/>
                      </a:lnTo>
                      <a:lnTo>
                        <a:pt x="40" y="251"/>
                      </a:lnTo>
                      <a:lnTo>
                        <a:pt x="39" y="258"/>
                      </a:lnTo>
                      <a:lnTo>
                        <a:pt x="43" y="269"/>
                      </a:lnTo>
                      <a:lnTo>
                        <a:pt x="49" y="280"/>
                      </a:lnTo>
                      <a:lnTo>
                        <a:pt x="54" y="288"/>
                      </a:lnTo>
                      <a:lnTo>
                        <a:pt x="55" y="294"/>
                      </a:lnTo>
                      <a:lnTo>
                        <a:pt x="54" y="298"/>
                      </a:lnTo>
                      <a:lnTo>
                        <a:pt x="49" y="299"/>
                      </a:lnTo>
                      <a:lnTo>
                        <a:pt x="49" y="314"/>
                      </a:lnTo>
                      <a:lnTo>
                        <a:pt x="54" y="323"/>
                      </a:lnTo>
                      <a:lnTo>
                        <a:pt x="58" y="329"/>
                      </a:lnTo>
                      <a:lnTo>
                        <a:pt x="59" y="335"/>
                      </a:lnTo>
                      <a:lnTo>
                        <a:pt x="60" y="340"/>
                      </a:lnTo>
                      <a:lnTo>
                        <a:pt x="56" y="350"/>
                      </a:lnTo>
                      <a:lnTo>
                        <a:pt x="50" y="363"/>
                      </a:lnTo>
                      <a:lnTo>
                        <a:pt x="45" y="360"/>
                      </a:lnTo>
                      <a:lnTo>
                        <a:pt x="45" y="350"/>
                      </a:lnTo>
                      <a:lnTo>
                        <a:pt x="50" y="333"/>
                      </a:lnTo>
                      <a:lnTo>
                        <a:pt x="48" y="324"/>
                      </a:lnTo>
                      <a:lnTo>
                        <a:pt x="44" y="314"/>
                      </a:lnTo>
                      <a:lnTo>
                        <a:pt x="40" y="305"/>
                      </a:lnTo>
                      <a:lnTo>
                        <a:pt x="42" y="296"/>
                      </a:lnTo>
                      <a:lnTo>
                        <a:pt x="45" y="293"/>
                      </a:lnTo>
                      <a:lnTo>
                        <a:pt x="45" y="287"/>
                      </a:lnTo>
                      <a:lnTo>
                        <a:pt x="39" y="275"/>
                      </a:lnTo>
                      <a:lnTo>
                        <a:pt x="33" y="266"/>
                      </a:lnTo>
                      <a:lnTo>
                        <a:pt x="29" y="257"/>
                      </a:lnTo>
                      <a:lnTo>
                        <a:pt x="30" y="244"/>
                      </a:lnTo>
                      <a:lnTo>
                        <a:pt x="36" y="238"/>
                      </a:lnTo>
                      <a:lnTo>
                        <a:pt x="38" y="232"/>
                      </a:lnTo>
                      <a:lnTo>
                        <a:pt x="36" y="224"/>
                      </a:lnTo>
                      <a:lnTo>
                        <a:pt x="33" y="216"/>
                      </a:lnTo>
                      <a:lnTo>
                        <a:pt x="29" y="206"/>
                      </a:lnTo>
                      <a:lnTo>
                        <a:pt x="28" y="198"/>
                      </a:lnTo>
                      <a:lnTo>
                        <a:pt x="30" y="192"/>
                      </a:lnTo>
                      <a:lnTo>
                        <a:pt x="34" y="185"/>
                      </a:lnTo>
                      <a:lnTo>
                        <a:pt x="33" y="180"/>
                      </a:lnTo>
                      <a:lnTo>
                        <a:pt x="28" y="171"/>
                      </a:lnTo>
                      <a:lnTo>
                        <a:pt x="20" y="161"/>
                      </a:lnTo>
                      <a:lnTo>
                        <a:pt x="16" y="151"/>
                      </a:lnTo>
                      <a:lnTo>
                        <a:pt x="15" y="144"/>
                      </a:lnTo>
                      <a:lnTo>
                        <a:pt x="16" y="137"/>
                      </a:lnTo>
                      <a:lnTo>
                        <a:pt x="19" y="131"/>
                      </a:lnTo>
                      <a:lnTo>
                        <a:pt x="21" y="124"/>
                      </a:lnTo>
                      <a:lnTo>
                        <a:pt x="21" y="120"/>
                      </a:lnTo>
                      <a:lnTo>
                        <a:pt x="9" y="98"/>
                      </a:lnTo>
                      <a:lnTo>
                        <a:pt x="7" y="91"/>
                      </a:lnTo>
                      <a:lnTo>
                        <a:pt x="3" y="84"/>
                      </a:lnTo>
                      <a:lnTo>
                        <a:pt x="6" y="76"/>
                      </a:lnTo>
                      <a:lnTo>
                        <a:pt x="9" y="70"/>
                      </a:lnTo>
                      <a:lnTo>
                        <a:pt x="12" y="65"/>
                      </a:lnTo>
                      <a:lnTo>
                        <a:pt x="11" y="62"/>
                      </a:lnTo>
                      <a:lnTo>
                        <a:pt x="7" y="56"/>
                      </a:lnTo>
                      <a:lnTo>
                        <a:pt x="1" y="50"/>
                      </a:lnTo>
                      <a:lnTo>
                        <a:pt x="0" y="44"/>
                      </a:lnTo>
                      <a:lnTo>
                        <a:pt x="2" y="38"/>
                      </a:lnTo>
                      <a:lnTo>
                        <a:pt x="7" y="31"/>
                      </a:lnTo>
                      <a:lnTo>
                        <a:pt x="11" y="28"/>
                      </a:lnTo>
                      <a:lnTo>
                        <a:pt x="12" y="23"/>
                      </a:lnTo>
                      <a:lnTo>
                        <a:pt x="9" y="18"/>
                      </a:lnTo>
                      <a:lnTo>
                        <a:pt x="5" y="12"/>
                      </a:lnTo>
                      <a:lnTo>
                        <a:pt x="2" y="7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53" name="Freeform 254">
                  <a:extLst>
                    <a:ext uri="{FF2B5EF4-FFF2-40B4-BE49-F238E27FC236}">
                      <a16:creationId xmlns:a16="http://schemas.microsoft.com/office/drawing/2014/main" id="{7A8EAFC1-2C87-4935-BFA2-C9EE796F2E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2" y="2180"/>
                  <a:ext cx="43" cy="297"/>
                </a:xfrm>
                <a:custGeom>
                  <a:avLst/>
                  <a:gdLst>
                    <a:gd name="T0" fmla="*/ 12 w 43"/>
                    <a:gd name="T1" fmla="*/ 7 h 297"/>
                    <a:gd name="T2" fmla="*/ 16 w 43"/>
                    <a:gd name="T3" fmla="*/ 27 h 297"/>
                    <a:gd name="T4" fmla="*/ 7 w 43"/>
                    <a:gd name="T5" fmla="*/ 37 h 297"/>
                    <a:gd name="T6" fmla="*/ 12 w 43"/>
                    <a:gd name="T7" fmla="*/ 59 h 297"/>
                    <a:gd name="T8" fmla="*/ 21 w 43"/>
                    <a:gd name="T9" fmla="*/ 80 h 297"/>
                    <a:gd name="T10" fmla="*/ 16 w 43"/>
                    <a:gd name="T11" fmla="*/ 93 h 297"/>
                    <a:gd name="T12" fmla="*/ 21 w 43"/>
                    <a:gd name="T13" fmla="*/ 110 h 297"/>
                    <a:gd name="T14" fmla="*/ 28 w 43"/>
                    <a:gd name="T15" fmla="*/ 129 h 297"/>
                    <a:gd name="T16" fmla="*/ 27 w 43"/>
                    <a:gd name="T17" fmla="*/ 144 h 297"/>
                    <a:gd name="T18" fmla="*/ 23 w 43"/>
                    <a:gd name="T19" fmla="*/ 158 h 297"/>
                    <a:gd name="T20" fmla="*/ 34 w 43"/>
                    <a:gd name="T21" fmla="*/ 182 h 297"/>
                    <a:gd name="T22" fmla="*/ 38 w 43"/>
                    <a:gd name="T23" fmla="*/ 199 h 297"/>
                    <a:gd name="T24" fmla="*/ 28 w 43"/>
                    <a:gd name="T25" fmla="*/ 213 h 297"/>
                    <a:gd name="T26" fmla="*/ 36 w 43"/>
                    <a:gd name="T27" fmla="*/ 239 h 297"/>
                    <a:gd name="T28" fmla="*/ 42 w 43"/>
                    <a:gd name="T29" fmla="*/ 260 h 297"/>
                    <a:gd name="T30" fmla="*/ 37 w 43"/>
                    <a:gd name="T31" fmla="*/ 274 h 297"/>
                    <a:gd name="T32" fmla="*/ 37 w 43"/>
                    <a:gd name="T33" fmla="*/ 293 h 297"/>
                    <a:gd name="T34" fmla="*/ 33 w 43"/>
                    <a:gd name="T35" fmla="*/ 286 h 297"/>
                    <a:gd name="T36" fmla="*/ 36 w 43"/>
                    <a:gd name="T37" fmla="*/ 264 h 297"/>
                    <a:gd name="T38" fmla="*/ 29 w 43"/>
                    <a:gd name="T39" fmla="*/ 234 h 297"/>
                    <a:gd name="T40" fmla="*/ 23 w 43"/>
                    <a:gd name="T41" fmla="*/ 212 h 297"/>
                    <a:gd name="T42" fmla="*/ 30 w 43"/>
                    <a:gd name="T43" fmla="*/ 196 h 297"/>
                    <a:gd name="T44" fmla="*/ 20 w 43"/>
                    <a:gd name="T45" fmla="*/ 175 h 297"/>
                    <a:gd name="T46" fmla="*/ 15 w 43"/>
                    <a:gd name="T47" fmla="*/ 155 h 297"/>
                    <a:gd name="T48" fmla="*/ 19 w 43"/>
                    <a:gd name="T49" fmla="*/ 137 h 297"/>
                    <a:gd name="T50" fmla="*/ 20 w 43"/>
                    <a:gd name="T51" fmla="*/ 125 h 297"/>
                    <a:gd name="T52" fmla="*/ 11 w 43"/>
                    <a:gd name="T53" fmla="*/ 106 h 297"/>
                    <a:gd name="T54" fmla="*/ 10 w 43"/>
                    <a:gd name="T55" fmla="*/ 88 h 297"/>
                    <a:gd name="T56" fmla="*/ 12 w 43"/>
                    <a:gd name="T57" fmla="*/ 75 h 297"/>
                    <a:gd name="T58" fmla="*/ 4 w 43"/>
                    <a:gd name="T59" fmla="*/ 58 h 297"/>
                    <a:gd name="T60" fmla="*/ 0 w 43"/>
                    <a:gd name="T61" fmla="*/ 38 h 297"/>
                    <a:gd name="T62" fmla="*/ 5 w 43"/>
                    <a:gd name="T63" fmla="*/ 23 h 297"/>
                    <a:gd name="T64" fmla="*/ 4 w 43"/>
                    <a:gd name="T65" fmla="*/ 10 h 297"/>
                    <a:gd name="T66" fmla="*/ 7 w 43"/>
                    <a:gd name="T67" fmla="*/ 0 h 29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297"/>
                    <a:gd name="T104" fmla="*/ 43 w 43"/>
                    <a:gd name="T105" fmla="*/ 297 h 29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297">
                      <a:moveTo>
                        <a:pt x="7" y="0"/>
                      </a:moveTo>
                      <a:lnTo>
                        <a:pt x="12" y="7"/>
                      </a:lnTo>
                      <a:lnTo>
                        <a:pt x="16" y="21"/>
                      </a:lnTo>
                      <a:lnTo>
                        <a:pt x="16" y="27"/>
                      </a:lnTo>
                      <a:lnTo>
                        <a:pt x="10" y="33"/>
                      </a:lnTo>
                      <a:lnTo>
                        <a:pt x="7" y="37"/>
                      </a:lnTo>
                      <a:lnTo>
                        <a:pt x="8" y="48"/>
                      </a:lnTo>
                      <a:lnTo>
                        <a:pt x="12" y="59"/>
                      </a:lnTo>
                      <a:lnTo>
                        <a:pt x="18" y="66"/>
                      </a:lnTo>
                      <a:lnTo>
                        <a:pt x="21" y="80"/>
                      </a:lnTo>
                      <a:lnTo>
                        <a:pt x="19" y="85"/>
                      </a:lnTo>
                      <a:lnTo>
                        <a:pt x="16" y="93"/>
                      </a:lnTo>
                      <a:lnTo>
                        <a:pt x="17" y="101"/>
                      </a:lnTo>
                      <a:lnTo>
                        <a:pt x="21" y="110"/>
                      </a:lnTo>
                      <a:lnTo>
                        <a:pt x="24" y="117"/>
                      </a:lnTo>
                      <a:lnTo>
                        <a:pt x="28" y="129"/>
                      </a:lnTo>
                      <a:lnTo>
                        <a:pt x="29" y="136"/>
                      </a:lnTo>
                      <a:lnTo>
                        <a:pt x="27" y="144"/>
                      </a:lnTo>
                      <a:lnTo>
                        <a:pt x="22" y="152"/>
                      </a:lnTo>
                      <a:lnTo>
                        <a:pt x="23" y="158"/>
                      </a:lnTo>
                      <a:lnTo>
                        <a:pt x="27" y="175"/>
                      </a:lnTo>
                      <a:lnTo>
                        <a:pt x="34" y="182"/>
                      </a:lnTo>
                      <a:lnTo>
                        <a:pt x="38" y="189"/>
                      </a:lnTo>
                      <a:lnTo>
                        <a:pt x="38" y="199"/>
                      </a:lnTo>
                      <a:lnTo>
                        <a:pt x="31" y="206"/>
                      </a:lnTo>
                      <a:lnTo>
                        <a:pt x="28" y="213"/>
                      </a:lnTo>
                      <a:lnTo>
                        <a:pt x="29" y="225"/>
                      </a:lnTo>
                      <a:lnTo>
                        <a:pt x="36" y="239"/>
                      </a:lnTo>
                      <a:lnTo>
                        <a:pt x="41" y="252"/>
                      </a:lnTo>
                      <a:lnTo>
                        <a:pt x="42" y="260"/>
                      </a:lnTo>
                      <a:lnTo>
                        <a:pt x="42" y="271"/>
                      </a:lnTo>
                      <a:lnTo>
                        <a:pt x="37" y="274"/>
                      </a:lnTo>
                      <a:lnTo>
                        <a:pt x="36" y="283"/>
                      </a:lnTo>
                      <a:lnTo>
                        <a:pt x="37" y="293"/>
                      </a:lnTo>
                      <a:lnTo>
                        <a:pt x="32" y="296"/>
                      </a:lnTo>
                      <a:lnTo>
                        <a:pt x="33" y="286"/>
                      </a:lnTo>
                      <a:lnTo>
                        <a:pt x="36" y="273"/>
                      </a:lnTo>
                      <a:lnTo>
                        <a:pt x="36" y="264"/>
                      </a:lnTo>
                      <a:lnTo>
                        <a:pt x="34" y="248"/>
                      </a:lnTo>
                      <a:lnTo>
                        <a:pt x="29" y="234"/>
                      </a:lnTo>
                      <a:lnTo>
                        <a:pt x="26" y="224"/>
                      </a:lnTo>
                      <a:lnTo>
                        <a:pt x="23" y="212"/>
                      </a:lnTo>
                      <a:lnTo>
                        <a:pt x="27" y="202"/>
                      </a:lnTo>
                      <a:lnTo>
                        <a:pt x="30" y="196"/>
                      </a:lnTo>
                      <a:lnTo>
                        <a:pt x="26" y="183"/>
                      </a:lnTo>
                      <a:lnTo>
                        <a:pt x="20" y="175"/>
                      </a:lnTo>
                      <a:lnTo>
                        <a:pt x="17" y="167"/>
                      </a:lnTo>
                      <a:lnTo>
                        <a:pt x="15" y="155"/>
                      </a:lnTo>
                      <a:lnTo>
                        <a:pt x="16" y="146"/>
                      </a:lnTo>
                      <a:lnTo>
                        <a:pt x="19" y="137"/>
                      </a:lnTo>
                      <a:lnTo>
                        <a:pt x="21" y="131"/>
                      </a:lnTo>
                      <a:lnTo>
                        <a:pt x="20" y="125"/>
                      </a:lnTo>
                      <a:lnTo>
                        <a:pt x="16" y="119"/>
                      </a:lnTo>
                      <a:lnTo>
                        <a:pt x="11" y="106"/>
                      </a:lnTo>
                      <a:lnTo>
                        <a:pt x="10" y="97"/>
                      </a:lnTo>
                      <a:lnTo>
                        <a:pt x="10" y="88"/>
                      </a:lnTo>
                      <a:lnTo>
                        <a:pt x="12" y="82"/>
                      </a:lnTo>
                      <a:lnTo>
                        <a:pt x="12" y="75"/>
                      </a:lnTo>
                      <a:lnTo>
                        <a:pt x="10" y="68"/>
                      </a:lnTo>
                      <a:lnTo>
                        <a:pt x="4" y="58"/>
                      </a:lnTo>
                      <a:lnTo>
                        <a:pt x="2" y="51"/>
                      </a:lnTo>
                      <a:lnTo>
                        <a:pt x="0" y="38"/>
                      </a:lnTo>
                      <a:lnTo>
                        <a:pt x="2" y="32"/>
                      </a:lnTo>
                      <a:lnTo>
                        <a:pt x="5" y="23"/>
                      </a:lnTo>
                      <a:lnTo>
                        <a:pt x="7" y="16"/>
                      </a:lnTo>
                      <a:lnTo>
                        <a:pt x="4" y="10"/>
                      </a:lnTo>
                      <a:lnTo>
                        <a:pt x="4" y="4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54" name="Freeform 255">
                  <a:extLst>
                    <a:ext uri="{FF2B5EF4-FFF2-40B4-BE49-F238E27FC236}">
                      <a16:creationId xmlns:a16="http://schemas.microsoft.com/office/drawing/2014/main" id="{3D0CDC16-8A21-4681-BB22-4DB90F7285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25" y="2153"/>
                  <a:ext cx="65" cy="57"/>
                </a:xfrm>
                <a:custGeom>
                  <a:avLst/>
                  <a:gdLst>
                    <a:gd name="T0" fmla="*/ 64 w 65"/>
                    <a:gd name="T1" fmla="*/ 43 h 57"/>
                    <a:gd name="T2" fmla="*/ 44 w 65"/>
                    <a:gd name="T3" fmla="*/ 28 h 57"/>
                    <a:gd name="T4" fmla="*/ 27 w 65"/>
                    <a:gd name="T5" fmla="*/ 14 h 57"/>
                    <a:gd name="T6" fmla="*/ 12 w 65"/>
                    <a:gd name="T7" fmla="*/ 0 h 57"/>
                    <a:gd name="T8" fmla="*/ 0 w 65"/>
                    <a:gd name="T9" fmla="*/ 2 h 57"/>
                    <a:gd name="T10" fmla="*/ 32 w 65"/>
                    <a:gd name="T11" fmla="*/ 24 h 57"/>
                    <a:gd name="T12" fmla="*/ 48 w 65"/>
                    <a:gd name="T13" fmla="*/ 38 h 57"/>
                    <a:gd name="T14" fmla="*/ 63 w 65"/>
                    <a:gd name="T15" fmla="*/ 56 h 57"/>
                    <a:gd name="T16" fmla="*/ 64 w 65"/>
                    <a:gd name="T17" fmla="*/ 43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"/>
                    <a:gd name="T28" fmla="*/ 0 h 57"/>
                    <a:gd name="T29" fmla="*/ 65 w 65"/>
                    <a:gd name="T30" fmla="*/ 57 h 5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" h="57">
                      <a:moveTo>
                        <a:pt x="64" y="43"/>
                      </a:moveTo>
                      <a:lnTo>
                        <a:pt x="44" y="28"/>
                      </a:lnTo>
                      <a:lnTo>
                        <a:pt x="27" y="14"/>
                      </a:lnTo>
                      <a:lnTo>
                        <a:pt x="12" y="0"/>
                      </a:lnTo>
                      <a:lnTo>
                        <a:pt x="0" y="2"/>
                      </a:lnTo>
                      <a:lnTo>
                        <a:pt x="32" y="24"/>
                      </a:lnTo>
                      <a:lnTo>
                        <a:pt x="48" y="38"/>
                      </a:lnTo>
                      <a:lnTo>
                        <a:pt x="63" y="56"/>
                      </a:lnTo>
                      <a:lnTo>
                        <a:pt x="64" y="4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55" name="Freeform 256">
                  <a:extLst>
                    <a:ext uri="{FF2B5EF4-FFF2-40B4-BE49-F238E27FC236}">
                      <a16:creationId xmlns:a16="http://schemas.microsoft.com/office/drawing/2014/main" id="{26DA6377-0C01-4C1D-B48E-5FC797BA52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30" y="2189"/>
                  <a:ext cx="58" cy="46"/>
                </a:xfrm>
                <a:custGeom>
                  <a:avLst/>
                  <a:gdLst>
                    <a:gd name="T0" fmla="*/ 55 w 58"/>
                    <a:gd name="T1" fmla="*/ 26 h 46"/>
                    <a:gd name="T2" fmla="*/ 41 w 58"/>
                    <a:gd name="T3" fmla="*/ 22 h 46"/>
                    <a:gd name="T4" fmla="*/ 30 w 58"/>
                    <a:gd name="T5" fmla="*/ 13 h 46"/>
                    <a:gd name="T6" fmla="*/ 10 w 58"/>
                    <a:gd name="T7" fmla="*/ 0 h 46"/>
                    <a:gd name="T8" fmla="*/ 0 w 58"/>
                    <a:gd name="T9" fmla="*/ 2 h 46"/>
                    <a:gd name="T10" fmla="*/ 25 w 58"/>
                    <a:gd name="T11" fmla="*/ 14 h 46"/>
                    <a:gd name="T12" fmla="*/ 36 w 58"/>
                    <a:gd name="T13" fmla="*/ 24 h 46"/>
                    <a:gd name="T14" fmla="*/ 57 w 58"/>
                    <a:gd name="T15" fmla="*/ 45 h 46"/>
                    <a:gd name="T16" fmla="*/ 54 w 58"/>
                    <a:gd name="T17" fmla="*/ 30 h 46"/>
                    <a:gd name="T18" fmla="*/ 55 w 58"/>
                    <a:gd name="T19" fmla="*/ 26 h 4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8"/>
                    <a:gd name="T31" fmla="*/ 0 h 46"/>
                    <a:gd name="T32" fmla="*/ 58 w 58"/>
                    <a:gd name="T33" fmla="*/ 46 h 4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8" h="46">
                      <a:moveTo>
                        <a:pt x="55" y="26"/>
                      </a:moveTo>
                      <a:lnTo>
                        <a:pt x="41" y="22"/>
                      </a:lnTo>
                      <a:lnTo>
                        <a:pt x="30" y="13"/>
                      </a:lnTo>
                      <a:lnTo>
                        <a:pt x="10" y="0"/>
                      </a:lnTo>
                      <a:lnTo>
                        <a:pt x="0" y="2"/>
                      </a:lnTo>
                      <a:lnTo>
                        <a:pt x="25" y="14"/>
                      </a:lnTo>
                      <a:lnTo>
                        <a:pt x="36" y="24"/>
                      </a:lnTo>
                      <a:lnTo>
                        <a:pt x="57" y="45"/>
                      </a:lnTo>
                      <a:lnTo>
                        <a:pt x="54" y="30"/>
                      </a:lnTo>
                      <a:lnTo>
                        <a:pt x="55" y="2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56" name="Freeform 257">
                  <a:extLst>
                    <a:ext uri="{FF2B5EF4-FFF2-40B4-BE49-F238E27FC236}">
                      <a16:creationId xmlns:a16="http://schemas.microsoft.com/office/drawing/2014/main" id="{A73C2ECC-8150-4F11-A8C9-9A41D59439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28" y="2222"/>
                  <a:ext cx="70" cy="72"/>
                </a:xfrm>
                <a:custGeom>
                  <a:avLst/>
                  <a:gdLst>
                    <a:gd name="T0" fmla="*/ 65 w 70"/>
                    <a:gd name="T1" fmla="*/ 51 h 72"/>
                    <a:gd name="T2" fmla="*/ 46 w 70"/>
                    <a:gd name="T3" fmla="*/ 35 h 72"/>
                    <a:gd name="T4" fmla="*/ 38 w 70"/>
                    <a:gd name="T5" fmla="*/ 24 h 72"/>
                    <a:gd name="T6" fmla="*/ 24 w 70"/>
                    <a:gd name="T7" fmla="*/ 14 h 72"/>
                    <a:gd name="T8" fmla="*/ 12 w 70"/>
                    <a:gd name="T9" fmla="*/ 4 h 72"/>
                    <a:gd name="T10" fmla="*/ 3 w 70"/>
                    <a:gd name="T11" fmla="*/ 0 h 72"/>
                    <a:gd name="T12" fmla="*/ 0 w 70"/>
                    <a:gd name="T13" fmla="*/ 0 h 72"/>
                    <a:gd name="T14" fmla="*/ 1 w 70"/>
                    <a:gd name="T15" fmla="*/ 6 h 72"/>
                    <a:gd name="T16" fmla="*/ 11 w 70"/>
                    <a:gd name="T17" fmla="*/ 13 h 72"/>
                    <a:gd name="T18" fmla="*/ 31 w 70"/>
                    <a:gd name="T19" fmla="*/ 25 h 72"/>
                    <a:gd name="T20" fmla="*/ 46 w 70"/>
                    <a:gd name="T21" fmla="*/ 39 h 72"/>
                    <a:gd name="T22" fmla="*/ 57 w 70"/>
                    <a:gd name="T23" fmla="*/ 55 h 72"/>
                    <a:gd name="T24" fmla="*/ 69 w 70"/>
                    <a:gd name="T25" fmla="*/ 71 h 72"/>
                    <a:gd name="T26" fmla="*/ 65 w 70"/>
                    <a:gd name="T27" fmla="*/ 51 h 7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0"/>
                    <a:gd name="T43" fmla="*/ 0 h 72"/>
                    <a:gd name="T44" fmla="*/ 70 w 70"/>
                    <a:gd name="T45" fmla="*/ 72 h 7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0" h="72">
                      <a:moveTo>
                        <a:pt x="65" y="51"/>
                      </a:moveTo>
                      <a:lnTo>
                        <a:pt x="46" y="35"/>
                      </a:lnTo>
                      <a:lnTo>
                        <a:pt x="38" y="24"/>
                      </a:lnTo>
                      <a:lnTo>
                        <a:pt x="24" y="14"/>
                      </a:lnTo>
                      <a:lnTo>
                        <a:pt x="12" y="4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6"/>
                      </a:lnTo>
                      <a:lnTo>
                        <a:pt x="11" y="13"/>
                      </a:lnTo>
                      <a:lnTo>
                        <a:pt x="31" y="25"/>
                      </a:lnTo>
                      <a:lnTo>
                        <a:pt x="46" y="39"/>
                      </a:lnTo>
                      <a:lnTo>
                        <a:pt x="57" y="55"/>
                      </a:lnTo>
                      <a:lnTo>
                        <a:pt x="69" y="71"/>
                      </a:lnTo>
                      <a:lnTo>
                        <a:pt x="65" y="5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57" name="Freeform 258">
                  <a:extLst>
                    <a:ext uri="{FF2B5EF4-FFF2-40B4-BE49-F238E27FC236}">
                      <a16:creationId xmlns:a16="http://schemas.microsoft.com/office/drawing/2014/main" id="{D34449B8-53DC-4403-919E-2B1C3C858C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3" y="2287"/>
                  <a:ext cx="52" cy="40"/>
                </a:xfrm>
                <a:custGeom>
                  <a:avLst/>
                  <a:gdLst>
                    <a:gd name="T0" fmla="*/ 50 w 52"/>
                    <a:gd name="T1" fmla="*/ 30 h 40"/>
                    <a:gd name="T2" fmla="*/ 36 w 52"/>
                    <a:gd name="T3" fmla="*/ 16 h 40"/>
                    <a:gd name="T4" fmla="*/ 21 w 52"/>
                    <a:gd name="T5" fmla="*/ 7 h 40"/>
                    <a:gd name="T6" fmla="*/ 8 w 52"/>
                    <a:gd name="T7" fmla="*/ 1 h 40"/>
                    <a:gd name="T8" fmla="*/ 0 w 52"/>
                    <a:gd name="T9" fmla="*/ 0 h 40"/>
                    <a:gd name="T10" fmla="*/ 6 w 52"/>
                    <a:gd name="T11" fmla="*/ 9 h 40"/>
                    <a:gd name="T12" fmla="*/ 22 w 52"/>
                    <a:gd name="T13" fmla="*/ 17 h 40"/>
                    <a:gd name="T14" fmla="*/ 36 w 52"/>
                    <a:gd name="T15" fmla="*/ 30 h 40"/>
                    <a:gd name="T16" fmla="*/ 42 w 52"/>
                    <a:gd name="T17" fmla="*/ 38 h 40"/>
                    <a:gd name="T18" fmla="*/ 47 w 52"/>
                    <a:gd name="T19" fmla="*/ 39 h 40"/>
                    <a:gd name="T20" fmla="*/ 51 w 52"/>
                    <a:gd name="T21" fmla="*/ 35 h 40"/>
                    <a:gd name="T22" fmla="*/ 50 w 52"/>
                    <a:gd name="T23" fmla="*/ 30 h 4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2"/>
                    <a:gd name="T37" fmla="*/ 0 h 40"/>
                    <a:gd name="T38" fmla="*/ 52 w 52"/>
                    <a:gd name="T39" fmla="*/ 40 h 4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2" h="40">
                      <a:moveTo>
                        <a:pt x="50" y="30"/>
                      </a:moveTo>
                      <a:lnTo>
                        <a:pt x="36" y="16"/>
                      </a:lnTo>
                      <a:lnTo>
                        <a:pt x="21" y="7"/>
                      </a:lnTo>
                      <a:lnTo>
                        <a:pt x="8" y="1"/>
                      </a:lnTo>
                      <a:lnTo>
                        <a:pt x="0" y="0"/>
                      </a:lnTo>
                      <a:lnTo>
                        <a:pt x="6" y="9"/>
                      </a:lnTo>
                      <a:lnTo>
                        <a:pt x="22" y="17"/>
                      </a:lnTo>
                      <a:lnTo>
                        <a:pt x="36" y="30"/>
                      </a:lnTo>
                      <a:lnTo>
                        <a:pt x="42" y="38"/>
                      </a:lnTo>
                      <a:lnTo>
                        <a:pt x="47" y="39"/>
                      </a:lnTo>
                      <a:lnTo>
                        <a:pt x="51" y="35"/>
                      </a:lnTo>
                      <a:lnTo>
                        <a:pt x="50" y="3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58" name="Freeform 259">
                  <a:extLst>
                    <a:ext uri="{FF2B5EF4-FFF2-40B4-BE49-F238E27FC236}">
                      <a16:creationId xmlns:a16="http://schemas.microsoft.com/office/drawing/2014/main" id="{203D2BA2-1E77-4E1C-AC64-BC340EBF51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3" y="2319"/>
                  <a:ext cx="58" cy="53"/>
                </a:xfrm>
                <a:custGeom>
                  <a:avLst/>
                  <a:gdLst>
                    <a:gd name="T0" fmla="*/ 57 w 58"/>
                    <a:gd name="T1" fmla="*/ 47 h 53"/>
                    <a:gd name="T2" fmla="*/ 41 w 58"/>
                    <a:gd name="T3" fmla="*/ 32 h 53"/>
                    <a:gd name="T4" fmla="*/ 22 w 58"/>
                    <a:gd name="T5" fmla="*/ 13 h 53"/>
                    <a:gd name="T6" fmla="*/ 12 w 58"/>
                    <a:gd name="T7" fmla="*/ 4 h 53"/>
                    <a:gd name="T8" fmla="*/ 3 w 58"/>
                    <a:gd name="T9" fmla="*/ 0 h 53"/>
                    <a:gd name="T10" fmla="*/ 0 w 58"/>
                    <a:gd name="T11" fmla="*/ 4 h 53"/>
                    <a:gd name="T12" fmla="*/ 9 w 58"/>
                    <a:gd name="T13" fmla="*/ 11 h 53"/>
                    <a:gd name="T14" fmla="*/ 27 w 58"/>
                    <a:gd name="T15" fmla="*/ 28 h 53"/>
                    <a:gd name="T16" fmla="*/ 42 w 58"/>
                    <a:gd name="T17" fmla="*/ 44 h 53"/>
                    <a:gd name="T18" fmla="*/ 53 w 58"/>
                    <a:gd name="T19" fmla="*/ 52 h 53"/>
                    <a:gd name="T20" fmla="*/ 56 w 58"/>
                    <a:gd name="T21" fmla="*/ 51 h 53"/>
                    <a:gd name="T22" fmla="*/ 57 w 58"/>
                    <a:gd name="T23" fmla="*/ 47 h 5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8"/>
                    <a:gd name="T37" fmla="*/ 0 h 53"/>
                    <a:gd name="T38" fmla="*/ 58 w 58"/>
                    <a:gd name="T39" fmla="*/ 53 h 5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8" h="53">
                      <a:moveTo>
                        <a:pt x="57" y="47"/>
                      </a:moveTo>
                      <a:lnTo>
                        <a:pt x="41" y="32"/>
                      </a:lnTo>
                      <a:lnTo>
                        <a:pt x="22" y="13"/>
                      </a:lnTo>
                      <a:lnTo>
                        <a:pt x="12" y="4"/>
                      </a:lnTo>
                      <a:lnTo>
                        <a:pt x="3" y="0"/>
                      </a:lnTo>
                      <a:lnTo>
                        <a:pt x="0" y="4"/>
                      </a:lnTo>
                      <a:lnTo>
                        <a:pt x="9" y="11"/>
                      </a:lnTo>
                      <a:lnTo>
                        <a:pt x="27" y="28"/>
                      </a:lnTo>
                      <a:lnTo>
                        <a:pt x="42" y="44"/>
                      </a:lnTo>
                      <a:lnTo>
                        <a:pt x="53" y="52"/>
                      </a:lnTo>
                      <a:lnTo>
                        <a:pt x="56" y="51"/>
                      </a:lnTo>
                      <a:lnTo>
                        <a:pt x="57" y="4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59" name="Freeform 260">
                  <a:extLst>
                    <a:ext uri="{FF2B5EF4-FFF2-40B4-BE49-F238E27FC236}">
                      <a16:creationId xmlns:a16="http://schemas.microsoft.com/office/drawing/2014/main" id="{691A0D5F-8CAF-4607-ACED-158A3177E1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55" y="2368"/>
                  <a:ext cx="43" cy="42"/>
                </a:xfrm>
                <a:custGeom>
                  <a:avLst/>
                  <a:gdLst>
                    <a:gd name="T0" fmla="*/ 41 w 43"/>
                    <a:gd name="T1" fmla="*/ 34 h 42"/>
                    <a:gd name="T2" fmla="*/ 21 w 43"/>
                    <a:gd name="T3" fmla="*/ 8 h 42"/>
                    <a:gd name="T4" fmla="*/ 7 w 43"/>
                    <a:gd name="T5" fmla="*/ 0 h 42"/>
                    <a:gd name="T6" fmla="*/ 0 w 43"/>
                    <a:gd name="T7" fmla="*/ 0 h 42"/>
                    <a:gd name="T8" fmla="*/ 2 w 43"/>
                    <a:gd name="T9" fmla="*/ 5 h 42"/>
                    <a:gd name="T10" fmla="*/ 21 w 43"/>
                    <a:gd name="T11" fmla="*/ 18 h 42"/>
                    <a:gd name="T12" fmla="*/ 40 w 43"/>
                    <a:gd name="T13" fmla="*/ 39 h 42"/>
                    <a:gd name="T14" fmla="*/ 42 w 43"/>
                    <a:gd name="T15" fmla="*/ 41 h 42"/>
                    <a:gd name="T16" fmla="*/ 41 w 43"/>
                    <a:gd name="T17" fmla="*/ 34 h 4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3"/>
                    <a:gd name="T28" fmla="*/ 0 h 42"/>
                    <a:gd name="T29" fmla="*/ 43 w 43"/>
                    <a:gd name="T30" fmla="*/ 42 h 4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3" h="42">
                      <a:moveTo>
                        <a:pt x="41" y="34"/>
                      </a:moveTo>
                      <a:lnTo>
                        <a:pt x="21" y="8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21" y="18"/>
                      </a:lnTo>
                      <a:lnTo>
                        <a:pt x="40" y="39"/>
                      </a:lnTo>
                      <a:lnTo>
                        <a:pt x="42" y="41"/>
                      </a:lnTo>
                      <a:lnTo>
                        <a:pt x="41" y="3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60" name="Freeform 261">
                  <a:extLst>
                    <a:ext uri="{FF2B5EF4-FFF2-40B4-BE49-F238E27FC236}">
                      <a16:creationId xmlns:a16="http://schemas.microsoft.com/office/drawing/2014/main" id="{770A2830-E864-467D-A544-BE3BE0E734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4" y="2412"/>
                  <a:ext cx="29" cy="34"/>
                </a:xfrm>
                <a:custGeom>
                  <a:avLst/>
                  <a:gdLst>
                    <a:gd name="T0" fmla="*/ 26 w 29"/>
                    <a:gd name="T1" fmla="*/ 24 h 34"/>
                    <a:gd name="T2" fmla="*/ 11 w 29"/>
                    <a:gd name="T3" fmla="*/ 5 h 34"/>
                    <a:gd name="T4" fmla="*/ 0 w 29"/>
                    <a:gd name="T5" fmla="*/ 0 h 34"/>
                    <a:gd name="T6" fmla="*/ 0 w 29"/>
                    <a:gd name="T7" fmla="*/ 7 h 34"/>
                    <a:gd name="T8" fmla="*/ 6 w 29"/>
                    <a:gd name="T9" fmla="*/ 17 h 34"/>
                    <a:gd name="T10" fmla="*/ 21 w 29"/>
                    <a:gd name="T11" fmla="*/ 29 h 34"/>
                    <a:gd name="T12" fmla="*/ 26 w 29"/>
                    <a:gd name="T13" fmla="*/ 33 h 34"/>
                    <a:gd name="T14" fmla="*/ 28 w 29"/>
                    <a:gd name="T15" fmla="*/ 30 h 34"/>
                    <a:gd name="T16" fmla="*/ 26 w 29"/>
                    <a:gd name="T17" fmla="*/ 24 h 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9"/>
                    <a:gd name="T28" fmla="*/ 0 h 34"/>
                    <a:gd name="T29" fmla="*/ 29 w 29"/>
                    <a:gd name="T30" fmla="*/ 34 h 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9" h="34">
                      <a:moveTo>
                        <a:pt x="26" y="24"/>
                      </a:moveTo>
                      <a:lnTo>
                        <a:pt x="11" y="5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6" y="17"/>
                      </a:lnTo>
                      <a:lnTo>
                        <a:pt x="21" y="29"/>
                      </a:lnTo>
                      <a:lnTo>
                        <a:pt x="26" y="33"/>
                      </a:lnTo>
                      <a:lnTo>
                        <a:pt x="28" y="30"/>
                      </a:lnTo>
                      <a:lnTo>
                        <a:pt x="26" y="2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61" name="Freeform 262">
                  <a:extLst>
                    <a:ext uri="{FF2B5EF4-FFF2-40B4-BE49-F238E27FC236}">
                      <a16:creationId xmlns:a16="http://schemas.microsoft.com/office/drawing/2014/main" id="{1227FE4E-A42A-4F47-B133-893936D4C3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1" y="2458"/>
                  <a:ext cx="37" cy="37"/>
                </a:xfrm>
                <a:custGeom>
                  <a:avLst/>
                  <a:gdLst>
                    <a:gd name="T0" fmla="*/ 36 w 37"/>
                    <a:gd name="T1" fmla="*/ 35 h 37"/>
                    <a:gd name="T2" fmla="*/ 31 w 37"/>
                    <a:gd name="T3" fmla="*/ 30 h 37"/>
                    <a:gd name="T4" fmla="*/ 21 w 37"/>
                    <a:gd name="T5" fmla="*/ 15 h 37"/>
                    <a:gd name="T6" fmla="*/ 5 w 37"/>
                    <a:gd name="T7" fmla="*/ 0 h 37"/>
                    <a:gd name="T8" fmla="*/ 0 w 37"/>
                    <a:gd name="T9" fmla="*/ 1 h 37"/>
                    <a:gd name="T10" fmla="*/ 2 w 37"/>
                    <a:gd name="T11" fmla="*/ 7 h 37"/>
                    <a:gd name="T12" fmla="*/ 15 w 37"/>
                    <a:gd name="T13" fmla="*/ 21 h 37"/>
                    <a:gd name="T14" fmla="*/ 27 w 37"/>
                    <a:gd name="T15" fmla="*/ 36 h 37"/>
                    <a:gd name="T16" fmla="*/ 36 w 37"/>
                    <a:gd name="T17" fmla="*/ 35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7"/>
                    <a:gd name="T28" fmla="*/ 0 h 37"/>
                    <a:gd name="T29" fmla="*/ 37 w 37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7" h="37">
                      <a:moveTo>
                        <a:pt x="36" y="35"/>
                      </a:moveTo>
                      <a:lnTo>
                        <a:pt x="31" y="30"/>
                      </a:lnTo>
                      <a:lnTo>
                        <a:pt x="21" y="15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2" y="7"/>
                      </a:lnTo>
                      <a:lnTo>
                        <a:pt x="15" y="21"/>
                      </a:lnTo>
                      <a:lnTo>
                        <a:pt x="27" y="36"/>
                      </a:lnTo>
                      <a:lnTo>
                        <a:pt x="36" y="3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62" name="Freeform 263">
                  <a:extLst>
                    <a:ext uri="{FF2B5EF4-FFF2-40B4-BE49-F238E27FC236}">
                      <a16:creationId xmlns:a16="http://schemas.microsoft.com/office/drawing/2014/main" id="{70D59C05-E289-42CF-81F5-4E3C894DEE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5" y="2110"/>
                  <a:ext cx="127" cy="451"/>
                </a:xfrm>
                <a:custGeom>
                  <a:avLst/>
                  <a:gdLst>
                    <a:gd name="T0" fmla="*/ 0 w 127"/>
                    <a:gd name="T1" fmla="*/ 66 h 451"/>
                    <a:gd name="T2" fmla="*/ 7 w 127"/>
                    <a:gd name="T3" fmla="*/ 90 h 451"/>
                    <a:gd name="T4" fmla="*/ 1 w 127"/>
                    <a:gd name="T5" fmla="*/ 107 h 451"/>
                    <a:gd name="T6" fmla="*/ 6 w 127"/>
                    <a:gd name="T7" fmla="*/ 130 h 451"/>
                    <a:gd name="T8" fmla="*/ 12 w 127"/>
                    <a:gd name="T9" fmla="*/ 147 h 451"/>
                    <a:gd name="T10" fmla="*/ 8 w 127"/>
                    <a:gd name="T11" fmla="*/ 167 h 451"/>
                    <a:gd name="T12" fmla="*/ 21 w 127"/>
                    <a:gd name="T13" fmla="*/ 197 h 451"/>
                    <a:gd name="T14" fmla="*/ 16 w 127"/>
                    <a:gd name="T15" fmla="*/ 225 h 451"/>
                    <a:gd name="T16" fmla="*/ 24 w 127"/>
                    <a:gd name="T17" fmla="*/ 251 h 451"/>
                    <a:gd name="T18" fmla="*/ 30 w 127"/>
                    <a:gd name="T19" fmla="*/ 269 h 451"/>
                    <a:gd name="T20" fmla="*/ 22 w 127"/>
                    <a:gd name="T21" fmla="*/ 287 h 451"/>
                    <a:gd name="T22" fmla="*/ 33 w 127"/>
                    <a:gd name="T23" fmla="*/ 320 h 451"/>
                    <a:gd name="T24" fmla="*/ 35 w 127"/>
                    <a:gd name="T25" fmla="*/ 338 h 451"/>
                    <a:gd name="T26" fmla="*/ 31 w 127"/>
                    <a:gd name="T27" fmla="*/ 362 h 451"/>
                    <a:gd name="T28" fmla="*/ 38 w 127"/>
                    <a:gd name="T29" fmla="*/ 381 h 451"/>
                    <a:gd name="T30" fmla="*/ 41 w 127"/>
                    <a:gd name="T31" fmla="*/ 398 h 451"/>
                    <a:gd name="T32" fmla="*/ 45 w 127"/>
                    <a:gd name="T33" fmla="*/ 416 h 451"/>
                    <a:gd name="T34" fmla="*/ 54 w 127"/>
                    <a:gd name="T35" fmla="*/ 431 h 451"/>
                    <a:gd name="T36" fmla="*/ 58 w 127"/>
                    <a:gd name="T37" fmla="*/ 450 h 451"/>
                    <a:gd name="T38" fmla="*/ 76 w 127"/>
                    <a:gd name="T39" fmla="*/ 431 h 451"/>
                    <a:gd name="T40" fmla="*/ 100 w 127"/>
                    <a:gd name="T41" fmla="*/ 422 h 451"/>
                    <a:gd name="T42" fmla="*/ 115 w 127"/>
                    <a:gd name="T43" fmla="*/ 411 h 451"/>
                    <a:gd name="T44" fmla="*/ 119 w 127"/>
                    <a:gd name="T45" fmla="*/ 397 h 451"/>
                    <a:gd name="T46" fmla="*/ 117 w 127"/>
                    <a:gd name="T47" fmla="*/ 373 h 451"/>
                    <a:gd name="T48" fmla="*/ 109 w 127"/>
                    <a:gd name="T49" fmla="*/ 342 h 451"/>
                    <a:gd name="T50" fmla="*/ 102 w 127"/>
                    <a:gd name="T51" fmla="*/ 325 h 451"/>
                    <a:gd name="T52" fmla="*/ 101 w 127"/>
                    <a:gd name="T53" fmla="*/ 304 h 451"/>
                    <a:gd name="T54" fmla="*/ 91 w 127"/>
                    <a:gd name="T55" fmla="*/ 283 h 451"/>
                    <a:gd name="T56" fmla="*/ 98 w 127"/>
                    <a:gd name="T57" fmla="*/ 264 h 451"/>
                    <a:gd name="T58" fmla="*/ 87 w 127"/>
                    <a:gd name="T59" fmla="*/ 240 h 451"/>
                    <a:gd name="T60" fmla="*/ 79 w 127"/>
                    <a:gd name="T61" fmla="*/ 217 h 451"/>
                    <a:gd name="T62" fmla="*/ 92 w 127"/>
                    <a:gd name="T63" fmla="*/ 196 h 451"/>
                    <a:gd name="T64" fmla="*/ 86 w 127"/>
                    <a:gd name="T65" fmla="*/ 185 h 451"/>
                    <a:gd name="T66" fmla="*/ 82 w 127"/>
                    <a:gd name="T67" fmla="*/ 162 h 451"/>
                    <a:gd name="T68" fmla="*/ 73 w 127"/>
                    <a:gd name="T69" fmla="*/ 149 h 451"/>
                    <a:gd name="T70" fmla="*/ 76 w 127"/>
                    <a:gd name="T71" fmla="*/ 131 h 451"/>
                    <a:gd name="T72" fmla="*/ 68 w 127"/>
                    <a:gd name="T73" fmla="*/ 117 h 451"/>
                    <a:gd name="T74" fmla="*/ 67 w 127"/>
                    <a:gd name="T75" fmla="*/ 105 h 451"/>
                    <a:gd name="T76" fmla="*/ 70 w 127"/>
                    <a:gd name="T77" fmla="*/ 93 h 451"/>
                    <a:gd name="T78" fmla="*/ 62 w 127"/>
                    <a:gd name="T79" fmla="*/ 80 h 451"/>
                    <a:gd name="T80" fmla="*/ 57 w 127"/>
                    <a:gd name="T81" fmla="*/ 60 h 451"/>
                    <a:gd name="T82" fmla="*/ 71 w 127"/>
                    <a:gd name="T83" fmla="*/ 31 h 451"/>
                    <a:gd name="T84" fmla="*/ 72 w 127"/>
                    <a:gd name="T85" fmla="*/ 4 h 451"/>
                    <a:gd name="T86" fmla="*/ 61 w 127"/>
                    <a:gd name="T87" fmla="*/ 5 h 451"/>
                    <a:gd name="T88" fmla="*/ 33 w 127"/>
                    <a:gd name="T89" fmla="*/ 32 h 451"/>
                    <a:gd name="T90" fmla="*/ 10 w 127"/>
                    <a:gd name="T91" fmla="*/ 47 h 45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27"/>
                    <a:gd name="T139" fmla="*/ 0 h 451"/>
                    <a:gd name="T140" fmla="*/ 127 w 127"/>
                    <a:gd name="T141" fmla="*/ 451 h 45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27" h="451">
                      <a:moveTo>
                        <a:pt x="2" y="54"/>
                      </a:moveTo>
                      <a:lnTo>
                        <a:pt x="0" y="66"/>
                      </a:lnTo>
                      <a:lnTo>
                        <a:pt x="4" y="78"/>
                      </a:lnTo>
                      <a:lnTo>
                        <a:pt x="7" y="90"/>
                      </a:lnTo>
                      <a:lnTo>
                        <a:pt x="5" y="98"/>
                      </a:lnTo>
                      <a:lnTo>
                        <a:pt x="1" y="107"/>
                      </a:lnTo>
                      <a:lnTo>
                        <a:pt x="1" y="121"/>
                      </a:lnTo>
                      <a:lnTo>
                        <a:pt x="6" y="130"/>
                      </a:lnTo>
                      <a:lnTo>
                        <a:pt x="12" y="139"/>
                      </a:lnTo>
                      <a:lnTo>
                        <a:pt x="12" y="147"/>
                      </a:lnTo>
                      <a:lnTo>
                        <a:pt x="11" y="156"/>
                      </a:lnTo>
                      <a:lnTo>
                        <a:pt x="8" y="167"/>
                      </a:lnTo>
                      <a:lnTo>
                        <a:pt x="12" y="177"/>
                      </a:lnTo>
                      <a:lnTo>
                        <a:pt x="21" y="197"/>
                      </a:lnTo>
                      <a:lnTo>
                        <a:pt x="21" y="207"/>
                      </a:lnTo>
                      <a:lnTo>
                        <a:pt x="16" y="225"/>
                      </a:lnTo>
                      <a:lnTo>
                        <a:pt x="17" y="240"/>
                      </a:lnTo>
                      <a:lnTo>
                        <a:pt x="24" y="251"/>
                      </a:lnTo>
                      <a:lnTo>
                        <a:pt x="29" y="260"/>
                      </a:lnTo>
                      <a:lnTo>
                        <a:pt x="30" y="269"/>
                      </a:lnTo>
                      <a:lnTo>
                        <a:pt x="23" y="280"/>
                      </a:lnTo>
                      <a:lnTo>
                        <a:pt x="22" y="287"/>
                      </a:lnTo>
                      <a:lnTo>
                        <a:pt x="26" y="303"/>
                      </a:lnTo>
                      <a:lnTo>
                        <a:pt x="33" y="320"/>
                      </a:lnTo>
                      <a:lnTo>
                        <a:pt x="34" y="331"/>
                      </a:lnTo>
                      <a:lnTo>
                        <a:pt x="35" y="338"/>
                      </a:lnTo>
                      <a:lnTo>
                        <a:pt x="31" y="352"/>
                      </a:lnTo>
                      <a:lnTo>
                        <a:pt x="31" y="362"/>
                      </a:lnTo>
                      <a:lnTo>
                        <a:pt x="32" y="373"/>
                      </a:lnTo>
                      <a:lnTo>
                        <a:pt x="38" y="381"/>
                      </a:lnTo>
                      <a:lnTo>
                        <a:pt x="44" y="387"/>
                      </a:lnTo>
                      <a:lnTo>
                        <a:pt x="41" y="398"/>
                      </a:lnTo>
                      <a:lnTo>
                        <a:pt x="40" y="408"/>
                      </a:lnTo>
                      <a:lnTo>
                        <a:pt x="45" y="416"/>
                      </a:lnTo>
                      <a:lnTo>
                        <a:pt x="52" y="421"/>
                      </a:lnTo>
                      <a:lnTo>
                        <a:pt x="54" y="431"/>
                      </a:lnTo>
                      <a:lnTo>
                        <a:pt x="55" y="440"/>
                      </a:lnTo>
                      <a:lnTo>
                        <a:pt x="58" y="450"/>
                      </a:lnTo>
                      <a:lnTo>
                        <a:pt x="67" y="440"/>
                      </a:lnTo>
                      <a:lnTo>
                        <a:pt x="76" y="431"/>
                      </a:lnTo>
                      <a:lnTo>
                        <a:pt x="85" y="425"/>
                      </a:lnTo>
                      <a:lnTo>
                        <a:pt x="100" y="422"/>
                      </a:lnTo>
                      <a:lnTo>
                        <a:pt x="111" y="418"/>
                      </a:lnTo>
                      <a:lnTo>
                        <a:pt x="115" y="411"/>
                      </a:lnTo>
                      <a:lnTo>
                        <a:pt x="126" y="404"/>
                      </a:lnTo>
                      <a:lnTo>
                        <a:pt x="119" y="397"/>
                      </a:lnTo>
                      <a:lnTo>
                        <a:pt x="115" y="386"/>
                      </a:lnTo>
                      <a:lnTo>
                        <a:pt x="117" y="373"/>
                      </a:lnTo>
                      <a:lnTo>
                        <a:pt x="114" y="354"/>
                      </a:lnTo>
                      <a:lnTo>
                        <a:pt x="109" y="342"/>
                      </a:lnTo>
                      <a:lnTo>
                        <a:pt x="104" y="335"/>
                      </a:lnTo>
                      <a:lnTo>
                        <a:pt x="102" y="325"/>
                      </a:lnTo>
                      <a:lnTo>
                        <a:pt x="105" y="312"/>
                      </a:lnTo>
                      <a:lnTo>
                        <a:pt x="101" y="304"/>
                      </a:lnTo>
                      <a:lnTo>
                        <a:pt x="92" y="291"/>
                      </a:lnTo>
                      <a:lnTo>
                        <a:pt x="91" y="283"/>
                      </a:lnTo>
                      <a:lnTo>
                        <a:pt x="93" y="275"/>
                      </a:lnTo>
                      <a:lnTo>
                        <a:pt x="98" y="264"/>
                      </a:lnTo>
                      <a:lnTo>
                        <a:pt x="95" y="256"/>
                      </a:lnTo>
                      <a:lnTo>
                        <a:pt x="87" y="240"/>
                      </a:lnTo>
                      <a:lnTo>
                        <a:pt x="81" y="229"/>
                      </a:lnTo>
                      <a:lnTo>
                        <a:pt x="79" y="217"/>
                      </a:lnTo>
                      <a:lnTo>
                        <a:pt x="93" y="208"/>
                      </a:lnTo>
                      <a:lnTo>
                        <a:pt x="92" y="196"/>
                      </a:lnTo>
                      <a:lnTo>
                        <a:pt x="90" y="190"/>
                      </a:lnTo>
                      <a:lnTo>
                        <a:pt x="86" y="185"/>
                      </a:lnTo>
                      <a:lnTo>
                        <a:pt x="84" y="174"/>
                      </a:lnTo>
                      <a:lnTo>
                        <a:pt x="82" y="162"/>
                      </a:lnTo>
                      <a:lnTo>
                        <a:pt x="77" y="156"/>
                      </a:lnTo>
                      <a:lnTo>
                        <a:pt x="73" y="149"/>
                      </a:lnTo>
                      <a:lnTo>
                        <a:pt x="74" y="141"/>
                      </a:lnTo>
                      <a:lnTo>
                        <a:pt x="76" y="131"/>
                      </a:lnTo>
                      <a:lnTo>
                        <a:pt x="75" y="124"/>
                      </a:lnTo>
                      <a:lnTo>
                        <a:pt x="68" y="117"/>
                      </a:lnTo>
                      <a:lnTo>
                        <a:pt x="66" y="111"/>
                      </a:lnTo>
                      <a:lnTo>
                        <a:pt x="67" y="105"/>
                      </a:lnTo>
                      <a:lnTo>
                        <a:pt x="71" y="99"/>
                      </a:lnTo>
                      <a:lnTo>
                        <a:pt x="70" y="93"/>
                      </a:lnTo>
                      <a:lnTo>
                        <a:pt x="68" y="89"/>
                      </a:lnTo>
                      <a:lnTo>
                        <a:pt x="62" y="80"/>
                      </a:lnTo>
                      <a:lnTo>
                        <a:pt x="59" y="69"/>
                      </a:lnTo>
                      <a:lnTo>
                        <a:pt x="57" y="60"/>
                      </a:lnTo>
                      <a:lnTo>
                        <a:pt x="61" y="51"/>
                      </a:lnTo>
                      <a:lnTo>
                        <a:pt x="71" y="31"/>
                      </a:lnTo>
                      <a:lnTo>
                        <a:pt x="73" y="15"/>
                      </a:lnTo>
                      <a:lnTo>
                        <a:pt x="72" y="4"/>
                      </a:lnTo>
                      <a:lnTo>
                        <a:pt x="67" y="0"/>
                      </a:lnTo>
                      <a:lnTo>
                        <a:pt x="61" y="5"/>
                      </a:lnTo>
                      <a:lnTo>
                        <a:pt x="47" y="21"/>
                      </a:lnTo>
                      <a:lnTo>
                        <a:pt x="33" y="32"/>
                      </a:lnTo>
                      <a:lnTo>
                        <a:pt x="19" y="42"/>
                      </a:lnTo>
                      <a:lnTo>
                        <a:pt x="10" y="47"/>
                      </a:lnTo>
                      <a:lnTo>
                        <a:pt x="2" y="54"/>
                      </a:lnTo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63" name="Freeform 264">
                  <a:extLst>
                    <a:ext uri="{FF2B5EF4-FFF2-40B4-BE49-F238E27FC236}">
                      <a16:creationId xmlns:a16="http://schemas.microsoft.com/office/drawing/2014/main" id="{535BAAC9-D78B-40BF-BF33-DDE6BFAF63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52" y="2105"/>
                  <a:ext cx="164" cy="463"/>
                </a:xfrm>
                <a:custGeom>
                  <a:avLst/>
                  <a:gdLst>
                    <a:gd name="T0" fmla="*/ 117 w 164"/>
                    <a:gd name="T1" fmla="*/ 430 h 463"/>
                    <a:gd name="T2" fmla="*/ 88 w 164"/>
                    <a:gd name="T3" fmla="*/ 449 h 463"/>
                    <a:gd name="T4" fmla="*/ 15 w 164"/>
                    <a:gd name="T5" fmla="*/ 387 h 463"/>
                    <a:gd name="T6" fmla="*/ 13 w 164"/>
                    <a:gd name="T7" fmla="*/ 400 h 463"/>
                    <a:gd name="T8" fmla="*/ 92 w 164"/>
                    <a:gd name="T9" fmla="*/ 462 h 463"/>
                    <a:gd name="T10" fmla="*/ 121 w 164"/>
                    <a:gd name="T11" fmla="*/ 434 h 463"/>
                    <a:gd name="T12" fmla="*/ 163 w 164"/>
                    <a:gd name="T13" fmla="*/ 408 h 463"/>
                    <a:gd name="T14" fmla="*/ 156 w 164"/>
                    <a:gd name="T15" fmla="*/ 375 h 463"/>
                    <a:gd name="T16" fmla="*/ 142 w 164"/>
                    <a:gd name="T17" fmla="*/ 342 h 463"/>
                    <a:gd name="T18" fmla="*/ 142 w 164"/>
                    <a:gd name="T19" fmla="*/ 313 h 463"/>
                    <a:gd name="T20" fmla="*/ 129 w 164"/>
                    <a:gd name="T21" fmla="*/ 286 h 463"/>
                    <a:gd name="T22" fmla="*/ 129 w 164"/>
                    <a:gd name="T23" fmla="*/ 253 h 463"/>
                    <a:gd name="T24" fmla="*/ 127 w 164"/>
                    <a:gd name="T25" fmla="*/ 220 h 463"/>
                    <a:gd name="T26" fmla="*/ 122 w 164"/>
                    <a:gd name="T27" fmla="*/ 179 h 463"/>
                    <a:gd name="T28" fmla="*/ 111 w 164"/>
                    <a:gd name="T29" fmla="*/ 146 h 463"/>
                    <a:gd name="T30" fmla="*/ 103 w 164"/>
                    <a:gd name="T31" fmla="*/ 119 h 463"/>
                    <a:gd name="T32" fmla="*/ 108 w 164"/>
                    <a:gd name="T33" fmla="*/ 94 h 463"/>
                    <a:gd name="T34" fmla="*/ 98 w 164"/>
                    <a:gd name="T35" fmla="*/ 55 h 463"/>
                    <a:gd name="T36" fmla="*/ 111 w 164"/>
                    <a:gd name="T37" fmla="*/ 4 h 463"/>
                    <a:gd name="T38" fmla="*/ 103 w 164"/>
                    <a:gd name="T39" fmla="*/ 15 h 463"/>
                    <a:gd name="T40" fmla="*/ 89 w 164"/>
                    <a:gd name="T41" fmla="*/ 63 h 463"/>
                    <a:gd name="T42" fmla="*/ 65 w 164"/>
                    <a:gd name="T43" fmla="*/ 105 h 463"/>
                    <a:gd name="T44" fmla="*/ 93 w 164"/>
                    <a:gd name="T45" fmla="*/ 86 h 463"/>
                    <a:gd name="T46" fmla="*/ 95 w 164"/>
                    <a:gd name="T47" fmla="*/ 112 h 463"/>
                    <a:gd name="T48" fmla="*/ 84 w 164"/>
                    <a:gd name="T49" fmla="*/ 141 h 463"/>
                    <a:gd name="T50" fmla="*/ 104 w 164"/>
                    <a:gd name="T51" fmla="*/ 132 h 463"/>
                    <a:gd name="T52" fmla="*/ 102 w 164"/>
                    <a:gd name="T53" fmla="*/ 153 h 463"/>
                    <a:gd name="T54" fmla="*/ 104 w 164"/>
                    <a:gd name="T55" fmla="*/ 176 h 463"/>
                    <a:gd name="T56" fmla="*/ 77 w 164"/>
                    <a:gd name="T57" fmla="*/ 211 h 463"/>
                    <a:gd name="T58" fmla="*/ 109 w 164"/>
                    <a:gd name="T59" fmla="*/ 184 h 463"/>
                    <a:gd name="T60" fmla="*/ 125 w 164"/>
                    <a:gd name="T61" fmla="*/ 203 h 463"/>
                    <a:gd name="T62" fmla="*/ 107 w 164"/>
                    <a:gd name="T63" fmla="*/ 226 h 463"/>
                    <a:gd name="T64" fmla="*/ 71 w 164"/>
                    <a:gd name="T65" fmla="*/ 257 h 463"/>
                    <a:gd name="T66" fmla="*/ 114 w 164"/>
                    <a:gd name="T67" fmla="*/ 239 h 463"/>
                    <a:gd name="T68" fmla="*/ 129 w 164"/>
                    <a:gd name="T69" fmla="*/ 276 h 463"/>
                    <a:gd name="T70" fmla="*/ 79 w 164"/>
                    <a:gd name="T71" fmla="*/ 302 h 463"/>
                    <a:gd name="T72" fmla="*/ 107 w 164"/>
                    <a:gd name="T73" fmla="*/ 296 h 463"/>
                    <a:gd name="T74" fmla="*/ 127 w 164"/>
                    <a:gd name="T75" fmla="*/ 305 h 463"/>
                    <a:gd name="T76" fmla="*/ 130 w 164"/>
                    <a:gd name="T77" fmla="*/ 327 h 463"/>
                    <a:gd name="T78" fmla="*/ 81 w 164"/>
                    <a:gd name="T79" fmla="*/ 349 h 463"/>
                    <a:gd name="T80" fmla="*/ 107 w 164"/>
                    <a:gd name="T81" fmla="*/ 344 h 463"/>
                    <a:gd name="T82" fmla="*/ 134 w 164"/>
                    <a:gd name="T83" fmla="*/ 334 h 463"/>
                    <a:gd name="T84" fmla="*/ 113 w 164"/>
                    <a:gd name="T85" fmla="*/ 368 h 463"/>
                    <a:gd name="T86" fmla="*/ 88 w 164"/>
                    <a:gd name="T87" fmla="*/ 391 h 463"/>
                    <a:gd name="T88" fmla="*/ 121 w 164"/>
                    <a:gd name="T89" fmla="*/ 368 h 463"/>
                    <a:gd name="T90" fmla="*/ 141 w 164"/>
                    <a:gd name="T91" fmla="*/ 358 h 463"/>
                    <a:gd name="T92" fmla="*/ 144 w 164"/>
                    <a:gd name="T93" fmla="*/ 385 h 463"/>
                    <a:gd name="T94" fmla="*/ 151 w 164"/>
                    <a:gd name="T95" fmla="*/ 407 h 46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64"/>
                    <a:gd name="T145" fmla="*/ 0 h 463"/>
                    <a:gd name="T146" fmla="*/ 164 w 164"/>
                    <a:gd name="T147" fmla="*/ 463 h 46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64" h="463">
                      <a:moveTo>
                        <a:pt x="147" y="409"/>
                      </a:moveTo>
                      <a:lnTo>
                        <a:pt x="142" y="420"/>
                      </a:lnTo>
                      <a:lnTo>
                        <a:pt x="131" y="425"/>
                      </a:lnTo>
                      <a:lnTo>
                        <a:pt x="117" y="430"/>
                      </a:lnTo>
                      <a:lnTo>
                        <a:pt x="102" y="437"/>
                      </a:lnTo>
                      <a:lnTo>
                        <a:pt x="93" y="446"/>
                      </a:lnTo>
                      <a:lnTo>
                        <a:pt x="91" y="451"/>
                      </a:lnTo>
                      <a:lnTo>
                        <a:pt x="88" y="449"/>
                      </a:lnTo>
                      <a:lnTo>
                        <a:pt x="66" y="435"/>
                      </a:lnTo>
                      <a:lnTo>
                        <a:pt x="39" y="415"/>
                      </a:lnTo>
                      <a:lnTo>
                        <a:pt x="30" y="401"/>
                      </a:lnTo>
                      <a:lnTo>
                        <a:pt x="15" y="387"/>
                      </a:lnTo>
                      <a:lnTo>
                        <a:pt x="9" y="376"/>
                      </a:lnTo>
                      <a:lnTo>
                        <a:pt x="0" y="375"/>
                      </a:lnTo>
                      <a:lnTo>
                        <a:pt x="7" y="387"/>
                      </a:lnTo>
                      <a:lnTo>
                        <a:pt x="13" y="400"/>
                      </a:lnTo>
                      <a:lnTo>
                        <a:pt x="31" y="411"/>
                      </a:lnTo>
                      <a:lnTo>
                        <a:pt x="44" y="428"/>
                      </a:lnTo>
                      <a:lnTo>
                        <a:pt x="73" y="444"/>
                      </a:lnTo>
                      <a:lnTo>
                        <a:pt x="92" y="462"/>
                      </a:lnTo>
                      <a:lnTo>
                        <a:pt x="98" y="459"/>
                      </a:lnTo>
                      <a:lnTo>
                        <a:pt x="102" y="448"/>
                      </a:lnTo>
                      <a:lnTo>
                        <a:pt x="111" y="440"/>
                      </a:lnTo>
                      <a:lnTo>
                        <a:pt x="121" y="434"/>
                      </a:lnTo>
                      <a:lnTo>
                        <a:pt x="144" y="427"/>
                      </a:lnTo>
                      <a:lnTo>
                        <a:pt x="150" y="421"/>
                      </a:lnTo>
                      <a:lnTo>
                        <a:pt x="162" y="415"/>
                      </a:lnTo>
                      <a:lnTo>
                        <a:pt x="163" y="408"/>
                      </a:lnTo>
                      <a:lnTo>
                        <a:pt x="158" y="400"/>
                      </a:lnTo>
                      <a:lnTo>
                        <a:pt x="153" y="393"/>
                      </a:lnTo>
                      <a:lnTo>
                        <a:pt x="153" y="382"/>
                      </a:lnTo>
                      <a:lnTo>
                        <a:pt x="156" y="375"/>
                      </a:lnTo>
                      <a:lnTo>
                        <a:pt x="155" y="367"/>
                      </a:lnTo>
                      <a:lnTo>
                        <a:pt x="149" y="354"/>
                      </a:lnTo>
                      <a:lnTo>
                        <a:pt x="147" y="347"/>
                      </a:lnTo>
                      <a:lnTo>
                        <a:pt x="142" y="342"/>
                      </a:lnTo>
                      <a:lnTo>
                        <a:pt x="139" y="335"/>
                      </a:lnTo>
                      <a:lnTo>
                        <a:pt x="140" y="328"/>
                      </a:lnTo>
                      <a:lnTo>
                        <a:pt x="143" y="322"/>
                      </a:lnTo>
                      <a:lnTo>
                        <a:pt x="142" y="313"/>
                      </a:lnTo>
                      <a:lnTo>
                        <a:pt x="139" y="307"/>
                      </a:lnTo>
                      <a:lnTo>
                        <a:pt x="132" y="299"/>
                      </a:lnTo>
                      <a:lnTo>
                        <a:pt x="128" y="294"/>
                      </a:lnTo>
                      <a:lnTo>
                        <a:pt x="129" y="286"/>
                      </a:lnTo>
                      <a:lnTo>
                        <a:pt x="135" y="279"/>
                      </a:lnTo>
                      <a:lnTo>
                        <a:pt x="137" y="271"/>
                      </a:lnTo>
                      <a:lnTo>
                        <a:pt x="135" y="264"/>
                      </a:lnTo>
                      <a:lnTo>
                        <a:pt x="129" y="253"/>
                      </a:lnTo>
                      <a:lnTo>
                        <a:pt x="121" y="240"/>
                      </a:lnTo>
                      <a:lnTo>
                        <a:pt x="116" y="230"/>
                      </a:lnTo>
                      <a:lnTo>
                        <a:pt x="120" y="225"/>
                      </a:lnTo>
                      <a:lnTo>
                        <a:pt x="127" y="220"/>
                      </a:lnTo>
                      <a:lnTo>
                        <a:pt x="131" y="215"/>
                      </a:lnTo>
                      <a:lnTo>
                        <a:pt x="130" y="202"/>
                      </a:lnTo>
                      <a:lnTo>
                        <a:pt x="122" y="189"/>
                      </a:lnTo>
                      <a:lnTo>
                        <a:pt x="122" y="179"/>
                      </a:lnTo>
                      <a:lnTo>
                        <a:pt x="123" y="170"/>
                      </a:lnTo>
                      <a:lnTo>
                        <a:pt x="116" y="161"/>
                      </a:lnTo>
                      <a:lnTo>
                        <a:pt x="110" y="152"/>
                      </a:lnTo>
                      <a:lnTo>
                        <a:pt x="111" y="146"/>
                      </a:lnTo>
                      <a:lnTo>
                        <a:pt x="113" y="139"/>
                      </a:lnTo>
                      <a:lnTo>
                        <a:pt x="112" y="129"/>
                      </a:lnTo>
                      <a:lnTo>
                        <a:pt x="107" y="123"/>
                      </a:lnTo>
                      <a:lnTo>
                        <a:pt x="103" y="119"/>
                      </a:lnTo>
                      <a:lnTo>
                        <a:pt x="103" y="112"/>
                      </a:lnTo>
                      <a:lnTo>
                        <a:pt x="108" y="106"/>
                      </a:lnTo>
                      <a:lnTo>
                        <a:pt x="111" y="102"/>
                      </a:lnTo>
                      <a:lnTo>
                        <a:pt x="108" y="94"/>
                      </a:lnTo>
                      <a:lnTo>
                        <a:pt x="100" y="85"/>
                      </a:lnTo>
                      <a:lnTo>
                        <a:pt x="96" y="76"/>
                      </a:lnTo>
                      <a:lnTo>
                        <a:pt x="94" y="66"/>
                      </a:lnTo>
                      <a:lnTo>
                        <a:pt x="98" y="55"/>
                      </a:lnTo>
                      <a:lnTo>
                        <a:pt x="107" y="38"/>
                      </a:lnTo>
                      <a:lnTo>
                        <a:pt x="111" y="25"/>
                      </a:lnTo>
                      <a:lnTo>
                        <a:pt x="114" y="13"/>
                      </a:lnTo>
                      <a:lnTo>
                        <a:pt x="111" y="4"/>
                      </a:lnTo>
                      <a:lnTo>
                        <a:pt x="106" y="0"/>
                      </a:lnTo>
                      <a:lnTo>
                        <a:pt x="102" y="1"/>
                      </a:lnTo>
                      <a:lnTo>
                        <a:pt x="98" y="10"/>
                      </a:lnTo>
                      <a:lnTo>
                        <a:pt x="103" y="15"/>
                      </a:lnTo>
                      <a:lnTo>
                        <a:pt x="104" y="25"/>
                      </a:lnTo>
                      <a:lnTo>
                        <a:pt x="99" y="45"/>
                      </a:lnTo>
                      <a:lnTo>
                        <a:pt x="92" y="56"/>
                      </a:lnTo>
                      <a:lnTo>
                        <a:pt x="89" y="63"/>
                      </a:lnTo>
                      <a:lnTo>
                        <a:pt x="89" y="71"/>
                      </a:lnTo>
                      <a:lnTo>
                        <a:pt x="88" y="76"/>
                      </a:lnTo>
                      <a:lnTo>
                        <a:pt x="76" y="93"/>
                      </a:lnTo>
                      <a:lnTo>
                        <a:pt x="65" y="105"/>
                      </a:lnTo>
                      <a:lnTo>
                        <a:pt x="64" y="112"/>
                      </a:lnTo>
                      <a:lnTo>
                        <a:pt x="69" y="112"/>
                      </a:lnTo>
                      <a:lnTo>
                        <a:pt x="84" y="91"/>
                      </a:lnTo>
                      <a:lnTo>
                        <a:pt x="93" y="86"/>
                      </a:lnTo>
                      <a:lnTo>
                        <a:pt x="100" y="97"/>
                      </a:lnTo>
                      <a:lnTo>
                        <a:pt x="102" y="101"/>
                      </a:lnTo>
                      <a:lnTo>
                        <a:pt x="98" y="107"/>
                      </a:lnTo>
                      <a:lnTo>
                        <a:pt x="95" y="112"/>
                      </a:lnTo>
                      <a:lnTo>
                        <a:pt x="95" y="119"/>
                      </a:lnTo>
                      <a:lnTo>
                        <a:pt x="98" y="127"/>
                      </a:lnTo>
                      <a:lnTo>
                        <a:pt x="95" y="133"/>
                      </a:lnTo>
                      <a:lnTo>
                        <a:pt x="84" y="141"/>
                      </a:lnTo>
                      <a:lnTo>
                        <a:pt x="68" y="154"/>
                      </a:lnTo>
                      <a:lnTo>
                        <a:pt x="75" y="156"/>
                      </a:lnTo>
                      <a:lnTo>
                        <a:pt x="92" y="144"/>
                      </a:lnTo>
                      <a:lnTo>
                        <a:pt x="104" y="132"/>
                      </a:lnTo>
                      <a:lnTo>
                        <a:pt x="107" y="134"/>
                      </a:lnTo>
                      <a:lnTo>
                        <a:pt x="107" y="141"/>
                      </a:lnTo>
                      <a:lnTo>
                        <a:pt x="102" y="147"/>
                      </a:lnTo>
                      <a:lnTo>
                        <a:pt x="102" y="153"/>
                      </a:lnTo>
                      <a:lnTo>
                        <a:pt x="106" y="161"/>
                      </a:lnTo>
                      <a:lnTo>
                        <a:pt x="112" y="166"/>
                      </a:lnTo>
                      <a:lnTo>
                        <a:pt x="113" y="171"/>
                      </a:lnTo>
                      <a:lnTo>
                        <a:pt x="104" y="176"/>
                      </a:lnTo>
                      <a:lnTo>
                        <a:pt x="98" y="191"/>
                      </a:lnTo>
                      <a:lnTo>
                        <a:pt x="89" y="200"/>
                      </a:lnTo>
                      <a:lnTo>
                        <a:pt x="78" y="206"/>
                      </a:lnTo>
                      <a:lnTo>
                        <a:pt x="77" y="211"/>
                      </a:lnTo>
                      <a:lnTo>
                        <a:pt x="84" y="208"/>
                      </a:lnTo>
                      <a:lnTo>
                        <a:pt x="101" y="199"/>
                      </a:lnTo>
                      <a:lnTo>
                        <a:pt x="106" y="192"/>
                      </a:lnTo>
                      <a:lnTo>
                        <a:pt x="109" y="184"/>
                      </a:lnTo>
                      <a:lnTo>
                        <a:pt x="115" y="183"/>
                      </a:lnTo>
                      <a:lnTo>
                        <a:pt x="116" y="190"/>
                      </a:lnTo>
                      <a:lnTo>
                        <a:pt x="121" y="196"/>
                      </a:lnTo>
                      <a:lnTo>
                        <a:pt x="125" y="203"/>
                      </a:lnTo>
                      <a:lnTo>
                        <a:pt x="123" y="210"/>
                      </a:lnTo>
                      <a:lnTo>
                        <a:pt x="116" y="215"/>
                      </a:lnTo>
                      <a:lnTo>
                        <a:pt x="110" y="219"/>
                      </a:lnTo>
                      <a:lnTo>
                        <a:pt x="107" y="226"/>
                      </a:lnTo>
                      <a:lnTo>
                        <a:pt x="86" y="237"/>
                      </a:lnTo>
                      <a:lnTo>
                        <a:pt x="71" y="248"/>
                      </a:lnTo>
                      <a:lnTo>
                        <a:pt x="66" y="252"/>
                      </a:lnTo>
                      <a:lnTo>
                        <a:pt x="71" y="257"/>
                      </a:lnTo>
                      <a:lnTo>
                        <a:pt x="80" y="252"/>
                      </a:lnTo>
                      <a:lnTo>
                        <a:pt x="98" y="239"/>
                      </a:lnTo>
                      <a:lnTo>
                        <a:pt x="110" y="233"/>
                      </a:lnTo>
                      <a:lnTo>
                        <a:pt x="114" y="239"/>
                      </a:lnTo>
                      <a:lnTo>
                        <a:pt x="119" y="250"/>
                      </a:lnTo>
                      <a:lnTo>
                        <a:pt x="126" y="260"/>
                      </a:lnTo>
                      <a:lnTo>
                        <a:pt x="128" y="268"/>
                      </a:lnTo>
                      <a:lnTo>
                        <a:pt x="129" y="276"/>
                      </a:lnTo>
                      <a:lnTo>
                        <a:pt x="122" y="279"/>
                      </a:lnTo>
                      <a:lnTo>
                        <a:pt x="112" y="285"/>
                      </a:lnTo>
                      <a:lnTo>
                        <a:pt x="99" y="295"/>
                      </a:lnTo>
                      <a:lnTo>
                        <a:pt x="79" y="302"/>
                      </a:lnTo>
                      <a:lnTo>
                        <a:pt x="72" y="308"/>
                      </a:lnTo>
                      <a:lnTo>
                        <a:pt x="78" y="311"/>
                      </a:lnTo>
                      <a:lnTo>
                        <a:pt x="95" y="305"/>
                      </a:lnTo>
                      <a:lnTo>
                        <a:pt x="107" y="296"/>
                      </a:lnTo>
                      <a:lnTo>
                        <a:pt x="115" y="291"/>
                      </a:lnTo>
                      <a:lnTo>
                        <a:pt x="122" y="288"/>
                      </a:lnTo>
                      <a:lnTo>
                        <a:pt x="122" y="295"/>
                      </a:lnTo>
                      <a:lnTo>
                        <a:pt x="127" y="305"/>
                      </a:lnTo>
                      <a:lnTo>
                        <a:pt x="132" y="310"/>
                      </a:lnTo>
                      <a:lnTo>
                        <a:pt x="134" y="317"/>
                      </a:lnTo>
                      <a:lnTo>
                        <a:pt x="135" y="323"/>
                      </a:lnTo>
                      <a:lnTo>
                        <a:pt x="130" y="327"/>
                      </a:lnTo>
                      <a:lnTo>
                        <a:pt x="117" y="330"/>
                      </a:lnTo>
                      <a:lnTo>
                        <a:pt x="110" y="335"/>
                      </a:lnTo>
                      <a:lnTo>
                        <a:pt x="92" y="346"/>
                      </a:lnTo>
                      <a:lnTo>
                        <a:pt x="81" y="349"/>
                      </a:lnTo>
                      <a:lnTo>
                        <a:pt x="79" y="355"/>
                      </a:lnTo>
                      <a:lnTo>
                        <a:pt x="84" y="357"/>
                      </a:lnTo>
                      <a:lnTo>
                        <a:pt x="93" y="352"/>
                      </a:lnTo>
                      <a:lnTo>
                        <a:pt x="107" y="344"/>
                      </a:lnTo>
                      <a:lnTo>
                        <a:pt x="113" y="339"/>
                      </a:lnTo>
                      <a:lnTo>
                        <a:pt x="123" y="335"/>
                      </a:lnTo>
                      <a:lnTo>
                        <a:pt x="131" y="334"/>
                      </a:lnTo>
                      <a:lnTo>
                        <a:pt x="134" y="334"/>
                      </a:lnTo>
                      <a:lnTo>
                        <a:pt x="134" y="344"/>
                      </a:lnTo>
                      <a:lnTo>
                        <a:pt x="138" y="348"/>
                      </a:lnTo>
                      <a:lnTo>
                        <a:pt x="124" y="354"/>
                      </a:lnTo>
                      <a:lnTo>
                        <a:pt x="113" y="368"/>
                      </a:lnTo>
                      <a:lnTo>
                        <a:pt x="100" y="377"/>
                      </a:lnTo>
                      <a:lnTo>
                        <a:pt x="91" y="380"/>
                      </a:lnTo>
                      <a:lnTo>
                        <a:pt x="84" y="387"/>
                      </a:lnTo>
                      <a:lnTo>
                        <a:pt x="88" y="391"/>
                      </a:lnTo>
                      <a:lnTo>
                        <a:pt x="95" y="386"/>
                      </a:lnTo>
                      <a:lnTo>
                        <a:pt x="103" y="380"/>
                      </a:lnTo>
                      <a:lnTo>
                        <a:pt x="113" y="377"/>
                      </a:lnTo>
                      <a:lnTo>
                        <a:pt x="121" y="368"/>
                      </a:lnTo>
                      <a:lnTo>
                        <a:pt x="125" y="361"/>
                      </a:lnTo>
                      <a:lnTo>
                        <a:pt x="131" y="359"/>
                      </a:lnTo>
                      <a:lnTo>
                        <a:pt x="139" y="358"/>
                      </a:lnTo>
                      <a:lnTo>
                        <a:pt x="141" y="358"/>
                      </a:lnTo>
                      <a:lnTo>
                        <a:pt x="145" y="365"/>
                      </a:lnTo>
                      <a:lnTo>
                        <a:pt x="148" y="373"/>
                      </a:lnTo>
                      <a:lnTo>
                        <a:pt x="147" y="380"/>
                      </a:lnTo>
                      <a:lnTo>
                        <a:pt x="144" y="385"/>
                      </a:lnTo>
                      <a:lnTo>
                        <a:pt x="143" y="396"/>
                      </a:lnTo>
                      <a:lnTo>
                        <a:pt x="147" y="400"/>
                      </a:lnTo>
                      <a:lnTo>
                        <a:pt x="151" y="403"/>
                      </a:lnTo>
                      <a:lnTo>
                        <a:pt x="151" y="407"/>
                      </a:lnTo>
                      <a:lnTo>
                        <a:pt x="147" y="40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64" name="Freeform 265">
                  <a:extLst>
                    <a:ext uri="{FF2B5EF4-FFF2-40B4-BE49-F238E27FC236}">
                      <a16:creationId xmlns:a16="http://schemas.microsoft.com/office/drawing/2014/main" id="{0C3FB7BF-534E-4D7F-8F8B-CFAF42E096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44" y="2493"/>
                  <a:ext cx="48" cy="28"/>
                </a:xfrm>
                <a:custGeom>
                  <a:avLst/>
                  <a:gdLst>
                    <a:gd name="T0" fmla="*/ 0 w 48"/>
                    <a:gd name="T1" fmla="*/ 24 h 28"/>
                    <a:gd name="T2" fmla="*/ 20 w 48"/>
                    <a:gd name="T3" fmla="*/ 20 h 28"/>
                    <a:gd name="T4" fmla="*/ 26 w 48"/>
                    <a:gd name="T5" fmla="*/ 13 h 28"/>
                    <a:gd name="T6" fmla="*/ 31 w 48"/>
                    <a:gd name="T7" fmla="*/ 6 h 28"/>
                    <a:gd name="T8" fmla="*/ 43 w 48"/>
                    <a:gd name="T9" fmla="*/ 0 h 28"/>
                    <a:gd name="T10" fmla="*/ 47 w 48"/>
                    <a:gd name="T11" fmla="*/ 3 h 28"/>
                    <a:gd name="T12" fmla="*/ 42 w 48"/>
                    <a:gd name="T13" fmla="*/ 6 h 28"/>
                    <a:gd name="T14" fmla="*/ 35 w 48"/>
                    <a:gd name="T15" fmla="*/ 13 h 28"/>
                    <a:gd name="T16" fmla="*/ 31 w 48"/>
                    <a:gd name="T17" fmla="*/ 18 h 28"/>
                    <a:gd name="T18" fmla="*/ 23 w 48"/>
                    <a:gd name="T19" fmla="*/ 22 h 28"/>
                    <a:gd name="T20" fmla="*/ 12 w 48"/>
                    <a:gd name="T21" fmla="*/ 25 h 28"/>
                    <a:gd name="T22" fmla="*/ 2 w 48"/>
                    <a:gd name="T23" fmla="*/ 27 h 28"/>
                    <a:gd name="T24" fmla="*/ 0 w 48"/>
                    <a:gd name="T25" fmla="*/ 24 h 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8"/>
                    <a:gd name="T40" fmla="*/ 0 h 28"/>
                    <a:gd name="T41" fmla="*/ 48 w 48"/>
                    <a:gd name="T42" fmla="*/ 28 h 2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8" h="28">
                      <a:moveTo>
                        <a:pt x="0" y="24"/>
                      </a:moveTo>
                      <a:lnTo>
                        <a:pt x="20" y="20"/>
                      </a:lnTo>
                      <a:lnTo>
                        <a:pt x="26" y="13"/>
                      </a:lnTo>
                      <a:lnTo>
                        <a:pt x="31" y="6"/>
                      </a:lnTo>
                      <a:lnTo>
                        <a:pt x="43" y="0"/>
                      </a:lnTo>
                      <a:lnTo>
                        <a:pt x="47" y="3"/>
                      </a:lnTo>
                      <a:lnTo>
                        <a:pt x="42" y="6"/>
                      </a:lnTo>
                      <a:lnTo>
                        <a:pt x="35" y="13"/>
                      </a:lnTo>
                      <a:lnTo>
                        <a:pt x="31" y="18"/>
                      </a:lnTo>
                      <a:lnTo>
                        <a:pt x="23" y="22"/>
                      </a:lnTo>
                      <a:lnTo>
                        <a:pt x="12" y="25"/>
                      </a:lnTo>
                      <a:lnTo>
                        <a:pt x="2" y="27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65" name="Freeform 266">
                  <a:extLst>
                    <a:ext uri="{FF2B5EF4-FFF2-40B4-BE49-F238E27FC236}">
                      <a16:creationId xmlns:a16="http://schemas.microsoft.com/office/drawing/2014/main" id="{58706030-5A09-497B-A96C-412F35B345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9" y="2063"/>
                  <a:ext cx="143" cy="100"/>
                </a:xfrm>
                <a:custGeom>
                  <a:avLst/>
                  <a:gdLst>
                    <a:gd name="T0" fmla="*/ 2 w 143"/>
                    <a:gd name="T1" fmla="*/ 24 h 100"/>
                    <a:gd name="T2" fmla="*/ 19 w 143"/>
                    <a:gd name="T3" fmla="*/ 22 h 100"/>
                    <a:gd name="T4" fmla="*/ 37 w 143"/>
                    <a:gd name="T5" fmla="*/ 19 h 100"/>
                    <a:gd name="T6" fmla="*/ 48 w 143"/>
                    <a:gd name="T7" fmla="*/ 18 h 100"/>
                    <a:gd name="T8" fmla="*/ 56 w 143"/>
                    <a:gd name="T9" fmla="*/ 14 h 100"/>
                    <a:gd name="T10" fmla="*/ 70 w 143"/>
                    <a:gd name="T11" fmla="*/ 6 h 100"/>
                    <a:gd name="T12" fmla="*/ 76 w 143"/>
                    <a:gd name="T13" fmla="*/ 0 h 100"/>
                    <a:gd name="T14" fmla="*/ 86 w 143"/>
                    <a:gd name="T15" fmla="*/ 5 h 100"/>
                    <a:gd name="T16" fmla="*/ 104 w 143"/>
                    <a:gd name="T17" fmla="*/ 16 h 100"/>
                    <a:gd name="T18" fmla="*/ 116 w 143"/>
                    <a:gd name="T19" fmla="*/ 24 h 100"/>
                    <a:gd name="T20" fmla="*/ 132 w 143"/>
                    <a:gd name="T21" fmla="*/ 34 h 100"/>
                    <a:gd name="T22" fmla="*/ 142 w 143"/>
                    <a:gd name="T23" fmla="*/ 43 h 100"/>
                    <a:gd name="T24" fmla="*/ 136 w 143"/>
                    <a:gd name="T25" fmla="*/ 53 h 100"/>
                    <a:gd name="T26" fmla="*/ 129 w 143"/>
                    <a:gd name="T27" fmla="*/ 64 h 100"/>
                    <a:gd name="T28" fmla="*/ 118 w 143"/>
                    <a:gd name="T29" fmla="*/ 73 h 100"/>
                    <a:gd name="T30" fmla="*/ 105 w 143"/>
                    <a:gd name="T31" fmla="*/ 82 h 100"/>
                    <a:gd name="T32" fmla="*/ 94 w 143"/>
                    <a:gd name="T33" fmla="*/ 90 h 100"/>
                    <a:gd name="T34" fmla="*/ 83 w 143"/>
                    <a:gd name="T35" fmla="*/ 94 h 100"/>
                    <a:gd name="T36" fmla="*/ 72 w 143"/>
                    <a:gd name="T37" fmla="*/ 99 h 100"/>
                    <a:gd name="T38" fmla="*/ 56 w 143"/>
                    <a:gd name="T39" fmla="*/ 89 h 100"/>
                    <a:gd name="T40" fmla="*/ 44 w 143"/>
                    <a:gd name="T41" fmla="*/ 79 h 100"/>
                    <a:gd name="T42" fmla="*/ 29 w 143"/>
                    <a:gd name="T43" fmla="*/ 67 h 100"/>
                    <a:gd name="T44" fmla="*/ 16 w 143"/>
                    <a:gd name="T45" fmla="*/ 54 h 100"/>
                    <a:gd name="T46" fmla="*/ 7 w 143"/>
                    <a:gd name="T47" fmla="*/ 46 h 100"/>
                    <a:gd name="T48" fmla="*/ 0 w 143"/>
                    <a:gd name="T49" fmla="*/ 32 h 100"/>
                    <a:gd name="T50" fmla="*/ 2 w 143"/>
                    <a:gd name="T51" fmla="*/ 24 h 10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43"/>
                    <a:gd name="T79" fmla="*/ 0 h 100"/>
                    <a:gd name="T80" fmla="*/ 143 w 143"/>
                    <a:gd name="T81" fmla="*/ 100 h 10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43" h="100">
                      <a:moveTo>
                        <a:pt x="2" y="24"/>
                      </a:moveTo>
                      <a:lnTo>
                        <a:pt x="19" y="22"/>
                      </a:lnTo>
                      <a:lnTo>
                        <a:pt x="37" y="19"/>
                      </a:lnTo>
                      <a:lnTo>
                        <a:pt x="48" y="18"/>
                      </a:lnTo>
                      <a:lnTo>
                        <a:pt x="56" y="14"/>
                      </a:lnTo>
                      <a:lnTo>
                        <a:pt x="70" y="6"/>
                      </a:lnTo>
                      <a:lnTo>
                        <a:pt x="76" y="0"/>
                      </a:lnTo>
                      <a:lnTo>
                        <a:pt x="86" y="5"/>
                      </a:lnTo>
                      <a:lnTo>
                        <a:pt x="104" y="16"/>
                      </a:lnTo>
                      <a:lnTo>
                        <a:pt x="116" y="24"/>
                      </a:lnTo>
                      <a:lnTo>
                        <a:pt x="132" y="34"/>
                      </a:lnTo>
                      <a:lnTo>
                        <a:pt x="142" y="43"/>
                      </a:lnTo>
                      <a:lnTo>
                        <a:pt x="136" y="53"/>
                      </a:lnTo>
                      <a:lnTo>
                        <a:pt x="129" y="64"/>
                      </a:lnTo>
                      <a:lnTo>
                        <a:pt x="118" y="73"/>
                      </a:lnTo>
                      <a:lnTo>
                        <a:pt x="105" y="82"/>
                      </a:lnTo>
                      <a:lnTo>
                        <a:pt x="94" y="90"/>
                      </a:lnTo>
                      <a:lnTo>
                        <a:pt x="83" y="94"/>
                      </a:lnTo>
                      <a:lnTo>
                        <a:pt x="72" y="99"/>
                      </a:lnTo>
                      <a:lnTo>
                        <a:pt x="56" y="89"/>
                      </a:lnTo>
                      <a:lnTo>
                        <a:pt x="44" y="79"/>
                      </a:lnTo>
                      <a:lnTo>
                        <a:pt x="29" y="67"/>
                      </a:lnTo>
                      <a:lnTo>
                        <a:pt x="16" y="54"/>
                      </a:lnTo>
                      <a:lnTo>
                        <a:pt x="7" y="46"/>
                      </a:lnTo>
                      <a:lnTo>
                        <a:pt x="0" y="32"/>
                      </a:lnTo>
                      <a:lnTo>
                        <a:pt x="2" y="24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66" name="Freeform 267">
                  <a:extLst>
                    <a:ext uri="{FF2B5EF4-FFF2-40B4-BE49-F238E27FC236}">
                      <a16:creationId xmlns:a16="http://schemas.microsoft.com/office/drawing/2014/main" id="{03D5FBBC-B5ED-4519-B063-C5B6184C99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5" y="2059"/>
                  <a:ext cx="154" cy="115"/>
                </a:xfrm>
                <a:custGeom>
                  <a:avLst/>
                  <a:gdLst>
                    <a:gd name="T0" fmla="*/ 84 w 154"/>
                    <a:gd name="T1" fmla="*/ 97 h 115"/>
                    <a:gd name="T2" fmla="*/ 106 w 154"/>
                    <a:gd name="T3" fmla="*/ 85 h 115"/>
                    <a:gd name="T4" fmla="*/ 124 w 154"/>
                    <a:gd name="T5" fmla="*/ 71 h 115"/>
                    <a:gd name="T6" fmla="*/ 134 w 154"/>
                    <a:gd name="T7" fmla="*/ 56 h 115"/>
                    <a:gd name="T8" fmla="*/ 139 w 154"/>
                    <a:gd name="T9" fmla="*/ 48 h 115"/>
                    <a:gd name="T10" fmla="*/ 116 w 154"/>
                    <a:gd name="T11" fmla="*/ 29 h 115"/>
                    <a:gd name="T12" fmla="*/ 99 w 154"/>
                    <a:gd name="T13" fmla="*/ 19 h 115"/>
                    <a:gd name="T14" fmla="*/ 82 w 154"/>
                    <a:gd name="T15" fmla="*/ 10 h 115"/>
                    <a:gd name="T16" fmla="*/ 79 w 154"/>
                    <a:gd name="T17" fmla="*/ 11 h 115"/>
                    <a:gd name="T18" fmla="*/ 70 w 154"/>
                    <a:gd name="T19" fmla="*/ 16 h 115"/>
                    <a:gd name="T20" fmla="*/ 58 w 154"/>
                    <a:gd name="T21" fmla="*/ 23 h 115"/>
                    <a:gd name="T22" fmla="*/ 36 w 154"/>
                    <a:gd name="T23" fmla="*/ 29 h 115"/>
                    <a:gd name="T24" fmla="*/ 14 w 154"/>
                    <a:gd name="T25" fmla="*/ 32 h 115"/>
                    <a:gd name="T26" fmla="*/ 8 w 154"/>
                    <a:gd name="T27" fmla="*/ 33 h 115"/>
                    <a:gd name="T28" fmla="*/ 9 w 154"/>
                    <a:gd name="T29" fmla="*/ 39 h 115"/>
                    <a:gd name="T30" fmla="*/ 15 w 154"/>
                    <a:gd name="T31" fmla="*/ 46 h 115"/>
                    <a:gd name="T32" fmla="*/ 26 w 154"/>
                    <a:gd name="T33" fmla="*/ 59 h 115"/>
                    <a:gd name="T34" fmla="*/ 39 w 154"/>
                    <a:gd name="T35" fmla="*/ 69 h 115"/>
                    <a:gd name="T36" fmla="*/ 57 w 154"/>
                    <a:gd name="T37" fmla="*/ 84 h 115"/>
                    <a:gd name="T38" fmla="*/ 71 w 154"/>
                    <a:gd name="T39" fmla="*/ 96 h 115"/>
                    <a:gd name="T40" fmla="*/ 81 w 154"/>
                    <a:gd name="T41" fmla="*/ 102 h 115"/>
                    <a:gd name="T42" fmla="*/ 85 w 154"/>
                    <a:gd name="T43" fmla="*/ 109 h 115"/>
                    <a:gd name="T44" fmla="*/ 83 w 154"/>
                    <a:gd name="T45" fmla="*/ 114 h 115"/>
                    <a:gd name="T46" fmla="*/ 77 w 154"/>
                    <a:gd name="T47" fmla="*/ 112 h 115"/>
                    <a:gd name="T48" fmla="*/ 61 w 154"/>
                    <a:gd name="T49" fmla="*/ 98 h 115"/>
                    <a:gd name="T50" fmla="*/ 42 w 154"/>
                    <a:gd name="T51" fmla="*/ 83 h 115"/>
                    <a:gd name="T52" fmla="*/ 27 w 154"/>
                    <a:gd name="T53" fmla="*/ 71 h 115"/>
                    <a:gd name="T54" fmla="*/ 17 w 154"/>
                    <a:gd name="T55" fmla="*/ 61 h 115"/>
                    <a:gd name="T56" fmla="*/ 7 w 154"/>
                    <a:gd name="T57" fmla="*/ 49 h 115"/>
                    <a:gd name="T58" fmla="*/ 3 w 154"/>
                    <a:gd name="T59" fmla="*/ 41 h 115"/>
                    <a:gd name="T60" fmla="*/ 0 w 154"/>
                    <a:gd name="T61" fmla="*/ 32 h 115"/>
                    <a:gd name="T62" fmla="*/ 2 w 154"/>
                    <a:gd name="T63" fmla="*/ 25 h 115"/>
                    <a:gd name="T64" fmla="*/ 7 w 154"/>
                    <a:gd name="T65" fmla="*/ 23 h 115"/>
                    <a:gd name="T66" fmla="*/ 16 w 154"/>
                    <a:gd name="T67" fmla="*/ 22 h 115"/>
                    <a:gd name="T68" fmla="*/ 34 w 154"/>
                    <a:gd name="T69" fmla="*/ 22 h 115"/>
                    <a:gd name="T70" fmla="*/ 49 w 154"/>
                    <a:gd name="T71" fmla="*/ 19 h 115"/>
                    <a:gd name="T72" fmla="*/ 59 w 154"/>
                    <a:gd name="T73" fmla="*/ 13 h 115"/>
                    <a:gd name="T74" fmla="*/ 71 w 154"/>
                    <a:gd name="T75" fmla="*/ 8 h 115"/>
                    <a:gd name="T76" fmla="*/ 75 w 154"/>
                    <a:gd name="T77" fmla="*/ 1 h 115"/>
                    <a:gd name="T78" fmla="*/ 82 w 154"/>
                    <a:gd name="T79" fmla="*/ 0 h 115"/>
                    <a:gd name="T80" fmla="*/ 97 w 154"/>
                    <a:gd name="T81" fmla="*/ 8 h 115"/>
                    <a:gd name="T82" fmla="*/ 112 w 154"/>
                    <a:gd name="T83" fmla="*/ 19 h 115"/>
                    <a:gd name="T84" fmla="*/ 129 w 154"/>
                    <a:gd name="T85" fmla="*/ 29 h 115"/>
                    <a:gd name="T86" fmla="*/ 139 w 154"/>
                    <a:gd name="T87" fmla="*/ 36 h 115"/>
                    <a:gd name="T88" fmla="*/ 149 w 154"/>
                    <a:gd name="T89" fmla="*/ 42 h 115"/>
                    <a:gd name="T90" fmla="*/ 153 w 154"/>
                    <a:gd name="T91" fmla="*/ 44 h 115"/>
                    <a:gd name="T92" fmla="*/ 152 w 154"/>
                    <a:gd name="T93" fmla="*/ 50 h 115"/>
                    <a:gd name="T94" fmla="*/ 146 w 154"/>
                    <a:gd name="T95" fmla="*/ 55 h 115"/>
                    <a:gd name="T96" fmla="*/ 140 w 154"/>
                    <a:gd name="T97" fmla="*/ 65 h 115"/>
                    <a:gd name="T98" fmla="*/ 134 w 154"/>
                    <a:gd name="T99" fmla="*/ 70 h 115"/>
                    <a:gd name="T100" fmla="*/ 122 w 154"/>
                    <a:gd name="T101" fmla="*/ 78 h 115"/>
                    <a:gd name="T102" fmla="*/ 114 w 154"/>
                    <a:gd name="T103" fmla="*/ 85 h 115"/>
                    <a:gd name="T104" fmla="*/ 105 w 154"/>
                    <a:gd name="T105" fmla="*/ 95 h 115"/>
                    <a:gd name="T106" fmla="*/ 95 w 154"/>
                    <a:gd name="T107" fmla="*/ 99 h 115"/>
                    <a:gd name="T108" fmla="*/ 87 w 154"/>
                    <a:gd name="T109" fmla="*/ 101 h 115"/>
                    <a:gd name="T110" fmla="*/ 84 w 154"/>
                    <a:gd name="T111" fmla="*/ 97 h 11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54"/>
                    <a:gd name="T169" fmla="*/ 0 h 115"/>
                    <a:gd name="T170" fmla="*/ 154 w 154"/>
                    <a:gd name="T171" fmla="*/ 115 h 11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54" h="115">
                      <a:moveTo>
                        <a:pt x="84" y="97"/>
                      </a:moveTo>
                      <a:lnTo>
                        <a:pt x="106" y="85"/>
                      </a:lnTo>
                      <a:lnTo>
                        <a:pt x="124" y="71"/>
                      </a:lnTo>
                      <a:lnTo>
                        <a:pt x="134" y="56"/>
                      </a:lnTo>
                      <a:lnTo>
                        <a:pt x="139" y="48"/>
                      </a:lnTo>
                      <a:lnTo>
                        <a:pt x="116" y="29"/>
                      </a:lnTo>
                      <a:lnTo>
                        <a:pt x="99" y="19"/>
                      </a:lnTo>
                      <a:lnTo>
                        <a:pt x="82" y="10"/>
                      </a:lnTo>
                      <a:lnTo>
                        <a:pt x="79" y="11"/>
                      </a:lnTo>
                      <a:lnTo>
                        <a:pt x="70" y="16"/>
                      </a:lnTo>
                      <a:lnTo>
                        <a:pt x="58" y="23"/>
                      </a:lnTo>
                      <a:lnTo>
                        <a:pt x="36" y="29"/>
                      </a:lnTo>
                      <a:lnTo>
                        <a:pt x="14" y="32"/>
                      </a:lnTo>
                      <a:lnTo>
                        <a:pt x="8" y="33"/>
                      </a:lnTo>
                      <a:lnTo>
                        <a:pt x="9" y="39"/>
                      </a:lnTo>
                      <a:lnTo>
                        <a:pt x="15" y="46"/>
                      </a:lnTo>
                      <a:lnTo>
                        <a:pt x="26" y="59"/>
                      </a:lnTo>
                      <a:lnTo>
                        <a:pt x="39" y="69"/>
                      </a:lnTo>
                      <a:lnTo>
                        <a:pt x="57" y="84"/>
                      </a:lnTo>
                      <a:lnTo>
                        <a:pt x="71" y="96"/>
                      </a:lnTo>
                      <a:lnTo>
                        <a:pt x="81" y="102"/>
                      </a:lnTo>
                      <a:lnTo>
                        <a:pt x="85" y="109"/>
                      </a:lnTo>
                      <a:lnTo>
                        <a:pt x="83" y="114"/>
                      </a:lnTo>
                      <a:lnTo>
                        <a:pt x="77" y="112"/>
                      </a:lnTo>
                      <a:lnTo>
                        <a:pt x="61" y="98"/>
                      </a:lnTo>
                      <a:lnTo>
                        <a:pt x="42" y="83"/>
                      </a:lnTo>
                      <a:lnTo>
                        <a:pt x="27" y="71"/>
                      </a:lnTo>
                      <a:lnTo>
                        <a:pt x="17" y="61"/>
                      </a:lnTo>
                      <a:lnTo>
                        <a:pt x="7" y="49"/>
                      </a:lnTo>
                      <a:lnTo>
                        <a:pt x="3" y="41"/>
                      </a:lnTo>
                      <a:lnTo>
                        <a:pt x="0" y="32"/>
                      </a:lnTo>
                      <a:lnTo>
                        <a:pt x="2" y="25"/>
                      </a:lnTo>
                      <a:lnTo>
                        <a:pt x="7" y="23"/>
                      </a:lnTo>
                      <a:lnTo>
                        <a:pt x="16" y="22"/>
                      </a:lnTo>
                      <a:lnTo>
                        <a:pt x="34" y="22"/>
                      </a:lnTo>
                      <a:lnTo>
                        <a:pt x="49" y="19"/>
                      </a:lnTo>
                      <a:lnTo>
                        <a:pt x="59" y="13"/>
                      </a:lnTo>
                      <a:lnTo>
                        <a:pt x="71" y="8"/>
                      </a:lnTo>
                      <a:lnTo>
                        <a:pt x="75" y="1"/>
                      </a:lnTo>
                      <a:lnTo>
                        <a:pt x="82" y="0"/>
                      </a:lnTo>
                      <a:lnTo>
                        <a:pt x="97" y="8"/>
                      </a:lnTo>
                      <a:lnTo>
                        <a:pt x="112" y="19"/>
                      </a:lnTo>
                      <a:lnTo>
                        <a:pt x="129" y="29"/>
                      </a:lnTo>
                      <a:lnTo>
                        <a:pt x="139" y="36"/>
                      </a:lnTo>
                      <a:lnTo>
                        <a:pt x="149" y="42"/>
                      </a:lnTo>
                      <a:lnTo>
                        <a:pt x="153" y="44"/>
                      </a:lnTo>
                      <a:lnTo>
                        <a:pt x="152" y="50"/>
                      </a:lnTo>
                      <a:lnTo>
                        <a:pt x="146" y="55"/>
                      </a:lnTo>
                      <a:lnTo>
                        <a:pt x="140" y="65"/>
                      </a:lnTo>
                      <a:lnTo>
                        <a:pt x="134" y="70"/>
                      </a:lnTo>
                      <a:lnTo>
                        <a:pt x="122" y="78"/>
                      </a:lnTo>
                      <a:lnTo>
                        <a:pt x="114" y="85"/>
                      </a:lnTo>
                      <a:lnTo>
                        <a:pt x="105" y="95"/>
                      </a:lnTo>
                      <a:lnTo>
                        <a:pt x="95" y="99"/>
                      </a:lnTo>
                      <a:lnTo>
                        <a:pt x="87" y="101"/>
                      </a:lnTo>
                      <a:lnTo>
                        <a:pt x="84" y="9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67" name="Freeform 268">
                  <a:extLst>
                    <a:ext uri="{FF2B5EF4-FFF2-40B4-BE49-F238E27FC236}">
                      <a16:creationId xmlns:a16="http://schemas.microsoft.com/office/drawing/2014/main" id="{282A54E8-51D8-43D8-A7EB-82DAAD4004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03" y="2137"/>
                  <a:ext cx="42" cy="46"/>
                </a:xfrm>
                <a:custGeom>
                  <a:avLst/>
                  <a:gdLst>
                    <a:gd name="T0" fmla="*/ 35 w 42"/>
                    <a:gd name="T1" fmla="*/ 5 h 46"/>
                    <a:gd name="T2" fmla="*/ 26 w 42"/>
                    <a:gd name="T3" fmla="*/ 18 h 46"/>
                    <a:gd name="T4" fmla="*/ 19 w 42"/>
                    <a:gd name="T5" fmla="*/ 28 h 46"/>
                    <a:gd name="T6" fmla="*/ 7 w 42"/>
                    <a:gd name="T7" fmla="*/ 36 h 46"/>
                    <a:gd name="T8" fmla="*/ 0 w 42"/>
                    <a:gd name="T9" fmla="*/ 41 h 46"/>
                    <a:gd name="T10" fmla="*/ 7 w 42"/>
                    <a:gd name="T11" fmla="*/ 45 h 46"/>
                    <a:gd name="T12" fmla="*/ 16 w 42"/>
                    <a:gd name="T13" fmla="*/ 42 h 46"/>
                    <a:gd name="T14" fmla="*/ 28 w 42"/>
                    <a:gd name="T15" fmla="*/ 27 h 46"/>
                    <a:gd name="T16" fmla="*/ 41 w 42"/>
                    <a:gd name="T17" fmla="*/ 0 h 46"/>
                    <a:gd name="T18" fmla="*/ 35 w 42"/>
                    <a:gd name="T19" fmla="*/ 5 h 4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2"/>
                    <a:gd name="T31" fmla="*/ 0 h 46"/>
                    <a:gd name="T32" fmla="*/ 42 w 42"/>
                    <a:gd name="T33" fmla="*/ 46 h 4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2" h="46">
                      <a:moveTo>
                        <a:pt x="35" y="5"/>
                      </a:moveTo>
                      <a:lnTo>
                        <a:pt x="26" y="18"/>
                      </a:lnTo>
                      <a:lnTo>
                        <a:pt x="19" y="28"/>
                      </a:lnTo>
                      <a:lnTo>
                        <a:pt x="7" y="36"/>
                      </a:lnTo>
                      <a:lnTo>
                        <a:pt x="0" y="41"/>
                      </a:lnTo>
                      <a:lnTo>
                        <a:pt x="7" y="45"/>
                      </a:lnTo>
                      <a:lnTo>
                        <a:pt x="16" y="42"/>
                      </a:lnTo>
                      <a:lnTo>
                        <a:pt x="28" y="27"/>
                      </a:lnTo>
                      <a:lnTo>
                        <a:pt x="41" y="0"/>
                      </a:lnTo>
                      <a:lnTo>
                        <a:pt x="35" y="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233" name="Group 269">
                <a:extLst>
                  <a:ext uri="{FF2B5EF4-FFF2-40B4-BE49-F238E27FC236}">
                    <a16:creationId xmlns:a16="http://schemas.microsoft.com/office/drawing/2014/main" id="{BF00E3B9-ACE0-4BE7-9368-71ECBF8419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67" y="2220"/>
                <a:ext cx="221" cy="507"/>
                <a:chOff x="5267" y="2220"/>
                <a:chExt cx="221" cy="507"/>
              </a:xfrm>
            </p:grpSpPr>
            <p:sp>
              <p:nvSpPr>
                <p:cNvPr id="234" name="Freeform 270">
                  <a:extLst>
                    <a:ext uri="{FF2B5EF4-FFF2-40B4-BE49-F238E27FC236}">
                      <a16:creationId xmlns:a16="http://schemas.microsoft.com/office/drawing/2014/main" id="{ED2F50F8-AFB5-4664-889C-40A0071FC6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2" y="2256"/>
                  <a:ext cx="146" cy="465"/>
                </a:xfrm>
                <a:custGeom>
                  <a:avLst/>
                  <a:gdLst>
                    <a:gd name="T0" fmla="*/ 91 w 146"/>
                    <a:gd name="T1" fmla="*/ 74 h 465"/>
                    <a:gd name="T2" fmla="*/ 95 w 146"/>
                    <a:gd name="T3" fmla="*/ 91 h 465"/>
                    <a:gd name="T4" fmla="*/ 109 w 146"/>
                    <a:gd name="T5" fmla="*/ 185 h 465"/>
                    <a:gd name="T6" fmla="*/ 121 w 146"/>
                    <a:gd name="T7" fmla="*/ 313 h 465"/>
                    <a:gd name="T8" fmla="*/ 134 w 146"/>
                    <a:gd name="T9" fmla="*/ 393 h 465"/>
                    <a:gd name="T10" fmla="*/ 145 w 146"/>
                    <a:gd name="T11" fmla="*/ 448 h 465"/>
                    <a:gd name="T12" fmla="*/ 144 w 146"/>
                    <a:gd name="T13" fmla="*/ 464 h 465"/>
                    <a:gd name="T14" fmla="*/ 139 w 146"/>
                    <a:gd name="T15" fmla="*/ 461 h 465"/>
                    <a:gd name="T16" fmla="*/ 103 w 146"/>
                    <a:gd name="T17" fmla="*/ 436 h 465"/>
                    <a:gd name="T18" fmla="*/ 94 w 146"/>
                    <a:gd name="T19" fmla="*/ 432 h 465"/>
                    <a:gd name="T20" fmla="*/ 89 w 146"/>
                    <a:gd name="T21" fmla="*/ 424 h 465"/>
                    <a:gd name="T22" fmla="*/ 79 w 146"/>
                    <a:gd name="T23" fmla="*/ 413 h 465"/>
                    <a:gd name="T24" fmla="*/ 66 w 146"/>
                    <a:gd name="T25" fmla="*/ 403 h 465"/>
                    <a:gd name="T26" fmla="*/ 59 w 146"/>
                    <a:gd name="T27" fmla="*/ 388 h 465"/>
                    <a:gd name="T28" fmla="*/ 44 w 146"/>
                    <a:gd name="T29" fmla="*/ 376 h 465"/>
                    <a:gd name="T30" fmla="*/ 43 w 146"/>
                    <a:gd name="T31" fmla="*/ 367 h 465"/>
                    <a:gd name="T32" fmla="*/ 48 w 146"/>
                    <a:gd name="T33" fmla="*/ 355 h 465"/>
                    <a:gd name="T34" fmla="*/ 48 w 146"/>
                    <a:gd name="T35" fmla="*/ 341 h 465"/>
                    <a:gd name="T36" fmla="*/ 46 w 146"/>
                    <a:gd name="T37" fmla="*/ 334 h 465"/>
                    <a:gd name="T38" fmla="*/ 41 w 146"/>
                    <a:gd name="T39" fmla="*/ 322 h 465"/>
                    <a:gd name="T40" fmla="*/ 39 w 146"/>
                    <a:gd name="T41" fmla="*/ 314 h 465"/>
                    <a:gd name="T42" fmla="*/ 42 w 146"/>
                    <a:gd name="T43" fmla="*/ 299 h 465"/>
                    <a:gd name="T44" fmla="*/ 40 w 146"/>
                    <a:gd name="T45" fmla="*/ 290 h 465"/>
                    <a:gd name="T46" fmla="*/ 32 w 146"/>
                    <a:gd name="T47" fmla="*/ 272 h 465"/>
                    <a:gd name="T48" fmla="*/ 31 w 146"/>
                    <a:gd name="T49" fmla="*/ 263 h 465"/>
                    <a:gd name="T50" fmla="*/ 33 w 146"/>
                    <a:gd name="T51" fmla="*/ 254 h 465"/>
                    <a:gd name="T52" fmla="*/ 36 w 146"/>
                    <a:gd name="T53" fmla="*/ 243 h 465"/>
                    <a:gd name="T54" fmla="*/ 34 w 146"/>
                    <a:gd name="T55" fmla="*/ 228 h 465"/>
                    <a:gd name="T56" fmla="*/ 29 w 146"/>
                    <a:gd name="T57" fmla="*/ 214 h 465"/>
                    <a:gd name="T58" fmla="*/ 30 w 146"/>
                    <a:gd name="T59" fmla="*/ 199 h 465"/>
                    <a:gd name="T60" fmla="*/ 32 w 146"/>
                    <a:gd name="T61" fmla="*/ 194 h 465"/>
                    <a:gd name="T62" fmla="*/ 27 w 146"/>
                    <a:gd name="T63" fmla="*/ 180 h 465"/>
                    <a:gd name="T64" fmla="*/ 18 w 146"/>
                    <a:gd name="T65" fmla="*/ 167 h 465"/>
                    <a:gd name="T66" fmla="*/ 16 w 146"/>
                    <a:gd name="T67" fmla="*/ 157 h 465"/>
                    <a:gd name="T68" fmla="*/ 16 w 146"/>
                    <a:gd name="T69" fmla="*/ 148 h 465"/>
                    <a:gd name="T70" fmla="*/ 23 w 146"/>
                    <a:gd name="T71" fmla="*/ 138 h 465"/>
                    <a:gd name="T72" fmla="*/ 21 w 146"/>
                    <a:gd name="T73" fmla="*/ 131 h 465"/>
                    <a:gd name="T74" fmla="*/ 9 w 146"/>
                    <a:gd name="T75" fmla="*/ 111 h 465"/>
                    <a:gd name="T76" fmla="*/ 3 w 146"/>
                    <a:gd name="T77" fmla="*/ 94 h 465"/>
                    <a:gd name="T78" fmla="*/ 5 w 146"/>
                    <a:gd name="T79" fmla="*/ 84 h 465"/>
                    <a:gd name="T80" fmla="*/ 11 w 146"/>
                    <a:gd name="T81" fmla="*/ 75 h 465"/>
                    <a:gd name="T82" fmla="*/ 8 w 146"/>
                    <a:gd name="T83" fmla="*/ 68 h 465"/>
                    <a:gd name="T84" fmla="*/ 1 w 146"/>
                    <a:gd name="T85" fmla="*/ 60 h 465"/>
                    <a:gd name="T86" fmla="*/ 0 w 146"/>
                    <a:gd name="T87" fmla="*/ 50 h 465"/>
                    <a:gd name="T88" fmla="*/ 8 w 146"/>
                    <a:gd name="T89" fmla="*/ 42 h 465"/>
                    <a:gd name="T90" fmla="*/ 11 w 146"/>
                    <a:gd name="T91" fmla="*/ 34 h 465"/>
                    <a:gd name="T92" fmla="*/ 2 w 146"/>
                    <a:gd name="T93" fmla="*/ 22 h 465"/>
                    <a:gd name="T94" fmla="*/ 0 w 146"/>
                    <a:gd name="T95" fmla="*/ 14 h 465"/>
                    <a:gd name="T96" fmla="*/ 9 w 146"/>
                    <a:gd name="T97" fmla="*/ 8 h 465"/>
                    <a:gd name="T98" fmla="*/ 9 w 146"/>
                    <a:gd name="T99" fmla="*/ 0 h 465"/>
                    <a:gd name="T100" fmla="*/ 22 w 146"/>
                    <a:gd name="T101" fmla="*/ 18 h 465"/>
                    <a:gd name="T102" fmla="*/ 38 w 146"/>
                    <a:gd name="T103" fmla="*/ 37 h 465"/>
                    <a:gd name="T104" fmla="*/ 56 w 146"/>
                    <a:gd name="T105" fmla="*/ 50 h 465"/>
                    <a:gd name="T106" fmla="*/ 71 w 146"/>
                    <a:gd name="T107" fmla="*/ 61 h 465"/>
                    <a:gd name="T108" fmla="*/ 85 w 146"/>
                    <a:gd name="T109" fmla="*/ 69 h 465"/>
                    <a:gd name="T110" fmla="*/ 91 w 146"/>
                    <a:gd name="T111" fmla="*/ 74 h 46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46"/>
                    <a:gd name="T169" fmla="*/ 0 h 465"/>
                    <a:gd name="T170" fmla="*/ 146 w 146"/>
                    <a:gd name="T171" fmla="*/ 465 h 46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46" h="465">
                      <a:moveTo>
                        <a:pt x="91" y="74"/>
                      </a:moveTo>
                      <a:lnTo>
                        <a:pt x="95" y="91"/>
                      </a:lnTo>
                      <a:lnTo>
                        <a:pt x="109" y="185"/>
                      </a:lnTo>
                      <a:lnTo>
                        <a:pt x="121" y="313"/>
                      </a:lnTo>
                      <a:lnTo>
                        <a:pt x="134" y="393"/>
                      </a:lnTo>
                      <a:lnTo>
                        <a:pt x="145" y="448"/>
                      </a:lnTo>
                      <a:lnTo>
                        <a:pt x="144" y="464"/>
                      </a:lnTo>
                      <a:lnTo>
                        <a:pt x="139" y="461"/>
                      </a:lnTo>
                      <a:lnTo>
                        <a:pt x="103" y="436"/>
                      </a:lnTo>
                      <a:lnTo>
                        <a:pt x="94" y="432"/>
                      </a:lnTo>
                      <a:lnTo>
                        <a:pt x="89" y="424"/>
                      </a:lnTo>
                      <a:lnTo>
                        <a:pt x="79" y="413"/>
                      </a:lnTo>
                      <a:lnTo>
                        <a:pt x="66" y="403"/>
                      </a:lnTo>
                      <a:lnTo>
                        <a:pt x="59" y="388"/>
                      </a:lnTo>
                      <a:lnTo>
                        <a:pt x="44" y="376"/>
                      </a:lnTo>
                      <a:lnTo>
                        <a:pt x="43" y="367"/>
                      </a:lnTo>
                      <a:lnTo>
                        <a:pt x="48" y="355"/>
                      </a:lnTo>
                      <a:lnTo>
                        <a:pt x="48" y="341"/>
                      </a:lnTo>
                      <a:lnTo>
                        <a:pt x="46" y="334"/>
                      </a:lnTo>
                      <a:lnTo>
                        <a:pt x="41" y="322"/>
                      </a:lnTo>
                      <a:lnTo>
                        <a:pt x="39" y="314"/>
                      </a:lnTo>
                      <a:lnTo>
                        <a:pt x="42" y="299"/>
                      </a:lnTo>
                      <a:lnTo>
                        <a:pt x="40" y="290"/>
                      </a:lnTo>
                      <a:lnTo>
                        <a:pt x="32" y="272"/>
                      </a:lnTo>
                      <a:lnTo>
                        <a:pt x="31" y="263"/>
                      </a:lnTo>
                      <a:lnTo>
                        <a:pt x="33" y="254"/>
                      </a:lnTo>
                      <a:lnTo>
                        <a:pt x="36" y="243"/>
                      </a:lnTo>
                      <a:lnTo>
                        <a:pt x="34" y="228"/>
                      </a:lnTo>
                      <a:lnTo>
                        <a:pt x="29" y="214"/>
                      </a:lnTo>
                      <a:lnTo>
                        <a:pt x="30" y="199"/>
                      </a:lnTo>
                      <a:lnTo>
                        <a:pt x="32" y="194"/>
                      </a:lnTo>
                      <a:lnTo>
                        <a:pt x="27" y="180"/>
                      </a:lnTo>
                      <a:lnTo>
                        <a:pt x="18" y="167"/>
                      </a:lnTo>
                      <a:lnTo>
                        <a:pt x="16" y="157"/>
                      </a:lnTo>
                      <a:lnTo>
                        <a:pt x="16" y="148"/>
                      </a:lnTo>
                      <a:lnTo>
                        <a:pt x="23" y="138"/>
                      </a:lnTo>
                      <a:lnTo>
                        <a:pt x="21" y="131"/>
                      </a:lnTo>
                      <a:lnTo>
                        <a:pt x="9" y="111"/>
                      </a:lnTo>
                      <a:lnTo>
                        <a:pt x="3" y="94"/>
                      </a:lnTo>
                      <a:lnTo>
                        <a:pt x="5" y="84"/>
                      </a:lnTo>
                      <a:lnTo>
                        <a:pt x="11" y="75"/>
                      </a:lnTo>
                      <a:lnTo>
                        <a:pt x="8" y="68"/>
                      </a:lnTo>
                      <a:lnTo>
                        <a:pt x="1" y="60"/>
                      </a:lnTo>
                      <a:lnTo>
                        <a:pt x="0" y="50"/>
                      </a:lnTo>
                      <a:lnTo>
                        <a:pt x="8" y="42"/>
                      </a:lnTo>
                      <a:lnTo>
                        <a:pt x="11" y="34"/>
                      </a:lnTo>
                      <a:lnTo>
                        <a:pt x="2" y="22"/>
                      </a:lnTo>
                      <a:lnTo>
                        <a:pt x="0" y="14"/>
                      </a:lnTo>
                      <a:lnTo>
                        <a:pt x="9" y="8"/>
                      </a:lnTo>
                      <a:lnTo>
                        <a:pt x="9" y="0"/>
                      </a:lnTo>
                      <a:lnTo>
                        <a:pt x="22" y="18"/>
                      </a:lnTo>
                      <a:lnTo>
                        <a:pt x="38" y="37"/>
                      </a:lnTo>
                      <a:lnTo>
                        <a:pt x="56" y="50"/>
                      </a:lnTo>
                      <a:lnTo>
                        <a:pt x="71" y="61"/>
                      </a:lnTo>
                      <a:lnTo>
                        <a:pt x="85" y="69"/>
                      </a:lnTo>
                      <a:lnTo>
                        <a:pt x="91" y="74"/>
                      </a:lnTo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35" name="Freeform 271">
                  <a:extLst>
                    <a:ext uri="{FF2B5EF4-FFF2-40B4-BE49-F238E27FC236}">
                      <a16:creationId xmlns:a16="http://schemas.microsoft.com/office/drawing/2014/main" id="{55443C83-4954-4D88-920A-184C041120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7" y="2265"/>
                  <a:ext cx="61" cy="364"/>
                </a:xfrm>
                <a:custGeom>
                  <a:avLst/>
                  <a:gdLst>
                    <a:gd name="T0" fmla="*/ 12 w 61"/>
                    <a:gd name="T1" fmla="*/ 11 h 364"/>
                    <a:gd name="T2" fmla="*/ 22 w 61"/>
                    <a:gd name="T3" fmla="*/ 23 h 364"/>
                    <a:gd name="T4" fmla="*/ 18 w 61"/>
                    <a:gd name="T5" fmla="*/ 33 h 364"/>
                    <a:gd name="T6" fmla="*/ 7 w 61"/>
                    <a:gd name="T7" fmla="*/ 42 h 364"/>
                    <a:gd name="T8" fmla="*/ 14 w 61"/>
                    <a:gd name="T9" fmla="*/ 52 h 364"/>
                    <a:gd name="T10" fmla="*/ 21 w 61"/>
                    <a:gd name="T11" fmla="*/ 64 h 364"/>
                    <a:gd name="T12" fmla="*/ 16 w 61"/>
                    <a:gd name="T13" fmla="*/ 74 h 364"/>
                    <a:gd name="T14" fmla="*/ 12 w 61"/>
                    <a:gd name="T15" fmla="*/ 84 h 364"/>
                    <a:gd name="T16" fmla="*/ 20 w 61"/>
                    <a:gd name="T17" fmla="*/ 102 h 364"/>
                    <a:gd name="T18" fmla="*/ 29 w 61"/>
                    <a:gd name="T19" fmla="*/ 117 h 364"/>
                    <a:gd name="T20" fmla="*/ 30 w 61"/>
                    <a:gd name="T21" fmla="*/ 132 h 364"/>
                    <a:gd name="T22" fmla="*/ 23 w 61"/>
                    <a:gd name="T23" fmla="*/ 145 h 364"/>
                    <a:gd name="T24" fmla="*/ 36 w 61"/>
                    <a:gd name="T25" fmla="*/ 170 h 364"/>
                    <a:gd name="T26" fmla="*/ 42 w 61"/>
                    <a:gd name="T27" fmla="*/ 185 h 364"/>
                    <a:gd name="T28" fmla="*/ 37 w 61"/>
                    <a:gd name="T29" fmla="*/ 198 h 364"/>
                    <a:gd name="T30" fmla="*/ 41 w 61"/>
                    <a:gd name="T31" fmla="*/ 216 h 364"/>
                    <a:gd name="T32" fmla="*/ 49 w 61"/>
                    <a:gd name="T33" fmla="*/ 234 h 364"/>
                    <a:gd name="T34" fmla="*/ 45 w 61"/>
                    <a:gd name="T35" fmla="*/ 245 h 364"/>
                    <a:gd name="T36" fmla="*/ 38 w 61"/>
                    <a:gd name="T37" fmla="*/ 258 h 364"/>
                    <a:gd name="T38" fmla="*/ 49 w 61"/>
                    <a:gd name="T39" fmla="*/ 280 h 364"/>
                    <a:gd name="T40" fmla="*/ 54 w 61"/>
                    <a:gd name="T41" fmla="*/ 294 h 364"/>
                    <a:gd name="T42" fmla="*/ 49 w 61"/>
                    <a:gd name="T43" fmla="*/ 299 h 364"/>
                    <a:gd name="T44" fmla="*/ 54 w 61"/>
                    <a:gd name="T45" fmla="*/ 323 h 364"/>
                    <a:gd name="T46" fmla="*/ 59 w 61"/>
                    <a:gd name="T47" fmla="*/ 335 h 364"/>
                    <a:gd name="T48" fmla="*/ 56 w 61"/>
                    <a:gd name="T49" fmla="*/ 350 h 364"/>
                    <a:gd name="T50" fmla="*/ 45 w 61"/>
                    <a:gd name="T51" fmla="*/ 360 h 364"/>
                    <a:gd name="T52" fmla="*/ 50 w 61"/>
                    <a:gd name="T53" fmla="*/ 333 h 364"/>
                    <a:gd name="T54" fmla="*/ 43 w 61"/>
                    <a:gd name="T55" fmla="*/ 314 h 364"/>
                    <a:gd name="T56" fmla="*/ 41 w 61"/>
                    <a:gd name="T57" fmla="*/ 296 h 364"/>
                    <a:gd name="T58" fmla="*/ 44 w 61"/>
                    <a:gd name="T59" fmla="*/ 288 h 364"/>
                    <a:gd name="T60" fmla="*/ 33 w 61"/>
                    <a:gd name="T61" fmla="*/ 266 h 364"/>
                    <a:gd name="T62" fmla="*/ 30 w 61"/>
                    <a:gd name="T63" fmla="*/ 244 h 364"/>
                    <a:gd name="T64" fmla="*/ 38 w 61"/>
                    <a:gd name="T65" fmla="*/ 232 h 364"/>
                    <a:gd name="T66" fmla="*/ 33 w 61"/>
                    <a:gd name="T67" fmla="*/ 216 h 364"/>
                    <a:gd name="T68" fmla="*/ 27 w 61"/>
                    <a:gd name="T69" fmla="*/ 198 h 364"/>
                    <a:gd name="T70" fmla="*/ 34 w 61"/>
                    <a:gd name="T71" fmla="*/ 185 h 364"/>
                    <a:gd name="T72" fmla="*/ 28 w 61"/>
                    <a:gd name="T73" fmla="*/ 171 h 364"/>
                    <a:gd name="T74" fmla="*/ 16 w 61"/>
                    <a:gd name="T75" fmla="*/ 151 h 364"/>
                    <a:gd name="T76" fmla="*/ 15 w 61"/>
                    <a:gd name="T77" fmla="*/ 138 h 364"/>
                    <a:gd name="T78" fmla="*/ 21 w 61"/>
                    <a:gd name="T79" fmla="*/ 124 h 364"/>
                    <a:gd name="T80" fmla="*/ 9 w 61"/>
                    <a:gd name="T81" fmla="*/ 99 h 364"/>
                    <a:gd name="T82" fmla="*/ 3 w 61"/>
                    <a:gd name="T83" fmla="*/ 84 h 364"/>
                    <a:gd name="T84" fmla="*/ 8 w 61"/>
                    <a:gd name="T85" fmla="*/ 70 h 364"/>
                    <a:gd name="T86" fmla="*/ 11 w 61"/>
                    <a:gd name="T87" fmla="*/ 62 h 364"/>
                    <a:gd name="T88" fmla="*/ 1 w 61"/>
                    <a:gd name="T89" fmla="*/ 50 h 364"/>
                    <a:gd name="T90" fmla="*/ 2 w 61"/>
                    <a:gd name="T91" fmla="*/ 38 h 364"/>
                    <a:gd name="T92" fmla="*/ 10 w 61"/>
                    <a:gd name="T93" fmla="*/ 28 h 364"/>
                    <a:gd name="T94" fmla="*/ 9 w 61"/>
                    <a:gd name="T95" fmla="*/ 18 h 364"/>
                    <a:gd name="T96" fmla="*/ 2 w 61"/>
                    <a:gd name="T97" fmla="*/ 7 h 36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1"/>
                    <a:gd name="T148" fmla="*/ 0 h 364"/>
                    <a:gd name="T149" fmla="*/ 61 w 61"/>
                    <a:gd name="T150" fmla="*/ 364 h 36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1" h="364">
                      <a:moveTo>
                        <a:pt x="5" y="0"/>
                      </a:moveTo>
                      <a:lnTo>
                        <a:pt x="12" y="11"/>
                      </a:lnTo>
                      <a:lnTo>
                        <a:pt x="16" y="18"/>
                      </a:lnTo>
                      <a:lnTo>
                        <a:pt x="22" y="23"/>
                      </a:lnTo>
                      <a:lnTo>
                        <a:pt x="21" y="28"/>
                      </a:lnTo>
                      <a:lnTo>
                        <a:pt x="18" y="33"/>
                      </a:lnTo>
                      <a:lnTo>
                        <a:pt x="12" y="37"/>
                      </a:lnTo>
                      <a:lnTo>
                        <a:pt x="7" y="42"/>
                      </a:lnTo>
                      <a:lnTo>
                        <a:pt x="10" y="48"/>
                      </a:lnTo>
                      <a:lnTo>
                        <a:pt x="14" y="52"/>
                      </a:lnTo>
                      <a:lnTo>
                        <a:pt x="20" y="60"/>
                      </a:lnTo>
                      <a:lnTo>
                        <a:pt x="21" y="64"/>
                      </a:lnTo>
                      <a:lnTo>
                        <a:pt x="20" y="69"/>
                      </a:lnTo>
                      <a:lnTo>
                        <a:pt x="16" y="74"/>
                      </a:lnTo>
                      <a:lnTo>
                        <a:pt x="12" y="78"/>
                      </a:lnTo>
                      <a:lnTo>
                        <a:pt x="12" y="84"/>
                      </a:lnTo>
                      <a:lnTo>
                        <a:pt x="14" y="91"/>
                      </a:lnTo>
                      <a:lnTo>
                        <a:pt x="20" y="102"/>
                      </a:lnTo>
                      <a:lnTo>
                        <a:pt x="25" y="111"/>
                      </a:lnTo>
                      <a:lnTo>
                        <a:pt x="29" y="117"/>
                      </a:lnTo>
                      <a:lnTo>
                        <a:pt x="30" y="125"/>
                      </a:lnTo>
                      <a:lnTo>
                        <a:pt x="30" y="132"/>
                      </a:lnTo>
                      <a:lnTo>
                        <a:pt x="26" y="138"/>
                      </a:lnTo>
                      <a:lnTo>
                        <a:pt x="23" y="145"/>
                      </a:lnTo>
                      <a:lnTo>
                        <a:pt x="26" y="156"/>
                      </a:lnTo>
                      <a:lnTo>
                        <a:pt x="36" y="170"/>
                      </a:lnTo>
                      <a:lnTo>
                        <a:pt x="40" y="177"/>
                      </a:lnTo>
                      <a:lnTo>
                        <a:pt x="42" y="185"/>
                      </a:lnTo>
                      <a:lnTo>
                        <a:pt x="40" y="192"/>
                      </a:lnTo>
                      <a:lnTo>
                        <a:pt x="37" y="198"/>
                      </a:lnTo>
                      <a:lnTo>
                        <a:pt x="37" y="207"/>
                      </a:lnTo>
                      <a:lnTo>
                        <a:pt x="41" y="216"/>
                      </a:lnTo>
                      <a:lnTo>
                        <a:pt x="46" y="227"/>
                      </a:lnTo>
                      <a:lnTo>
                        <a:pt x="49" y="234"/>
                      </a:lnTo>
                      <a:lnTo>
                        <a:pt x="48" y="239"/>
                      </a:lnTo>
                      <a:lnTo>
                        <a:pt x="45" y="245"/>
                      </a:lnTo>
                      <a:lnTo>
                        <a:pt x="40" y="251"/>
                      </a:lnTo>
                      <a:lnTo>
                        <a:pt x="38" y="258"/>
                      </a:lnTo>
                      <a:lnTo>
                        <a:pt x="43" y="269"/>
                      </a:lnTo>
                      <a:lnTo>
                        <a:pt x="49" y="280"/>
                      </a:lnTo>
                      <a:lnTo>
                        <a:pt x="54" y="288"/>
                      </a:lnTo>
                      <a:lnTo>
                        <a:pt x="54" y="294"/>
                      </a:lnTo>
                      <a:lnTo>
                        <a:pt x="54" y="298"/>
                      </a:lnTo>
                      <a:lnTo>
                        <a:pt x="49" y="299"/>
                      </a:lnTo>
                      <a:lnTo>
                        <a:pt x="49" y="314"/>
                      </a:lnTo>
                      <a:lnTo>
                        <a:pt x="54" y="323"/>
                      </a:lnTo>
                      <a:lnTo>
                        <a:pt x="58" y="329"/>
                      </a:lnTo>
                      <a:lnTo>
                        <a:pt x="59" y="335"/>
                      </a:lnTo>
                      <a:lnTo>
                        <a:pt x="60" y="340"/>
                      </a:lnTo>
                      <a:lnTo>
                        <a:pt x="56" y="350"/>
                      </a:lnTo>
                      <a:lnTo>
                        <a:pt x="50" y="363"/>
                      </a:lnTo>
                      <a:lnTo>
                        <a:pt x="45" y="360"/>
                      </a:lnTo>
                      <a:lnTo>
                        <a:pt x="45" y="350"/>
                      </a:lnTo>
                      <a:lnTo>
                        <a:pt x="50" y="333"/>
                      </a:lnTo>
                      <a:lnTo>
                        <a:pt x="48" y="324"/>
                      </a:lnTo>
                      <a:lnTo>
                        <a:pt x="43" y="314"/>
                      </a:lnTo>
                      <a:lnTo>
                        <a:pt x="40" y="305"/>
                      </a:lnTo>
                      <a:lnTo>
                        <a:pt x="41" y="296"/>
                      </a:lnTo>
                      <a:lnTo>
                        <a:pt x="45" y="293"/>
                      </a:lnTo>
                      <a:lnTo>
                        <a:pt x="44" y="288"/>
                      </a:lnTo>
                      <a:lnTo>
                        <a:pt x="39" y="276"/>
                      </a:lnTo>
                      <a:lnTo>
                        <a:pt x="33" y="266"/>
                      </a:lnTo>
                      <a:lnTo>
                        <a:pt x="29" y="257"/>
                      </a:lnTo>
                      <a:lnTo>
                        <a:pt x="30" y="244"/>
                      </a:lnTo>
                      <a:lnTo>
                        <a:pt x="36" y="238"/>
                      </a:lnTo>
                      <a:lnTo>
                        <a:pt x="38" y="232"/>
                      </a:lnTo>
                      <a:lnTo>
                        <a:pt x="36" y="224"/>
                      </a:lnTo>
                      <a:lnTo>
                        <a:pt x="33" y="216"/>
                      </a:lnTo>
                      <a:lnTo>
                        <a:pt x="29" y="207"/>
                      </a:lnTo>
                      <a:lnTo>
                        <a:pt x="27" y="198"/>
                      </a:lnTo>
                      <a:lnTo>
                        <a:pt x="30" y="192"/>
                      </a:lnTo>
                      <a:lnTo>
                        <a:pt x="34" y="185"/>
                      </a:lnTo>
                      <a:lnTo>
                        <a:pt x="33" y="180"/>
                      </a:lnTo>
                      <a:lnTo>
                        <a:pt x="28" y="171"/>
                      </a:lnTo>
                      <a:lnTo>
                        <a:pt x="20" y="161"/>
                      </a:lnTo>
                      <a:lnTo>
                        <a:pt x="16" y="151"/>
                      </a:lnTo>
                      <a:lnTo>
                        <a:pt x="15" y="144"/>
                      </a:lnTo>
                      <a:lnTo>
                        <a:pt x="15" y="138"/>
                      </a:lnTo>
                      <a:lnTo>
                        <a:pt x="19" y="131"/>
                      </a:lnTo>
                      <a:lnTo>
                        <a:pt x="21" y="124"/>
                      </a:lnTo>
                      <a:lnTo>
                        <a:pt x="21" y="120"/>
                      </a:lnTo>
                      <a:lnTo>
                        <a:pt x="9" y="99"/>
                      </a:lnTo>
                      <a:lnTo>
                        <a:pt x="6" y="91"/>
                      </a:lnTo>
                      <a:lnTo>
                        <a:pt x="3" y="84"/>
                      </a:lnTo>
                      <a:lnTo>
                        <a:pt x="6" y="76"/>
                      </a:lnTo>
                      <a:lnTo>
                        <a:pt x="8" y="70"/>
                      </a:lnTo>
                      <a:lnTo>
                        <a:pt x="11" y="66"/>
                      </a:lnTo>
                      <a:lnTo>
                        <a:pt x="11" y="62"/>
                      </a:lnTo>
                      <a:lnTo>
                        <a:pt x="7" y="56"/>
                      </a:lnTo>
                      <a:lnTo>
                        <a:pt x="1" y="50"/>
                      </a:lnTo>
                      <a:lnTo>
                        <a:pt x="0" y="44"/>
                      </a:lnTo>
                      <a:lnTo>
                        <a:pt x="2" y="38"/>
                      </a:lnTo>
                      <a:lnTo>
                        <a:pt x="6" y="31"/>
                      </a:lnTo>
                      <a:lnTo>
                        <a:pt x="10" y="28"/>
                      </a:lnTo>
                      <a:lnTo>
                        <a:pt x="12" y="24"/>
                      </a:lnTo>
                      <a:lnTo>
                        <a:pt x="9" y="18"/>
                      </a:lnTo>
                      <a:lnTo>
                        <a:pt x="5" y="13"/>
                      </a:lnTo>
                      <a:lnTo>
                        <a:pt x="2" y="7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36" name="Freeform 272">
                  <a:extLst>
                    <a:ext uri="{FF2B5EF4-FFF2-40B4-BE49-F238E27FC236}">
                      <a16:creationId xmlns:a16="http://schemas.microsoft.com/office/drawing/2014/main" id="{A3083067-5BDA-48D9-8302-BBD5B78320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54" y="2340"/>
                  <a:ext cx="43" cy="296"/>
                </a:xfrm>
                <a:custGeom>
                  <a:avLst/>
                  <a:gdLst>
                    <a:gd name="T0" fmla="*/ 12 w 43"/>
                    <a:gd name="T1" fmla="*/ 7 h 296"/>
                    <a:gd name="T2" fmla="*/ 17 w 43"/>
                    <a:gd name="T3" fmla="*/ 27 h 296"/>
                    <a:gd name="T4" fmla="*/ 7 w 43"/>
                    <a:gd name="T5" fmla="*/ 37 h 296"/>
                    <a:gd name="T6" fmla="*/ 13 w 43"/>
                    <a:gd name="T7" fmla="*/ 59 h 296"/>
                    <a:gd name="T8" fmla="*/ 21 w 43"/>
                    <a:gd name="T9" fmla="*/ 80 h 296"/>
                    <a:gd name="T10" fmla="*/ 17 w 43"/>
                    <a:gd name="T11" fmla="*/ 92 h 296"/>
                    <a:gd name="T12" fmla="*/ 21 w 43"/>
                    <a:gd name="T13" fmla="*/ 110 h 296"/>
                    <a:gd name="T14" fmla="*/ 29 w 43"/>
                    <a:gd name="T15" fmla="*/ 128 h 296"/>
                    <a:gd name="T16" fmla="*/ 27 w 43"/>
                    <a:gd name="T17" fmla="*/ 143 h 296"/>
                    <a:gd name="T18" fmla="*/ 24 w 43"/>
                    <a:gd name="T19" fmla="*/ 157 h 296"/>
                    <a:gd name="T20" fmla="*/ 35 w 43"/>
                    <a:gd name="T21" fmla="*/ 182 h 296"/>
                    <a:gd name="T22" fmla="*/ 39 w 43"/>
                    <a:gd name="T23" fmla="*/ 199 h 296"/>
                    <a:gd name="T24" fmla="*/ 29 w 43"/>
                    <a:gd name="T25" fmla="*/ 213 h 296"/>
                    <a:gd name="T26" fmla="*/ 36 w 43"/>
                    <a:gd name="T27" fmla="*/ 238 h 296"/>
                    <a:gd name="T28" fmla="*/ 42 w 43"/>
                    <a:gd name="T29" fmla="*/ 259 h 296"/>
                    <a:gd name="T30" fmla="*/ 38 w 43"/>
                    <a:gd name="T31" fmla="*/ 273 h 296"/>
                    <a:gd name="T32" fmla="*/ 37 w 43"/>
                    <a:gd name="T33" fmla="*/ 292 h 296"/>
                    <a:gd name="T34" fmla="*/ 33 w 43"/>
                    <a:gd name="T35" fmla="*/ 285 h 296"/>
                    <a:gd name="T36" fmla="*/ 36 w 43"/>
                    <a:gd name="T37" fmla="*/ 264 h 296"/>
                    <a:gd name="T38" fmla="*/ 29 w 43"/>
                    <a:gd name="T39" fmla="*/ 234 h 296"/>
                    <a:gd name="T40" fmla="*/ 24 w 43"/>
                    <a:gd name="T41" fmla="*/ 212 h 296"/>
                    <a:gd name="T42" fmla="*/ 31 w 43"/>
                    <a:gd name="T43" fmla="*/ 195 h 296"/>
                    <a:gd name="T44" fmla="*/ 20 w 43"/>
                    <a:gd name="T45" fmla="*/ 175 h 296"/>
                    <a:gd name="T46" fmla="*/ 16 w 43"/>
                    <a:gd name="T47" fmla="*/ 155 h 296"/>
                    <a:gd name="T48" fmla="*/ 20 w 43"/>
                    <a:gd name="T49" fmla="*/ 137 h 296"/>
                    <a:gd name="T50" fmla="*/ 21 w 43"/>
                    <a:gd name="T51" fmla="*/ 125 h 296"/>
                    <a:gd name="T52" fmla="*/ 12 w 43"/>
                    <a:gd name="T53" fmla="*/ 105 h 296"/>
                    <a:gd name="T54" fmla="*/ 11 w 43"/>
                    <a:gd name="T55" fmla="*/ 88 h 296"/>
                    <a:gd name="T56" fmla="*/ 12 w 43"/>
                    <a:gd name="T57" fmla="*/ 76 h 296"/>
                    <a:gd name="T58" fmla="*/ 5 w 43"/>
                    <a:gd name="T59" fmla="*/ 58 h 296"/>
                    <a:gd name="T60" fmla="*/ 0 w 43"/>
                    <a:gd name="T61" fmla="*/ 38 h 296"/>
                    <a:gd name="T62" fmla="*/ 6 w 43"/>
                    <a:gd name="T63" fmla="*/ 23 h 296"/>
                    <a:gd name="T64" fmla="*/ 4 w 43"/>
                    <a:gd name="T65" fmla="*/ 10 h 296"/>
                    <a:gd name="T66" fmla="*/ 8 w 43"/>
                    <a:gd name="T67" fmla="*/ 0 h 29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296"/>
                    <a:gd name="T104" fmla="*/ 43 w 43"/>
                    <a:gd name="T105" fmla="*/ 296 h 29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296">
                      <a:moveTo>
                        <a:pt x="8" y="0"/>
                      </a:moveTo>
                      <a:lnTo>
                        <a:pt x="12" y="7"/>
                      </a:lnTo>
                      <a:lnTo>
                        <a:pt x="17" y="21"/>
                      </a:lnTo>
                      <a:lnTo>
                        <a:pt x="17" y="27"/>
                      </a:lnTo>
                      <a:lnTo>
                        <a:pt x="11" y="32"/>
                      </a:lnTo>
                      <a:lnTo>
                        <a:pt x="7" y="37"/>
                      </a:lnTo>
                      <a:lnTo>
                        <a:pt x="8" y="49"/>
                      </a:lnTo>
                      <a:lnTo>
                        <a:pt x="13" y="59"/>
                      </a:lnTo>
                      <a:lnTo>
                        <a:pt x="19" y="66"/>
                      </a:lnTo>
                      <a:lnTo>
                        <a:pt x="21" y="80"/>
                      </a:lnTo>
                      <a:lnTo>
                        <a:pt x="20" y="85"/>
                      </a:lnTo>
                      <a:lnTo>
                        <a:pt x="17" y="92"/>
                      </a:lnTo>
                      <a:lnTo>
                        <a:pt x="17" y="102"/>
                      </a:lnTo>
                      <a:lnTo>
                        <a:pt x="21" y="110"/>
                      </a:lnTo>
                      <a:lnTo>
                        <a:pt x="26" y="117"/>
                      </a:lnTo>
                      <a:lnTo>
                        <a:pt x="29" y="128"/>
                      </a:lnTo>
                      <a:lnTo>
                        <a:pt x="30" y="135"/>
                      </a:lnTo>
                      <a:lnTo>
                        <a:pt x="27" y="143"/>
                      </a:lnTo>
                      <a:lnTo>
                        <a:pt x="23" y="151"/>
                      </a:lnTo>
                      <a:lnTo>
                        <a:pt x="24" y="157"/>
                      </a:lnTo>
                      <a:lnTo>
                        <a:pt x="28" y="175"/>
                      </a:lnTo>
                      <a:lnTo>
                        <a:pt x="35" y="182"/>
                      </a:lnTo>
                      <a:lnTo>
                        <a:pt x="39" y="189"/>
                      </a:lnTo>
                      <a:lnTo>
                        <a:pt x="39" y="199"/>
                      </a:lnTo>
                      <a:lnTo>
                        <a:pt x="32" y="206"/>
                      </a:lnTo>
                      <a:lnTo>
                        <a:pt x="29" y="213"/>
                      </a:lnTo>
                      <a:lnTo>
                        <a:pt x="30" y="224"/>
                      </a:lnTo>
                      <a:lnTo>
                        <a:pt x="36" y="238"/>
                      </a:lnTo>
                      <a:lnTo>
                        <a:pt x="41" y="251"/>
                      </a:lnTo>
                      <a:lnTo>
                        <a:pt x="42" y="259"/>
                      </a:lnTo>
                      <a:lnTo>
                        <a:pt x="42" y="271"/>
                      </a:lnTo>
                      <a:lnTo>
                        <a:pt x="38" y="273"/>
                      </a:lnTo>
                      <a:lnTo>
                        <a:pt x="36" y="283"/>
                      </a:lnTo>
                      <a:lnTo>
                        <a:pt x="37" y="292"/>
                      </a:lnTo>
                      <a:lnTo>
                        <a:pt x="32" y="295"/>
                      </a:lnTo>
                      <a:lnTo>
                        <a:pt x="33" y="285"/>
                      </a:lnTo>
                      <a:lnTo>
                        <a:pt x="36" y="271"/>
                      </a:lnTo>
                      <a:lnTo>
                        <a:pt x="36" y="264"/>
                      </a:lnTo>
                      <a:lnTo>
                        <a:pt x="34" y="247"/>
                      </a:lnTo>
                      <a:lnTo>
                        <a:pt x="29" y="234"/>
                      </a:lnTo>
                      <a:lnTo>
                        <a:pt x="26" y="223"/>
                      </a:lnTo>
                      <a:lnTo>
                        <a:pt x="24" y="212"/>
                      </a:lnTo>
                      <a:lnTo>
                        <a:pt x="28" y="201"/>
                      </a:lnTo>
                      <a:lnTo>
                        <a:pt x="31" y="195"/>
                      </a:lnTo>
                      <a:lnTo>
                        <a:pt x="26" y="183"/>
                      </a:lnTo>
                      <a:lnTo>
                        <a:pt x="20" y="175"/>
                      </a:lnTo>
                      <a:lnTo>
                        <a:pt x="18" y="167"/>
                      </a:lnTo>
                      <a:lnTo>
                        <a:pt x="16" y="155"/>
                      </a:lnTo>
                      <a:lnTo>
                        <a:pt x="17" y="146"/>
                      </a:lnTo>
                      <a:lnTo>
                        <a:pt x="20" y="137"/>
                      </a:lnTo>
                      <a:lnTo>
                        <a:pt x="21" y="130"/>
                      </a:lnTo>
                      <a:lnTo>
                        <a:pt x="21" y="125"/>
                      </a:lnTo>
                      <a:lnTo>
                        <a:pt x="17" y="119"/>
                      </a:lnTo>
                      <a:lnTo>
                        <a:pt x="12" y="105"/>
                      </a:lnTo>
                      <a:lnTo>
                        <a:pt x="10" y="97"/>
                      </a:lnTo>
                      <a:lnTo>
                        <a:pt x="11" y="88"/>
                      </a:lnTo>
                      <a:lnTo>
                        <a:pt x="12" y="82"/>
                      </a:lnTo>
                      <a:lnTo>
                        <a:pt x="12" y="76"/>
                      </a:lnTo>
                      <a:lnTo>
                        <a:pt x="11" y="68"/>
                      </a:lnTo>
                      <a:lnTo>
                        <a:pt x="5" y="58"/>
                      </a:lnTo>
                      <a:lnTo>
                        <a:pt x="2" y="51"/>
                      </a:lnTo>
                      <a:lnTo>
                        <a:pt x="0" y="38"/>
                      </a:lnTo>
                      <a:lnTo>
                        <a:pt x="2" y="32"/>
                      </a:lnTo>
                      <a:lnTo>
                        <a:pt x="6" y="23"/>
                      </a:lnTo>
                      <a:lnTo>
                        <a:pt x="7" y="16"/>
                      </a:lnTo>
                      <a:lnTo>
                        <a:pt x="4" y="10"/>
                      </a:lnTo>
                      <a:lnTo>
                        <a:pt x="4" y="4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37" name="Freeform 273">
                  <a:extLst>
                    <a:ext uri="{FF2B5EF4-FFF2-40B4-BE49-F238E27FC236}">
                      <a16:creationId xmlns:a16="http://schemas.microsoft.com/office/drawing/2014/main" id="{9353B031-2A0B-4377-876A-188A295153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7" y="2313"/>
                  <a:ext cx="65" cy="56"/>
                </a:xfrm>
                <a:custGeom>
                  <a:avLst/>
                  <a:gdLst>
                    <a:gd name="T0" fmla="*/ 64 w 65"/>
                    <a:gd name="T1" fmla="*/ 43 h 56"/>
                    <a:gd name="T2" fmla="*/ 44 w 65"/>
                    <a:gd name="T3" fmla="*/ 27 h 56"/>
                    <a:gd name="T4" fmla="*/ 27 w 65"/>
                    <a:gd name="T5" fmla="*/ 14 h 56"/>
                    <a:gd name="T6" fmla="*/ 12 w 65"/>
                    <a:gd name="T7" fmla="*/ 0 h 56"/>
                    <a:gd name="T8" fmla="*/ 0 w 65"/>
                    <a:gd name="T9" fmla="*/ 2 h 56"/>
                    <a:gd name="T10" fmla="*/ 32 w 65"/>
                    <a:gd name="T11" fmla="*/ 23 h 56"/>
                    <a:gd name="T12" fmla="*/ 49 w 65"/>
                    <a:gd name="T13" fmla="*/ 37 h 56"/>
                    <a:gd name="T14" fmla="*/ 63 w 65"/>
                    <a:gd name="T15" fmla="*/ 55 h 56"/>
                    <a:gd name="T16" fmla="*/ 64 w 65"/>
                    <a:gd name="T17" fmla="*/ 43 h 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"/>
                    <a:gd name="T28" fmla="*/ 0 h 56"/>
                    <a:gd name="T29" fmla="*/ 65 w 65"/>
                    <a:gd name="T30" fmla="*/ 56 h 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" h="56">
                      <a:moveTo>
                        <a:pt x="64" y="43"/>
                      </a:moveTo>
                      <a:lnTo>
                        <a:pt x="44" y="27"/>
                      </a:lnTo>
                      <a:lnTo>
                        <a:pt x="27" y="14"/>
                      </a:lnTo>
                      <a:lnTo>
                        <a:pt x="12" y="0"/>
                      </a:lnTo>
                      <a:lnTo>
                        <a:pt x="0" y="2"/>
                      </a:lnTo>
                      <a:lnTo>
                        <a:pt x="32" y="23"/>
                      </a:lnTo>
                      <a:lnTo>
                        <a:pt x="49" y="37"/>
                      </a:lnTo>
                      <a:lnTo>
                        <a:pt x="63" y="55"/>
                      </a:lnTo>
                      <a:lnTo>
                        <a:pt x="64" y="4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38" name="Freeform 274">
                  <a:extLst>
                    <a:ext uri="{FF2B5EF4-FFF2-40B4-BE49-F238E27FC236}">
                      <a16:creationId xmlns:a16="http://schemas.microsoft.com/office/drawing/2014/main" id="{069D459C-7C09-4C49-B68E-DBD19AAEE1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348"/>
                  <a:ext cx="59" cy="47"/>
                </a:xfrm>
                <a:custGeom>
                  <a:avLst/>
                  <a:gdLst>
                    <a:gd name="T0" fmla="*/ 56 w 59"/>
                    <a:gd name="T1" fmla="*/ 27 h 47"/>
                    <a:gd name="T2" fmla="*/ 42 w 59"/>
                    <a:gd name="T3" fmla="*/ 22 h 47"/>
                    <a:gd name="T4" fmla="*/ 31 w 59"/>
                    <a:gd name="T5" fmla="*/ 13 h 47"/>
                    <a:gd name="T6" fmla="*/ 10 w 59"/>
                    <a:gd name="T7" fmla="*/ 0 h 47"/>
                    <a:gd name="T8" fmla="*/ 0 w 59"/>
                    <a:gd name="T9" fmla="*/ 2 h 47"/>
                    <a:gd name="T10" fmla="*/ 26 w 59"/>
                    <a:gd name="T11" fmla="*/ 14 h 47"/>
                    <a:gd name="T12" fmla="*/ 36 w 59"/>
                    <a:gd name="T13" fmla="*/ 24 h 47"/>
                    <a:gd name="T14" fmla="*/ 58 w 59"/>
                    <a:gd name="T15" fmla="*/ 46 h 47"/>
                    <a:gd name="T16" fmla="*/ 56 w 59"/>
                    <a:gd name="T17" fmla="*/ 31 h 47"/>
                    <a:gd name="T18" fmla="*/ 56 w 59"/>
                    <a:gd name="T19" fmla="*/ 27 h 4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9"/>
                    <a:gd name="T31" fmla="*/ 0 h 47"/>
                    <a:gd name="T32" fmla="*/ 59 w 59"/>
                    <a:gd name="T33" fmla="*/ 47 h 4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9" h="47">
                      <a:moveTo>
                        <a:pt x="56" y="27"/>
                      </a:moveTo>
                      <a:lnTo>
                        <a:pt x="42" y="22"/>
                      </a:lnTo>
                      <a:lnTo>
                        <a:pt x="31" y="13"/>
                      </a:lnTo>
                      <a:lnTo>
                        <a:pt x="10" y="0"/>
                      </a:lnTo>
                      <a:lnTo>
                        <a:pt x="0" y="2"/>
                      </a:lnTo>
                      <a:lnTo>
                        <a:pt x="26" y="14"/>
                      </a:lnTo>
                      <a:lnTo>
                        <a:pt x="36" y="24"/>
                      </a:lnTo>
                      <a:lnTo>
                        <a:pt x="58" y="46"/>
                      </a:lnTo>
                      <a:lnTo>
                        <a:pt x="56" y="31"/>
                      </a:lnTo>
                      <a:lnTo>
                        <a:pt x="56" y="2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39" name="Freeform 275">
                  <a:extLst>
                    <a:ext uri="{FF2B5EF4-FFF2-40B4-BE49-F238E27FC236}">
                      <a16:creationId xmlns:a16="http://schemas.microsoft.com/office/drawing/2014/main" id="{95CD0418-558A-42C1-88ED-956E36631C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0" y="2383"/>
                  <a:ext cx="71" cy="70"/>
                </a:xfrm>
                <a:custGeom>
                  <a:avLst/>
                  <a:gdLst>
                    <a:gd name="T0" fmla="*/ 65 w 71"/>
                    <a:gd name="T1" fmla="*/ 50 h 70"/>
                    <a:gd name="T2" fmla="*/ 47 w 71"/>
                    <a:gd name="T3" fmla="*/ 34 h 70"/>
                    <a:gd name="T4" fmla="*/ 39 w 71"/>
                    <a:gd name="T5" fmla="*/ 23 h 70"/>
                    <a:gd name="T6" fmla="*/ 25 w 71"/>
                    <a:gd name="T7" fmla="*/ 13 h 70"/>
                    <a:gd name="T8" fmla="*/ 12 w 71"/>
                    <a:gd name="T9" fmla="*/ 4 h 70"/>
                    <a:gd name="T10" fmla="*/ 3 w 71"/>
                    <a:gd name="T11" fmla="*/ 0 h 70"/>
                    <a:gd name="T12" fmla="*/ 0 w 71"/>
                    <a:gd name="T13" fmla="*/ 0 h 70"/>
                    <a:gd name="T14" fmla="*/ 1 w 71"/>
                    <a:gd name="T15" fmla="*/ 7 h 70"/>
                    <a:gd name="T16" fmla="*/ 11 w 71"/>
                    <a:gd name="T17" fmla="*/ 13 h 70"/>
                    <a:gd name="T18" fmla="*/ 31 w 71"/>
                    <a:gd name="T19" fmla="*/ 24 h 70"/>
                    <a:gd name="T20" fmla="*/ 47 w 71"/>
                    <a:gd name="T21" fmla="*/ 38 h 70"/>
                    <a:gd name="T22" fmla="*/ 58 w 71"/>
                    <a:gd name="T23" fmla="*/ 54 h 70"/>
                    <a:gd name="T24" fmla="*/ 70 w 71"/>
                    <a:gd name="T25" fmla="*/ 69 h 70"/>
                    <a:gd name="T26" fmla="*/ 65 w 71"/>
                    <a:gd name="T27" fmla="*/ 50 h 7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1"/>
                    <a:gd name="T43" fmla="*/ 0 h 70"/>
                    <a:gd name="T44" fmla="*/ 71 w 71"/>
                    <a:gd name="T45" fmla="*/ 70 h 7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1" h="70">
                      <a:moveTo>
                        <a:pt x="65" y="50"/>
                      </a:moveTo>
                      <a:lnTo>
                        <a:pt x="47" y="34"/>
                      </a:lnTo>
                      <a:lnTo>
                        <a:pt x="39" y="23"/>
                      </a:lnTo>
                      <a:lnTo>
                        <a:pt x="25" y="13"/>
                      </a:lnTo>
                      <a:lnTo>
                        <a:pt x="12" y="4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7"/>
                      </a:lnTo>
                      <a:lnTo>
                        <a:pt x="11" y="13"/>
                      </a:lnTo>
                      <a:lnTo>
                        <a:pt x="31" y="24"/>
                      </a:lnTo>
                      <a:lnTo>
                        <a:pt x="47" y="38"/>
                      </a:lnTo>
                      <a:lnTo>
                        <a:pt x="58" y="54"/>
                      </a:lnTo>
                      <a:lnTo>
                        <a:pt x="70" y="69"/>
                      </a:lnTo>
                      <a:lnTo>
                        <a:pt x="65" y="5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40" name="Freeform 276">
                  <a:extLst>
                    <a:ext uri="{FF2B5EF4-FFF2-40B4-BE49-F238E27FC236}">
                      <a16:creationId xmlns:a16="http://schemas.microsoft.com/office/drawing/2014/main" id="{65C1A031-D4A8-4C46-90A1-87FDEDE585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2448"/>
                  <a:ext cx="53" cy="39"/>
                </a:xfrm>
                <a:custGeom>
                  <a:avLst/>
                  <a:gdLst>
                    <a:gd name="T0" fmla="*/ 51 w 53"/>
                    <a:gd name="T1" fmla="*/ 29 h 39"/>
                    <a:gd name="T2" fmla="*/ 36 w 53"/>
                    <a:gd name="T3" fmla="*/ 15 h 39"/>
                    <a:gd name="T4" fmla="*/ 21 w 53"/>
                    <a:gd name="T5" fmla="*/ 6 h 39"/>
                    <a:gd name="T6" fmla="*/ 9 w 53"/>
                    <a:gd name="T7" fmla="*/ 1 h 39"/>
                    <a:gd name="T8" fmla="*/ 0 w 53"/>
                    <a:gd name="T9" fmla="*/ 0 h 39"/>
                    <a:gd name="T10" fmla="*/ 7 w 53"/>
                    <a:gd name="T11" fmla="*/ 9 h 39"/>
                    <a:gd name="T12" fmla="*/ 22 w 53"/>
                    <a:gd name="T13" fmla="*/ 16 h 39"/>
                    <a:gd name="T14" fmla="*/ 36 w 53"/>
                    <a:gd name="T15" fmla="*/ 29 h 39"/>
                    <a:gd name="T16" fmla="*/ 43 w 53"/>
                    <a:gd name="T17" fmla="*/ 37 h 39"/>
                    <a:gd name="T18" fmla="*/ 48 w 53"/>
                    <a:gd name="T19" fmla="*/ 38 h 39"/>
                    <a:gd name="T20" fmla="*/ 52 w 53"/>
                    <a:gd name="T21" fmla="*/ 35 h 39"/>
                    <a:gd name="T22" fmla="*/ 51 w 53"/>
                    <a:gd name="T23" fmla="*/ 29 h 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3"/>
                    <a:gd name="T37" fmla="*/ 0 h 39"/>
                    <a:gd name="T38" fmla="*/ 53 w 53"/>
                    <a:gd name="T39" fmla="*/ 39 h 3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3" h="39">
                      <a:moveTo>
                        <a:pt x="51" y="29"/>
                      </a:moveTo>
                      <a:lnTo>
                        <a:pt x="36" y="15"/>
                      </a:lnTo>
                      <a:lnTo>
                        <a:pt x="21" y="6"/>
                      </a:lnTo>
                      <a:lnTo>
                        <a:pt x="9" y="1"/>
                      </a:lnTo>
                      <a:lnTo>
                        <a:pt x="0" y="0"/>
                      </a:lnTo>
                      <a:lnTo>
                        <a:pt x="7" y="9"/>
                      </a:lnTo>
                      <a:lnTo>
                        <a:pt x="22" y="16"/>
                      </a:lnTo>
                      <a:lnTo>
                        <a:pt x="36" y="29"/>
                      </a:lnTo>
                      <a:lnTo>
                        <a:pt x="43" y="37"/>
                      </a:lnTo>
                      <a:lnTo>
                        <a:pt x="48" y="38"/>
                      </a:lnTo>
                      <a:lnTo>
                        <a:pt x="52" y="35"/>
                      </a:lnTo>
                      <a:lnTo>
                        <a:pt x="51" y="2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41" name="Freeform 277">
                  <a:extLst>
                    <a:ext uri="{FF2B5EF4-FFF2-40B4-BE49-F238E27FC236}">
                      <a16:creationId xmlns:a16="http://schemas.microsoft.com/office/drawing/2014/main" id="{69510C43-3F50-44E1-8238-8EDC219964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6" y="2479"/>
                  <a:ext cx="58" cy="53"/>
                </a:xfrm>
                <a:custGeom>
                  <a:avLst/>
                  <a:gdLst>
                    <a:gd name="T0" fmla="*/ 57 w 58"/>
                    <a:gd name="T1" fmla="*/ 47 h 53"/>
                    <a:gd name="T2" fmla="*/ 42 w 58"/>
                    <a:gd name="T3" fmla="*/ 32 h 53"/>
                    <a:gd name="T4" fmla="*/ 22 w 58"/>
                    <a:gd name="T5" fmla="*/ 13 h 53"/>
                    <a:gd name="T6" fmla="*/ 12 w 58"/>
                    <a:gd name="T7" fmla="*/ 4 h 53"/>
                    <a:gd name="T8" fmla="*/ 3 w 58"/>
                    <a:gd name="T9" fmla="*/ 0 h 53"/>
                    <a:gd name="T10" fmla="*/ 0 w 58"/>
                    <a:gd name="T11" fmla="*/ 4 h 53"/>
                    <a:gd name="T12" fmla="*/ 10 w 58"/>
                    <a:gd name="T13" fmla="*/ 12 h 53"/>
                    <a:gd name="T14" fmla="*/ 27 w 58"/>
                    <a:gd name="T15" fmla="*/ 28 h 53"/>
                    <a:gd name="T16" fmla="*/ 43 w 58"/>
                    <a:gd name="T17" fmla="*/ 44 h 53"/>
                    <a:gd name="T18" fmla="*/ 53 w 58"/>
                    <a:gd name="T19" fmla="*/ 52 h 53"/>
                    <a:gd name="T20" fmla="*/ 56 w 58"/>
                    <a:gd name="T21" fmla="*/ 51 h 53"/>
                    <a:gd name="T22" fmla="*/ 57 w 58"/>
                    <a:gd name="T23" fmla="*/ 47 h 5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8"/>
                    <a:gd name="T37" fmla="*/ 0 h 53"/>
                    <a:gd name="T38" fmla="*/ 58 w 58"/>
                    <a:gd name="T39" fmla="*/ 53 h 5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8" h="53">
                      <a:moveTo>
                        <a:pt x="57" y="47"/>
                      </a:moveTo>
                      <a:lnTo>
                        <a:pt x="42" y="32"/>
                      </a:lnTo>
                      <a:lnTo>
                        <a:pt x="22" y="13"/>
                      </a:lnTo>
                      <a:lnTo>
                        <a:pt x="12" y="4"/>
                      </a:lnTo>
                      <a:lnTo>
                        <a:pt x="3" y="0"/>
                      </a:lnTo>
                      <a:lnTo>
                        <a:pt x="0" y="4"/>
                      </a:lnTo>
                      <a:lnTo>
                        <a:pt x="10" y="12"/>
                      </a:lnTo>
                      <a:lnTo>
                        <a:pt x="27" y="28"/>
                      </a:lnTo>
                      <a:lnTo>
                        <a:pt x="43" y="44"/>
                      </a:lnTo>
                      <a:lnTo>
                        <a:pt x="53" y="52"/>
                      </a:lnTo>
                      <a:lnTo>
                        <a:pt x="56" y="51"/>
                      </a:lnTo>
                      <a:lnTo>
                        <a:pt x="57" y="4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42" name="Freeform 278">
                  <a:extLst>
                    <a:ext uri="{FF2B5EF4-FFF2-40B4-BE49-F238E27FC236}">
                      <a16:creationId xmlns:a16="http://schemas.microsoft.com/office/drawing/2014/main" id="{3B41BF35-D9FB-4E2E-95FD-C3E26026AD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7" y="2529"/>
                  <a:ext cx="44" cy="41"/>
                </a:xfrm>
                <a:custGeom>
                  <a:avLst/>
                  <a:gdLst>
                    <a:gd name="T0" fmla="*/ 42 w 44"/>
                    <a:gd name="T1" fmla="*/ 33 h 41"/>
                    <a:gd name="T2" fmla="*/ 22 w 44"/>
                    <a:gd name="T3" fmla="*/ 8 h 41"/>
                    <a:gd name="T4" fmla="*/ 7 w 44"/>
                    <a:gd name="T5" fmla="*/ 0 h 41"/>
                    <a:gd name="T6" fmla="*/ 0 w 44"/>
                    <a:gd name="T7" fmla="*/ 0 h 41"/>
                    <a:gd name="T8" fmla="*/ 2 w 44"/>
                    <a:gd name="T9" fmla="*/ 5 h 41"/>
                    <a:gd name="T10" fmla="*/ 22 w 44"/>
                    <a:gd name="T11" fmla="*/ 18 h 41"/>
                    <a:gd name="T12" fmla="*/ 41 w 44"/>
                    <a:gd name="T13" fmla="*/ 38 h 41"/>
                    <a:gd name="T14" fmla="*/ 43 w 44"/>
                    <a:gd name="T15" fmla="*/ 40 h 41"/>
                    <a:gd name="T16" fmla="*/ 42 w 44"/>
                    <a:gd name="T17" fmla="*/ 33 h 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4"/>
                    <a:gd name="T28" fmla="*/ 0 h 41"/>
                    <a:gd name="T29" fmla="*/ 44 w 44"/>
                    <a:gd name="T30" fmla="*/ 41 h 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4" h="41">
                      <a:moveTo>
                        <a:pt x="42" y="33"/>
                      </a:moveTo>
                      <a:lnTo>
                        <a:pt x="22" y="8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22" y="18"/>
                      </a:lnTo>
                      <a:lnTo>
                        <a:pt x="41" y="38"/>
                      </a:lnTo>
                      <a:lnTo>
                        <a:pt x="43" y="40"/>
                      </a:lnTo>
                      <a:lnTo>
                        <a:pt x="42" y="3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43" name="Freeform 279">
                  <a:extLst>
                    <a:ext uri="{FF2B5EF4-FFF2-40B4-BE49-F238E27FC236}">
                      <a16:creationId xmlns:a16="http://schemas.microsoft.com/office/drawing/2014/main" id="{93912B5F-AA80-4F1A-8E09-C75DD2D630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5" y="2573"/>
                  <a:ext cx="30" cy="33"/>
                </a:xfrm>
                <a:custGeom>
                  <a:avLst/>
                  <a:gdLst>
                    <a:gd name="T0" fmla="*/ 27 w 30"/>
                    <a:gd name="T1" fmla="*/ 23 h 33"/>
                    <a:gd name="T2" fmla="*/ 12 w 30"/>
                    <a:gd name="T3" fmla="*/ 4 h 33"/>
                    <a:gd name="T4" fmla="*/ 0 w 30"/>
                    <a:gd name="T5" fmla="*/ 0 h 33"/>
                    <a:gd name="T6" fmla="*/ 0 w 30"/>
                    <a:gd name="T7" fmla="*/ 7 h 33"/>
                    <a:gd name="T8" fmla="*/ 7 w 30"/>
                    <a:gd name="T9" fmla="*/ 16 h 33"/>
                    <a:gd name="T10" fmla="*/ 22 w 30"/>
                    <a:gd name="T11" fmla="*/ 28 h 33"/>
                    <a:gd name="T12" fmla="*/ 27 w 30"/>
                    <a:gd name="T13" fmla="*/ 32 h 33"/>
                    <a:gd name="T14" fmla="*/ 29 w 30"/>
                    <a:gd name="T15" fmla="*/ 29 h 33"/>
                    <a:gd name="T16" fmla="*/ 27 w 30"/>
                    <a:gd name="T17" fmla="*/ 23 h 3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"/>
                    <a:gd name="T28" fmla="*/ 0 h 33"/>
                    <a:gd name="T29" fmla="*/ 30 w 30"/>
                    <a:gd name="T30" fmla="*/ 33 h 3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" h="33">
                      <a:moveTo>
                        <a:pt x="27" y="23"/>
                      </a:move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16"/>
                      </a:lnTo>
                      <a:lnTo>
                        <a:pt x="22" y="28"/>
                      </a:lnTo>
                      <a:lnTo>
                        <a:pt x="27" y="32"/>
                      </a:lnTo>
                      <a:lnTo>
                        <a:pt x="29" y="29"/>
                      </a:lnTo>
                      <a:lnTo>
                        <a:pt x="27" y="2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44" name="Freeform 280">
                  <a:extLst>
                    <a:ext uri="{FF2B5EF4-FFF2-40B4-BE49-F238E27FC236}">
                      <a16:creationId xmlns:a16="http://schemas.microsoft.com/office/drawing/2014/main" id="{EA0FEDAC-F0AA-4B85-A954-3202370966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44" y="2618"/>
                  <a:ext cx="36" cy="37"/>
                </a:xfrm>
                <a:custGeom>
                  <a:avLst/>
                  <a:gdLst>
                    <a:gd name="T0" fmla="*/ 35 w 36"/>
                    <a:gd name="T1" fmla="*/ 35 h 37"/>
                    <a:gd name="T2" fmla="*/ 30 w 36"/>
                    <a:gd name="T3" fmla="*/ 30 h 37"/>
                    <a:gd name="T4" fmla="*/ 20 w 36"/>
                    <a:gd name="T5" fmla="*/ 15 h 37"/>
                    <a:gd name="T6" fmla="*/ 5 w 36"/>
                    <a:gd name="T7" fmla="*/ 0 h 37"/>
                    <a:gd name="T8" fmla="*/ 0 w 36"/>
                    <a:gd name="T9" fmla="*/ 1 h 37"/>
                    <a:gd name="T10" fmla="*/ 2 w 36"/>
                    <a:gd name="T11" fmla="*/ 6 h 37"/>
                    <a:gd name="T12" fmla="*/ 15 w 36"/>
                    <a:gd name="T13" fmla="*/ 21 h 37"/>
                    <a:gd name="T14" fmla="*/ 26 w 36"/>
                    <a:gd name="T15" fmla="*/ 36 h 37"/>
                    <a:gd name="T16" fmla="*/ 35 w 36"/>
                    <a:gd name="T17" fmla="*/ 35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6"/>
                    <a:gd name="T28" fmla="*/ 0 h 37"/>
                    <a:gd name="T29" fmla="*/ 36 w 36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6" h="37">
                      <a:moveTo>
                        <a:pt x="35" y="35"/>
                      </a:moveTo>
                      <a:lnTo>
                        <a:pt x="30" y="30"/>
                      </a:lnTo>
                      <a:lnTo>
                        <a:pt x="20" y="15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2" y="6"/>
                      </a:lnTo>
                      <a:lnTo>
                        <a:pt x="15" y="21"/>
                      </a:lnTo>
                      <a:lnTo>
                        <a:pt x="26" y="36"/>
                      </a:lnTo>
                      <a:lnTo>
                        <a:pt x="35" y="3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45" name="Freeform 281">
                  <a:extLst>
                    <a:ext uri="{FF2B5EF4-FFF2-40B4-BE49-F238E27FC236}">
                      <a16:creationId xmlns:a16="http://schemas.microsoft.com/office/drawing/2014/main" id="{B2025722-AA42-4B6D-ABF2-15C63EBFB9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58" y="2270"/>
                  <a:ext cx="126" cy="451"/>
                </a:xfrm>
                <a:custGeom>
                  <a:avLst/>
                  <a:gdLst>
                    <a:gd name="T0" fmla="*/ 0 w 126"/>
                    <a:gd name="T1" fmla="*/ 67 h 451"/>
                    <a:gd name="T2" fmla="*/ 7 w 126"/>
                    <a:gd name="T3" fmla="*/ 90 h 451"/>
                    <a:gd name="T4" fmla="*/ 2 w 126"/>
                    <a:gd name="T5" fmla="*/ 107 h 451"/>
                    <a:gd name="T6" fmla="*/ 6 w 126"/>
                    <a:gd name="T7" fmla="*/ 129 h 451"/>
                    <a:gd name="T8" fmla="*/ 13 w 126"/>
                    <a:gd name="T9" fmla="*/ 148 h 451"/>
                    <a:gd name="T10" fmla="*/ 8 w 126"/>
                    <a:gd name="T11" fmla="*/ 167 h 451"/>
                    <a:gd name="T12" fmla="*/ 21 w 126"/>
                    <a:gd name="T13" fmla="*/ 197 h 451"/>
                    <a:gd name="T14" fmla="*/ 16 w 126"/>
                    <a:gd name="T15" fmla="*/ 225 h 451"/>
                    <a:gd name="T16" fmla="*/ 24 w 126"/>
                    <a:gd name="T17" fmla="*/ 251 h 451"/>
                    <a:gd name="T18" fmla="*/ 30 w 126"/>
                    <a:gd name="T19" fmla="*/ 269 h 451"/>
                    <a:gd name="T20" fmla="*/ 22 w 126"/>
                    <a:gd name="T21" fmla="*/ 287 h 451"/>
                    <a:gd name="T22" fmla="*/ 33 w 126"/>
                    <a:gd name="T23" fmla="*/ 320 h 451"/>
                    <a:gd name="T24" fmla="*/ 35 w 126"/>
                    <a:gd name="T25" fmla="*/ 338 h 451"/>
                    <a:gd name="T26" fmla="*/ 30 w 126"/>
                    <a:gd name="T27" fmla="*/ 362 h 451"/>
                    <a:gd name="T28" fmla="*/ 38 w 126"/>
                    <a:gd name="T29" fmla="*/ 381 h 451"/>
                    <a:gd name="T30" fmla="*/ 41 w 126"/>
                    <a:gd name="T31" fmla="*/ 398 h 451"/>
                    <a:gd name="T32" fmla="*/ 45 w 126"/>
                    <a:gd name="T33" fmla="*/ 417 h 451"/>
                    <a:gd name="T34" fmla="*/ 54 w 126"/>
                    <a:gd name="T35" fmla="*/ 432 h 451"/>
                    <a:gd name="T36" fmla="*/ 58 w 126"/>
                    <a:gd name="T37" fmla="*/ 450 h 451"/>
                    <a:gd name="T38" fmla="*/ 76 w 126"/>
                    <a:gd name="T39" fmla="*/ 431 h 451"/>
                    <a:gd name="T40" fmla="*/ 100 w 126"/>
                    <a:gd name="T41" fmla="*/ 422 h 451"/>
                    <a:gd name="T42" fmla="*/ 114 w 126"/>
                    <a:gd name="T43" fmla="*/ 411 h 451"/>
                    <a:gd name="T44" fmla="*/ 119 w 126"/>
                    <a:gd name="T45" fmla="*/ 397 h 451"/>
                    <a:gd name="T46" fmla="*/ 116 w 126"/>
                    <a:gd name="T47" fmla="*/ 373 h 451"/>
                    <a:gd name="T48" fmla="*/ 108 w 126"/>
                    <a:gd name="T49" fmla="*/ 342 h 451"/>
                    <a:gd name="T50" fmla="*/ 101 w 126"/>
                    <a:gd name="T51" fmla="*/ 325 h 451"/>
                    <a:gd name="T52" fmla="*/ 101 w 126"/>
                    <a:gd name="T53" fmla="*/ 304 h 451"/>
                    <a:gd name="T54" fmla="*/ 90 w 126"/>
                    <a:gd name="T55" fmla="*/ 283 h 451"/>
                    <a:gd name="T56" fmla="*/ 98 w 126"/>
                    <a:gd name="T57" fmla="*/ 265 h 451"/>
                    <a:gd name="T58" fmla="*/ 86 w 126"/>
                    <a:gd name="T59" fmla="*/ 241 h 451"/>
                    <a:gd name="T60" fmla="*/ 78 w 126"/>
                    <a:gd name="T61" fmla="*/ 217 h 451"/>
                    <a:gd name="T62" fmla="*/ 91 w 126"/>
                    <a:gd name="T63" fmla="*/ 197 h 451"/>
                    <a:gd name="T64" fmla="*/ 85 w 126"/>
                    <a:gd name="T65" fmla="*/ 185 h 451"/>
                    <a:gd name="T66" fmla="*/ 82 w 126"/>
                    <a:gd name="T67" fmla="*/ 162 h 451"/>
                    <a:gd name="T68" fmla="*/ 72 w 126"/>
                    <a:gd name="T69" fmla="*/ 149 h 451"/>
                    <a:gd name="T70" fmla="*/ 75 w 126"/>
                    <a:gd name="T71" fmla="*/ 131 h 451"/>
                    <a:gd name="T72" fmla="*/ 68 w 126"/>
                    <a:gd name="T73" fmla="*/ 117 h 451"/>
                    <a:gd name="T74" fmla="*/ 67 w 126"/>
                    <a:gd name="T75" fmla="*/ 105 h 451"/>
                    <a:gd name="T76" fmla="*/ 70 w 126"/>
                    <a:gd name="T77" fmla="*/ 93 h 451"/>
                    <a:gd name="T78" fmla="*/ 61 w 126"/>
                    <a:gd name="T79" fmla="*/ 80 h 451"/>
                    <a:gd name="T80" fmla="*/ 57 w 126"/>
                    <a:gd name="T81" fmla="*/ 60 h 451"/>
                    <a:gd name="T82" fmla="*/ 71 w 126"/>
                    <a:gd name="T83" fmla="*/ 32 h 451"/>
                    <a:gd name="T84" fmla="*/ 71 w 126"/>
                    <a:gd name="T85" fmla="*/ 4 h 451"/>
                    <a:gd name="T86" fmla="*/ 60 w 126"/>
                    <a:gd name="T87" fmla="*/ 5 h 451"/>
                    <a:gd name="T88" fmla="*/ 33 w 126"/>
                    <a:gd name="T89" fmla="*/ 32 h 451"/>
                    <a:gd name="T90" fmla="*/ 10 w 126"/>
                    <a:gd name="T91" fmla="*/ 48 h 45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26"/>
                    <a:gd name="T139" fmla="*/ 0 h 451"/>
                    <a:gd name="T140" fmla="*/ 126 w 126"/>
                    <a:gd name="T141" fmla="*/ 451 h 45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26" h="451">
                      <a:moveTo>
                        <a:pt x="2" y="54"/>
                      </a:moveTo>
                      <a:lnTo>
                        <a:pt x="0" y="67"/>
                      </a:lnTo>
                      <a:lnTo>
                        <a:pt x="4" y="78"/>
                      </a:lnTo>
                      <a:lnTo>
                        <a:pt x="7" y="90"/>
                      </a:lnTo>
                      <a:lnTo>
                        <a:pt x="5" y="98"/>
                      </a:lnTo>
                      <a:lnTo>
                        <a:pt x="2" y="107"/>
                      </a:lnTo>
                      <a:lnTo>
                        <a:pt x="1" y="121"/>
                      </a:lnTo>
                      <a:lnTo>
                        <a:pt x="6" y="129"/>
                      </a:lnTo>
                      <a:lnTo>
                        <a:pt x="12" y="139"/>
                      </a:lnTo>
                      <a:lnTo>
                        <a:pt x="13" y="148"/>
                      </a:lnTo>
                      <a:lnTo>
                        <a:pt x="12" y="156"/>
                      </a:lnTo>
                      <a:lnTo>
                        <a:pt x="8" y="167"/>
                      </a:lnTo>
                      <a:lnTo>
                        <a:pt x="12" y="177"/>
                      </a:lnTo>
                      <a:lnTo>
                        <a:pt x="21" y="197"/>
                      </a:lnTo>
                      <a:lnTo>
                        <a:pt x="21" y="207"/>
                      </a:lnTo>
                      <a:lnTo>
                        <a:pt x="16" y="225"/>
                      </a:lnTo>
                      <a:lnTo>
                        <a:pt x="18" y="241"/>
                      </a:lnTo>
                      <a:lnTo>
                        <a:pt x="24" y="251"/>
                      </a:lnTo>
                      <a:lnTo>
                        <a:pt x="29" y="260"/>
                      </a:lnTo>
                      <a:lnTo>
                        <a:pt x="30" y="269"/>
                      </a:lnTo>
                      <a:lnTo>
                        <a:pt x="23" y="280"/>
                      </a:lnTo>
                      <a:lnTo>
                        <a:pt x="22" y="287"/>
                      </a:lnTo>
                      <a:lnTo>
                        <a:pt x="26" y="303"/>
                      </a:lnTo>
                      <a:lnTo>
                        <a:pt x="33" y="320"/>
                      </a:lnTo>
                      <a:lnTo>
                        <a:pt x="35" y="331"/>
                      </a:lnTo>
                      <a:lnTo>
                        <a:pt x="35" y="338"/>
                      </a:lnTo>
                      <a:lnTo>
                        <a:pt x="31" y="352"/>
                      </a:lnTo>
                      <a:lnTo>
                        <a:pt x="30" y="362"/>
                      </a:lnTo>
                      <a:lnTo>
                        <a:pt x="32" y="373"/>
                      </a:lnTo>
                      <a:lnTo>
                        <a:pt x="38" y="381"/>
                      </a:lnTo>
                      <a:lnTo>
                        <a:pt x="44" y="387"/>
                      </a:lnTo>
                      <a:lnTo>
                        <a:pt x="41" y="398"/>
                      </a:lnTo>
                      <a:lnTo>
                        <a:pt x="40" y="409"/>
                      </a:lnTo>
                      <a:lnTo>
                        <a:pt x="45" y="417"/>
                      </a:lnTo>
                      <a:lnTo>
                        <a:pt x="52" y="421"/>
                      </a:lnTo>
                      <a:lnTo>
                        <a:pt x="54" y="432"/>
                      </a:lnTo>
                      <a:lnTo>
                        <a:pt x="55" y="440"/>
                      </a:lnTo>
                      <a:lnTo>
                        <a:pt x="58" y="450"/>
                      </a:lnTo>
                      <a:lnTo>
                        <a:pt x="67" y="440"/>
                      </a:lnTo>
                      <a:lnTo>
                        <a:pt x="76" y="431"/>
                      </a:lnTo>
                      <a:lnTo>
                        <a:pt x="85" y="425"/>
                      </a:lnTo>
                      <a:lnTo>
                        <a:pt x="100" y="422"/>
                      </a:lnTo>
                      <a:lnTo>
                        <a:pt x="110" y="418"/>
                      </a:lnTo>
                      <a:lnTo>
                        <a:pt x="114" y="411"/>
                      </a:lnTo>
                      <a:lnTo>
                        <a:pt x="125" y="404"/>
                      </a:lnTo>
                      <a:lnTo>
                        <a:pt x="119" y="397"/>
                      </a:lnTo>
                      <a:lnTo>
                        <a:pt x="114" y="386"/>
                      </a:lnTo>
                      <a:lnTo>
                        <a:pt x="116" y="373"/>
                      </a:lnTo>
                      <a:lnTo>
                        <a:pt x="113" y="355"/>
                      </a:lnTo>
                      <a:lnTo>
                        <a:pt x="108" y="342"/>
                      </a:lnTo>
                      <a:lnTo>
                        <a:pt x="104" y="335"/>
                      </a:lnTo>
                      <a:lnTo>
                        <a:pt x="101" y="325"/>
                      </a:lnTo>
                      <a:lnTo>
                        <a:pt x="104" y="312"/>
                      </a:lnTo>
                      <a:lnTo>
                        <a:pt x="101" y="304"/>
                      </a:lnTo>
                      <a:lnTo>
                        <a:pt x="91" y="292"/>
                      </a:lnTo>
                      <a:lnTo>
                        <a:pt x="90" y="283"/>
                      </a:lnTo>
                      <a:lnTo>
                        <a:pt x="92" y="275"/>
                      </a:lnTo>
                      <a:lnTo>
                        <a:pt x="98" y="265"/>
                      </a:lnTo>
                      <a:lnTo>
                        <a:pt x="94" y="257"/>
                      </a:lnTo>
                      <a:lnTo>
                        <a:pt x="86" y="241"/>
                      </a:lnTo>
                      <a:lnTo>
                        <a:pt x="81" y="229"/>
                      </a:lnTo>
                      <a:lnTo>
                        <a:pt x="78" y="217"/>
                      </a:lnTo>
                      <a:lnTo>
                        <a:pt x="92" y="208"/>
                      </a:lnTo>
                      <a:lnTo>
                        <a:pt x="91" y="197"/>
                      </a:lnTo>
                      <a:lnTo>
                        <a:pt x="89" y="190"/>
                      </a:lnTo>
                      <a:lnTo>
                        <a:pt x="85" y="185"/>
                      </a:lnTo>
                      <a:lnTo>
                        <a:pt x="83" y="174"/>
                      </a:lnTo>
                      <a:lnTo>
                        <a:pt x="82" y="162"/>
                      </a:lnTo>
                      <a:lnTo>
                        <a:pt x="77" y="157"/>
                      </a:lnTo>
                      <a:lnTo>
                        <a:pt x="72" y="149"/>
                      </a:lnTo>
                      <a:lnTo>
                        <a:pt x="73" y="141"/>
                      </a:lnTo>
                      <a:lnTo>
                        <a:pt x="75" y="131"/>
                      </a:lnTo>
                      <a:lnTo>
                        <a:pt x="74" y="124"/>
                      </a:lnTo>
                      <a:lnTo>
                        <a:pt x="68" y="117"/>
                      </a:lnTo>
                      <a:lnTo>
                        <a:pt x="66" y="111"/>
                      </a:lnTo>
                      <a:lnTo>
                        <a:pt x="67" y="105"/>
                      </a:lnTo>
                      <a:lnTo>
                        <a:pt x="71" y="100"/>
                      </a:lnTo>
                      <a:lnTo>
                        <a:pt x="70" y="93"/>
                      </a:lnTo>
                      <a:lnTo>
                        <a:pt x="68" y="90"/>
                      </a:lnTo>
                      <a:lnTo>
                        <a:pt x="61" y="80"/>
                      </a:lnTo>
                      <a:lnTo>
                        <a:pt x="58" y="69"/>
                      </a:lnTo>
                      <a:lnTo>
                        <a:pt x="57" y="60"/>
                      </a:lnTo>
                      <a:lnTo>
                        <a:pt x="61" y="51"/>
                      </a:lnTo>
                      <a:lnTo>
                        <a:pt x="71" y="32"/>
                      </a:lnTo>
                      <a:lnTo>
                        <a:pt x="72" y="16"/>
                      </a:lnTo>
                      <a:lnTo>
                        <a:pt x="71" y="4"/>
                      </a:lnTo>
                      <a:lnTo>
                        <a:pt x="66" y="0"/>
                      </a:lnTo>
                      <a:lnTo>
                        <a:pt x="60" y="5"/>
                      </a:lnTo>
                      <a:lnTo>
                        <a:pt x="46" y="21"/>
                      </a:lnTo>
                      <a:lnTo>
                        <a:pt x="33" y="32"/>
                      </a:lnTo>
                      <a:lnTo>
                        <a:pt x="19" y="42"/>
                      </a:lnTo>
                      <a:lnTo>
                        <a:pt x="10" y="48"/>
                      </a:lnTo>
                      <a:lnTo>
                        <a:pt x="2" y="54"/>
                      </a:lnTo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46" name="Freeform 282">
                  <a:extLst>
                    <a:ext uri="{FF2B5EF4-FFF2-40B4-BE49-F238E27FC236}">
                      <a16:creationId xmlns:a16="http://schemas.microsoft.com/office/drawing/2014/main" id="{E5CE8EAB-9EF1-4BE8-A389-1592ACD47A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5" y="2266"/>
                  <a:ext cx="163" cy="461"/>
                </a:xfrm>
                <a:custGeom>
                  <a:avLst/>
                  <a:gdLst>
                    <a:gd name="T0" fmla="*/ 116 w 163"/>
                    <a:gd name="T1" fmla="*/ 428 h 461"/>
                    <a:gd name="T2" fmla="*/ 88 w 163"/>
                    <a:gd name="T3" fmla="*/ 447 h 461"/>
                    <a:gd name="T4" fmla="*/ 15 w 163"/>
                    <a:gd name="T5" fmla="*/ 385 h 461"/>
                    <a:gd name="T6" fmla="*/ 14 w 163"/>
                    <a:gd name="T7" fmla="*/ 398 h 461"/>
                    <a:gd name="T8" fmla="*/ 92 w 163"/>
                    <a:gd name="T9" fmla="*/ 460 h 461"/>
                    <a:gd name="T10" fmla="*/ 120 w 163"/>
                    <a:gd name="T11" fmla="*/ 432 h 461"/>
                    <a:gd name="T12" fmla="*/ 162 w 163"/>
                    <a:gd name="T13" fmla="*/ 406 h 461"/>
                    <a:gd name="T14" fmla="*/ 156 w 163"/>
                    <a:gd name="T15" fmla="*/ 374 h 461"/>
                    <a:gd name="T16" fmla="*/ 141 w 163"/>
                    <a:gd name="T17" fmla="*/ 341 h 461"/>
                    <a:gd name="T18" fmla="*/ 142 w 163"/>
                    <a:gd name="T19" fmla="*/ 311 h 461"/>
                    <a:gd name="T20" fmla="*/ 128 w 163"/>
                    <a:gd name="T21" fmla="*/ 285 h 461"/>
                    <a:gd name="T22" fmla="*/ 128 w 163"/>
                    <a:gd name="T23" fmla="*/ 252 h 461"/>
                    <a:gd name="T24" fmla="*/ 126 w 163"/>
                    <a:gd name="T25" fmla="*/ 220 h 461"/>
                    <a:gd name="T26" fmla="*/ 122 w 163"/>
                    <a:gd name="T27" fmla="*/ 178 h 461"/>
                    <a:gd name="T28" fmla="*/ 111 w 163"/>
                    <a:gd name="T29" fmla="*/ 145 h 461"/>
                    <a:gd name="T30" fmla="*/ 103 w 163"/>
                    <a:gd name="T31" fmla="*/ 119 h 461"/>
                    <a:gd name="T32" fmla="*/ 107 w 163"/>
                    <a:gd name="T33" fmla="*/ 94 h 461"/>
                    <a:gd name="T34" fmla="*/ 97 w 163"/>
                    <a:gd name="T35" fmla="*/ 55 h 461"/>
                    <a:gd name="T36" fmla="*/ 111 w 163"/>
                    <a:gd name="T37" fmla="*/ 4 h 461"/>
                    <a:gd name="T38" fmla="*/ 103 w 163"/>
                    <a:gd name="T39" fmla="*/ 15 h 461"/>
                    <a:gd name="T40" fmla="*/ 89 w 163"/>
                    <a:gd name="T41" fmla="*/ 62 h 461"/>
                    <a:gd name="T42" fmla="*/ 65 w 163"/>
                    <a:gd name="T43" fmla="*/ 104 h 461"/>
                    <a:gd name="T44" fmla="*/ 93 w 163"/>
                    <a:gd name="T45" fmla="*/ 85 h 461"/>
                    <a:gd name="T46" fmla="*/ 94 w 163"/>
                    <a:gd name="T47" fmla="*/ 112 h 461"/>
                    <a:gd name="T48" fmla="*/ 84 w 163"/>
                    <a:gd name="T49" fmla="*/ 140 h 461"/>
                    <a:gd name="T50" fmla="*/ 104 w 163"/>
                    <a:gd name="T51" fmla="*/ 132 h 461"/>
                    <a:gd name="T52" fmla="*/ 102 w 163"/>
                    <a:gd name="T53" fmla="*/ 153 h 461"/>
                    <a:gd name="T54" fmla="*/ 103 w 163"/>
                    <a:gd name="T55" fmla="*/ 175 h 461"/>
                    <a:gd name="T56" fmla="*/ 77 w 163"/>
                    <a:gd name="T57" fmla="*/ 210 h 461"/>
                    <a:gd name="T58" fmla="*/ 108 w 163"/>
                    <a:gd name="T59" fmla="*/ 184 h 461"/>
                    <a:gd name="T60" fmla="*/ 124 w 163"/>
                    <a:gd name="T61" fmla="*/ 202 h 461"/>
                    <a:gd name="T62" fmla="*/ 106 w 163"/>
                    <a:gd name="T63" fmla="*/ 225 h 461"/>
                    <a:gd name="T64" fmla="*/ 71 w 163"/>
                    <a:gd name="T65" fmla="*/ 256 h 461"/>
                    <a:gd name="T66" fmla="*/ 113 w 163"/>
                    <a:gd name="T67" fmla="*/ 238 h 461"/>
                    <a:gd name="T68" fmla="*/ 128 w 163"/>
                    <a:gd name="T69" fmla="*/ 274 h 461"/>
                    <a:gd name="T70" fmla="*/ 79 w 163"/>
                    <a:gd name="T71" fmla="*/ 301 h 461"/>
                    <a:gd name="T72" fmla="*/ 106 w 163"/>
                    <a:gd name="T73" fmla="*/ 295 h 461"/>
                    <a:gd name="T74" fmla="*/ 126 w 163"/>
                    <a:gd name="T75" fmla="*/ 304 h 461"/>
                    <a:gd name="T76" fmla="*/ 129 w 163"/>
                    <a:gd name="T77" fmla="*/ 326 h 461"/>
                    <a:gd name="T78" fmla="*/ 81 w 163"/>
                    <a:gd name="T79" fmla="*/ 347 h 461"/>
                    <a:gd name="T80" fmla="*/ 106 w 163"/>
                    <a:gd name="T81" fmla="*/ 343 h 461"/>
                    <a:gd name="T82" fmla="*/ 133 w 163"/>
                    <a:gd name="T83" fmla="*/ 332 h 461"/>
                    <a:gd name="T84" fmla="*/ 113 w 163"/>
                    <a:gd name="T85" fmla="*/ 367 h 461"/>
                    <a:gd name="T86" fmla="*/ 88 w 163"/>
                    <a:gd name="T87" fmla="*/ 389 h 461"/>
                    <a:gd name="T88" fmla="*/ 120 w 163"/>
                    <a:gd name="T89" fmla="*/ 367 h 461"/>
                    <a:gd name="T90" fmla="*/ 141 w 163"/>
                    <a:gd name="T91" fmla="*/ 357 h 461"/>
                    <a:gd name="T92" fmla="*/ 144 w 163"/>
                    <a:gd name="T93" fmla="*/ 384 h 461"/>
                    <a:gd name="T94" fmla="*/ 151 w 163"/>
                    <a:gd name="T95" fmla="*/ 405 h 46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63"/>
                    <a:gd name="T145" fmla="*/ 0 h 461"/>
                    <a:gd name="T146" fmla="*/ 163 w 163"/>
                    <a:gd name="T147" fmla="*/ 461 h 46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63" h="461">
                      <a:moveTo>
                        <a:pt x="146" y="407"/>
                      </a:moveTo>
                      <a:lnTo>
                        <a:pt x="141" y="418"/>
                      </a:lnTo>
                      <a:lnTo>
                        <a:pt x="130" y="423"/>
                      </a:lnTo>
                      <a:lnTo>
                        <a:pt x="116" y="428"/>
                      </a:lnTo>
                      <a:lnTo>
                        <a:pt x="102" y="435"/>
                      </a:lnTo>
                      <a:lnTo>
                        <a:pt x="93" y="444"/>
                      </a:lnTo>
                      <a:lnTo>
                        <a:pt x="91" y="449"/>
                      </a:lnTo>
                      <a:lnTo>
                        <a:pt x="88" y="447"/>
                      </a:lnTo>
                      <a:lnTo>
                        <a:pt x="66" y="433"/>
                      </a:lnTo>
                      <a:lnTo>
                        <a:pt x="39" y="413"/>
                      </a:lnTo>
                      <a:lnTo>
                        <a:pt x="29" y="399"/>
                      </a:lnTo>
                      <a:lnTo>
                        <a:pt x="15" y="385"/>
                      </a:lnTo>
                      <a:lnTo>
                        <a:pt x="10" y="374"/>
                      </a:lnTo>
                      <a:lnTo>
                        <a:pt x="0" y="373"/>
                      </a:lnTo>
                      <a:lnTo>
                        <a:pt x="7" y="386"/>
                      </a:lnTo>
                      <a:lnTo>
                        <a:pt x="14" y="398"/>
                      </a:lnTo>
                      <a:lnTo>
                        <a:pt x="31" y="410"/>
                      </a:lnTo>
                      <a:lnTo>
                        <a:pt x="43" y="426"/>
                      </a:lnTo>
                      <a:lnTo>
                        <a:pt x="73" y="442"/>
                      </a:lnTo>
                      <a:lnTo>
                        <a:pt x="92" y="460"/>
                      </a:lnTo>
                      <a:lnTo>
                        <a:pt x="97" y="457"/>
                      </a:lnTo>
                      <a:lnTo>
                        <a:pt x="102" y="446"/>
                      </a:lnTo>
                      <a:lnTo>
                        <a:pt x="110" y="438"/>
                      </a:lnTo>
                      <a:lnTo>
                        <a:pt x="120" y="432"/>
                      </a:lnTo>
                      <a:lnTo>
                        <a:pt x="143" y="425"/>
                      </a:lnTo>
                      <a:lnTo>
                        <a:pt x="150" y="419"/>
                      </a:lnTo>
                      <a:lnTo>
                        <a:pt x="161" y="413"/>
                      </a:lnTo>
                      <a:lnTo>
                        <a:pt x="162" y="406"/>
                      </a:lnTo>
                      <a:lnTo>
                        <a:pt x="157" y="398"/>
                      </a:lnTo>
                      <a:lnTo>
                        <a:pt x="152" y="391"/>
                      </a:lnTo>
                      <a:lnTo>
                        <a:pt x="153" y="380"/>
                      </a:lnTo>
                      <a:lnTo>
                        <a:pt x="156" y="374"/>
                      </a:lnTo>
                      <a:lnTo>
                        <a:pt x="154" y="365"/>
                      </a:lnTo>
                      <a:lnTo>
                        <a:pt x="149" y="352"/>
                      </a:lnTo>
                      <a:lnTo>
                        <a:pt x="147" y="346"/>
                      </a:lnTo>
                      <a:lnTo>
                        <a:pt x="141" y="341"/>
                      </a:lnTo>
                      <a:lnTo>
                        <a:pt x="138" y="334"/>
                      </a:lnTo>
                      <a:lnTo>
                        <a:pt x="139" y="327"/>
                      </a:lnTo>
                      <a:lnTo>
                        <a:pt x="143" y="321"/>
                      </a:lnTo>
                      <a:lnTo>
                        <a:pt x="142" y="311"/>
                      </a:lnTo>
                      <a:lnTo>
                        <a:pt x="138" y="306"/>
                      </a:lnTo>
                      <a:lnTo>
                        <a:pt x="131" y="297"/>
                      </a:lnTo>
                      <a:lnTo>
                        <a:pt x="127" y="293"/>
                      </a:lnTo>
                      <a:lnTo>
                        <a:pt x="128" y="285"/>
                      </a:lnTo>
                      <a:lnTo>
                        <a:pt x="134" y="278"/>
                      </a:lnTo>
                      <a:lnTo>
                        <a:pt x="137" y="270"/>
                      </a:lnTo>
                      <a:lnTo>
                        <a:pt x="134" y="263"/>
                      </a:lnTo>
                      <a:lnTo>
                        <a:pt x="128" y="252"/>
                      </a:lnTo>
                      <a:lnTo>
                        <a:pt x="120" y="239"/>
                      </a:lnTo>
                      <a:lnTo>
                        <a:pt x="116" y="229"/>
                      </a:lnTo>
                      <a:lnTo>
                        <a:pt x="119" y="225"/>
                      </a:lnTo>
                      <a:lnTo>
                        <a:pt x="126" y="220"/>
                      </a:lnTo>
                      <a:lnTo>
                        <a:pt x="130" y="214"/>
                      </a:lnTo>
                      <a:lnTo>
                        <a:pt x="129" y="201"/>
                      </a:lnTo>
                      <a:lnTo>
                        <a:pt x="122" y="188"/>
                      </a:lnTo>
                      <a:lnTo>
                        <a:pt x="122" y="178"/>
                      </a:lnTo>
                      <a:lnTo>
                        <a:pt x="122" y="169"/>
                      </a:lnTo>
                      <a:lnTo>
                        <a:pt x="115" y="160"/>
                      </a:lnTo>
                      <a:lnTo>
                        <a:pt x="110" y="151"/>
                      </a:lnTo>
                      <a:lnTo>
                        <a:pt x="111" y="145"/>
                      </a:lnTo>
                      <a:lnTo>
                        <a:pt x="112" y="139"/>
                      </a:lnTo>
                      <a:lnTo>
                        <a:pt x="111" y="128"/>
                      </a:lnTo>
                      <a:lnTo>
                        <a:pt x="107" y="123"/>
                      </a:lnTo>
                      <a:lnTo>
                        <a:pt x="103" y="119"/>
                      </a:lnTo>
                      <a:lnTo>
                        <a:pt x="102" y="111"/>
                      </a:lnTo>
                      <a:lnTo>
                        <a:pt x="108" y="106"/>
                      </a:lnTo>
                      <a:lnTo>
                        <a:pt x="111" y="101"/>
                      </a:lnTo>
                      <a:lnTo>
                        <a:pt x="107" y="94"/>
                      </a:lnTo>
                      <a:lnTo>
                        <a:pt x="100" y="84"/>
                      </a:lnTo>
                      <a:lnTo>
                        <a:pt x="96" y="76"/>
                      </a:lnTo>
                      <a:lnTo>
                        <a:pt x="93" y="66"/>
                      </a:lnTo>
                      <a:lnTo>
                        <a:pt x="97" y="55"/>
                      </a:lnTo>
                      <a:lnTo>
                        <a:pt x="106" y="38"/>
                      </a:lnTo>
                      <a:lnTo>
                        <a:pt x="110" y="25"/>
                      </a:lnTo>
                      <a:lnTo>
                        <a:pt x="113" y="13"/>
                      </a:lnTo>
                      <a:lnTo>
                        <a:pt x="111" y="4"/>
                      </a:lnTo>
                      <a:lnTo>
                        <a:pt x="106" y="0"/>
                      </a:lnTo>
                      <a:lnTo>
                        <a:pt x="102" y="1"/>
                      </a:lnTo>
                      <a:lnTo>
                        <a:pt x="98" y="10"/>
                      </a:lnTo>
                      <a:lnTo>
                        <a:pt x="103" y="15"/>
                      </a:lnTo>
                      <a:lnTo>
                        <a:pt x="104" y="25"/>
                      </a:lnTo>
                      <a:lnTo>
                        <a:pt x="99" y="45"/>
                      </a:lnTo>
                      <a:lnTo>
                        <a:pt x="91" y="56"/>
                      </a:lnTo>
                      <a:lnTo>
                        <a:pt x="89" y="62"/>
                      </a:lnTo>
                      <a:lnTo>
                        <a:pt x="88" y="71"/>
                      </a:lnTo>
                      <a:lnTo>
                        <a:pt x="88" y="76"/>
                      </a:lnTo>
                      <a:lnTo>
                        <a:pt x="76" y="92"/>
                      </a:lnTo>
                      <a:lnTo>
                        <a:pt x="65" y="104"/>
                      </a:lnTo>
                      <a:lnTo>
                        <a:pt x="64" y="112"/>
                      </a:lnTo>
                      <a:lnTo>
                        <a:pt x="69" y="112"/>
                      </a:lnTo>
                      <a:lnTo>
                        <a:pt x="84" y="91"/>
                      </a:lnTo>
                      <a:lnTo>
                        <a:pt x="93" y="85"/>
                      </a:lnTo>
                      <a:lnTo>
                        <a:pt x="100" y="96"/>
                      </a:lnTo>
                      <a:lnTo>
                        <a:pt x="102" y="101"/>
                      </a:lnTo>
                      <a:lnTo>
                        <a:pt x="98" y="107"/>
                      </a:lnTo>
                      <a:lnTo>
                        <a:pt x="94" y="112"/>
                      </a:lnTo>
                      <a:lnTo>
                        <a:pt x="95" y="119"/>
                      </a:lnTo>
                      <a:lnTo>
                        <a:pt x="97" y="126"/>
                      </a:lnTo>
                      <a:lnTo>
                        <a:pt x="94" y="132"/>
                      </a:lnTo>
                      <a:lnTo>
                        <a:pt x="84" y="140"/>
                      </a:lnTo>
                      <a:lnTo>
                        <a:pt x="68" y="154"/>
                      </a:lnTo>
                      <a:lnTo>
                        <a:pt x="75" y="155"/>
                      </a:lnTo>
                      <a:lnTo>
                        <a:pt x="91" y="143"/>
                      </a:lnTo>
                      <a:lnTo>
                        <a:pt x="104" y="132"/>
                      </a:lnTo>
                      <a:lnTo>
                        <a:pt x="107" y="133"/>
                      </a:lnTo>
                      <a:lnTo>
                        <a:pt x="106" y="140"/>
                      </a:lnTo>
                      <a:lnTo>
                        <a:pt x="102" y="147"/>
                      </a:lnTo>
                      <a:lnTo>
                        <a:pt x="102" y="153"/>
                      </a:lnTo>
                      <a:lnTo>
                        <a:pt x="105" y="160"/>
                      </a:lnTo>
                      <a:lnTo>
                        <a:pt x="111" y="166"/>
                      </a:lnTo>
                      <a:lnTo>
                        <a:pt x="112" y="171"/>
                      </a:lnTo>
                      <a:lnTo>
                        <a:pt x="103" y="175"/>
                      </a:lnTo>
                      <a:lnTo>
                        <a:pt x="97" y="191"/>
                      </a:lnTo>
                      <a:lnTo>
                        <a:pt x="89" y="199"/>
                      </a:lnTo>
                      <a:lnTo>
                        <a:pt x="77" y="206"/>
                      </a:lnTo>
                      <a:lnTo>
                        <a:pt x="77" y="210"/>
                      </a:lnTo>
                      <a:lnTo>
                        <a:pt x="84" y="207"/>
                      </a:lnTo>
                      <a:lnTo>
                        <a:pt x="101" y="198"/>
                      </a:lnTo>
                      <a:lnTo>
                        <a:pt x="106" y="191"/>
                      </a:lnTo>
                      <a:lnTo>
                        <a:pt x="108" y="184"/>
                      </a:lnTo>
                      <a:lnTo>
                        <a:pt x="114" y="182"/>
                      </a:lnTo>
                      <a:lnTo>
                        <a:pt x="115" y="189"/>
                      </a:lnTo>
                      <a:lnTo>
                        <a:pt x="120" y="195"/>
                      </a:lnTo>
                      <a:lnTo>
                        <a:pt x="124" y="202"/>
                      </a:lnTo>
                      <a:lnTo>
                        <a:pt x="123" y="209"/>
                      </a:lnTo>
                      <a:lnTo>
                        <a:pt x="116" y="214"/>
                      </a:lnTo>
                      <a:lnTo>
                        <a:pt x="110" y="218"/>
                      </a:lnTo>
                      <a:lnTo>
                        <a:pt x="106" y="225"/>
                      </a:lnTo>
                      <a:lnTo>
                        <a:pt x="86" y="236"/>
                      </a:lnTo>
                      <a:lnTo>
                        <a:pt x="71" y="247"/>
                      </a:lnTo>
                      <a:lnTo>
                        <a:pt x="66" y="251"/>
                      </a:lnTo>
                      <a:lnTo>
                        <a:pt x="71" y="256"/>
                      </a:lnTo>
                      <a:lnTo>
                        <a:pt x="79" y="251"/>
                      </a:lnTo>
                      <a:lnTo>
                        <a:pt x="97" y="238"/>
                      </a:lnTo>
                      <a:lnTo>
                        <a:pt x="109" y="232"/>
                      </a:lnTo>
                      <a:lnTo>
                        <a:pt x="113" y="238"/>
                      </a:lnTo>
                      <a:lnTo>
                        <a:pt x="118" y="249"/>
                      </a:lnTo>
                      <a:lnTo>
                        <a:pt x="125" y="259"/>
                      </a:lnTo>
                      <a:lnTo>
                        <a:pt x="127" y="267"/>
                      </a:lnTo>
                      <a:lnTo>
                        <a:pt x="128" y="274"/>
                      </a:lnTo>
                      <a:lnTo>
                        <a:pt x="122" y="278"/>
                      </a:lnTo>
                      <a:lnTo>
                        <a:pt x="111" y="284"/>
                      </a:lnTo>
                      <a:lnTo>
                        <a:pt x="98" y="294"/>
                      </a:lnTo>
                      <a:lnTo>
                        <a:pt x="79" y="301"/>
                      </a:lnTo>
                      <a:lnTo>
                        <a:pt x="72" y="307"/>
                      </a:lnTo>
                      <a:lnTo>
                        <a:pt x="77" y="310"/>
                      </a:lnTo>
                      <a:lnTo>
                        <a:pt x="95" y="303"/>
                      </a:lnTo>
                      <a:lnTo>
                        <a:pt x="106" y="295"/>
                      </a:lnTo>
                      <a:lnTo>
                        <a:pt x="115" y="290"/>
                      </a:lnTo>
                      <a:lnTo>
                        <a:pt x="121" y="286"/>
                      </a:lnTo>
                      <a:lnTo>
                        <a:pt x="121" y="294"/>
                      </a:lnTo>
                      <a:lnTo>
                        <a:pt x="126" y="304"/>
                      </a:lnTo>
                      <a:lnTo>
                        <a:pt x="132" y="309"/>
                      </a:lnTo>
                      <a:lnTo>
                        <a:pt x="134" y="315"/>
                      </a:lnTo>
                      <a:lnTo>
                        <a:pt x="134" y="321"/>
                      </a:lnTo>
                      <a:lnTo>
                        <a:pt x="129" y="326"/>
                      </a:lnTo>
                      <a:lnTo>
                        <a:pt x="117" y="328"/>
                      </a:lnTo>
                      <a:lnTo>
                        <a:pt x="109" y="334"/>
                      </a:lnTo>
                      <a:lnTo>
                        <a:pt x="92" y="345"/>
                      </a:lnTo>
                      <a:lnTo>
                        <a:pt x="81" y="347"/>
                      </a:lnTo>
                      <a:lnTo>
                        <a:pt x="79" y="354"/>
                      </a:lnTo>
                      <a:lnTo>
                        <a:pt x="84" y="355"/>
                      </a:lnTo>
                      <a:lnTo>
                        <a:pt x="93" y="351"/>
                      </a:lnTo>
                      <a:lnTo>
                        <a:pt x="106" y="343"/>
                      </a:lnTo>
                      <a:lnTo>
                        <a:pt x="113" y="338"/>
                      </a:lnTo>
                      <a:lnTo>
                        <a:pt x="122" y="333"/>
                      </a:lnTo>
                      <a:lnTo>
                        <a:pt x="130" y="333"/>
                      </a:lnTo>
                      <a:lnTo>
                        <a:pt x="133" y="332"/>
                      </a:lnTo>
                      <a:lnTo>
                        <a:pt x="134" y="342"/>
                      </a:lnTo>
                      <a:lnTo>
                        <a:pt x="138" y="346"/>
                      </a:lnTo>
                      <a:lnTo>
                        <a:pt x="124" y="352"/>
                      </a:lnTo>
                      <a:lnTo>
                        <a:pt x="113" y="367"/>
                      </a:lnTo>
                      <a:lnTo>
                        <a:pt x="100" y="375"/>
                      </a:lnTo>
                      <a:lnTo>
                        <a:pt x="90" y="378"/>
                      </a:lnTo>
                      <a:lnTo>
                        <a:pt x="84" y="385"/>
                      </a:lnTo>
                      <a:lnTo>
                        <a:pt x="88" y="389"/>
                      </a:lnTo>
                      <a:lnTo>
                        <a:pt x="94" y="384"/>
                      </a:lnTo>
                      <a:lnTo>
                        <a:pt x="102" y="379"/>
                      </a:lnTo>
                      <a:lnTo>
                        <a:pt x="113" y="375"/>
                      </a:lnTo>
                      <a:lnTo>
                        <a:pt x="120" y="367"/>
                      </a:lnTo>
                      <a:lnTo>
                        <a:pt x="125" y="360"/>
                      </a:lnTo>
                      <a:lnTo>
                        <a:pt x="130" y="357"/>
                      </a:lnTo>
                      <a:lnTo>
                        <a:pt x="138" y="357"/>
                      </a:lnTo>
                      <a:lnTo>
                        <a:pt x="141" y="357"/>
                      </a:lnTo>
                      <a:lnTo>
                        <a:pt x="144" y="364"/>
                      </a:lnTo>
                      <a:lnTo>
                        <a:pt x="147" y="371"/>
                      </a:lnTo>
                      <a:lnTo>
                        <a:pt x="147" y="378"/>
                      </a:lnTo>
                      <a:lnTo>
                        <a:pt x="144" y="384"/>
                      </a:lnTo>
                      <a:lnTo>
                        <a:pt x="143" y="394"/>
                      </a:lnTo>
                      <a:lnTo>
                        <a:pt x="146" y="398"/>
                      </a:lnTo>
                      <a:lnTo>
                        <a:pt x="150" y="401"/>
                      </a:lnTo>
                      <a:lnTo>
                        <a:pt x="151" y="405"/>
                      </a:lnTo>
                      <a:lnTo>
                        <a:pt x="146" y="40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47" name="Freeform 283">
                  <a:extLst>
                    <a:ext uri="{FF2B5EF4-FFF2-40B4-BE49-F238E27FC236}">
                      <a16:creationId xmlns:a16="http://schemas.microsoft.com/office/drawing/2014/main" id="{BC749A7E-5236-4B9C-84A9-B91098E1BF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17" y="2654"/>
                  <a:ext cx="48" cy="27"/>
                </a:xfrm>
                <a:custGeom>
                  <a:avLst/>
                  <a:gdLst>
                    <a:gd name="T0" fmla="*/ 0 w 48"/>
                    <a:gd name="T1" fmla="*/ 23 h 27"/>
                    <a:gd name="T2" fmla="*/ 19 w 48"/>
                    <a:gd name="T3" fmla="*/ 19 h 27"/>
                    <a:gd name="T4" fmla="*/ 26 w 48"/>
                    <a:gd name="T5" fmla="*/ 13 h 27"/>
                    <a:gd name="T6" fmla="*/ 31 w 48"/>
                    <a:gd name="T7" fmla="*/ 6 h 27"/>
                    <a:gd name="T8" fmla="*/ 43 w 48"/>
                    <a:gd name="T9" fmla="*/ 0 h 27"/>
                    <a:gd name="T10" fmla="*/ 47 w 48"/>
                    <a:gd name="T11" fmla="*/ 3 h 27"/>
                    <a:gd name="T12" fmla="*/ 42 w 48"/>
                    <a:gd name="T13" fmla="*/ 6 h 27"/>
                    <a:gd name="T14" fmla="*/ 35 w 48"/>
                    <a:gd name="T15" fmla="*/ 13 h 27"/>
                    <a:gd name="T16" fmla="*/ 31 w 48"/>
                    <a:gd name="T17" fmla="*/ 17 h 27"/>
                    <a:gd name="T18" fmla="*/ 23 w 48"/>
                    <a:gd name="T19" fmla="*/ 21 h 27"/>
                    <a:gd name="T20" fmla="*/ 12 w 48"/>
                    <a:gd name="T21" fmla="*/ 24 h 27"/>
                    <a:gd name="T22" fmla="*/ 2 w 48"/>
                    <a:gd name="T23" fmla="*/ 26 h 27"/>
                    <a:gd name="T24" fmla="*/ 0 w 48"/>
                    <a:gd name="T25" fmla="*/ 23 h 2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8"/>
                    <a:gd name="T40" fmla="*/ 0 h 27"/>
                    <a:gd name="T41" fmla="*/ 48 w 48"/>
                    <a:gd name="T42" fmla="*/ 27 h 2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8" h="27">
                      <a:moveTo>
                        <a:pt x="0" y="23"/>
                      </a:moveTo>
                      <a:lnTo>
                        <a:pt x="19" y="19"/>
                      </a:lnTo>
                      <a:lnTo>
                        <a:pt x="26" y="13"/>
                      </a:lnTo>
                      <a:lnTo>
                        <a:pt x="31" y="6"/>
                      </a:lnTo>
                      <a:lnTo>
                        <a:pt x="43" y="0"/>
                      </a:lnTo>
                      <a:lnTo>
                        <a:pt x="47" y="3"/>
                      </a:lnTo>
                      <a:lnTo>
                        <a:pt x="42" y="6"/>
                      </a:lnTo>
                      <a:lnTo>
                        <a:pt x="35" y="13"/>
                      </a:lnTo>
                      <a:lnTo>
                        <a:pt x="31" y="17"/>
                      </a:lnTo>
                      <a:lnTo>
                        <a:pt x="23" y="21"/>
                      </a:lnTo>
                      <a:lnTo>
                        <a:pt x="12" y="24"/>
                      </a:lnTo>
                      <a:lnTo>
                        <a:pt x="2" y="26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48" name="Freeform 284">
                  <a:extLst>
                    <a:ext uri="{FF2B5EF4-FFF2-40B4-BE49-F238E27FC236}">
                      <a16:creationId xmlns:a16="http://schemas.microsoft.com/office/drawing/2014/main" id="{881CEDCF-F1C0-4714-8257-568DF4468D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2" y="2224"/>
                  <a:ext cx="142" cy="99"/>
                </a:xfrm>
                <a:custGeom>
                  <a:avLst/>
                  <a:gdLst>
                    <a:gd name="T0" fmla="*/ 2 w 142"/>
                    <a:gd name="T1" fmla="*/ 23 h 99"/>
                    <a:gd name="T2" fmla="*/ 19 w 142"/>
                    <a:gd name="T3" fmla="*/ 21 h 99"/>
                    <a:gd name="T4" fmla="*/ 37 w 142"/>
                    <a:gd name="T5" fmla="*/ 19 h 99"/>
                    <a:gd name="T6" fmla="*/ 48 w 142"/>
                    <a:gd name="T7" fmla="*/ 18 h 99"/>
                    <a:gd name="T8" fmla="*/ 56 w 142"/>
                    <a:gd name="T9" fmla="*/ 13 h 99"/>
                    <a:gd name="T10" fmla="*/ 70 w 142"/>
                    <a:gd name="T11" fmla="*/ 5 h 99"/>
                    <a:gd name="T12" fmla="*/ 76 w 142"/>
                    <a:gd name="T13" fmla="*/ 0 h 99"/>
                    <a:gd name="T14" fmla="*/ 85 w 142"/>
                    <a:gd name="T15" fmla="*/ 5 h 99"/>
                    <a:gd name="T16" fmla="*/ 103 w 142"/>
                    <a:gd name="T17" fmla="*/ 16 h 99"/>
                    <a:gd name="T18" fmla="*/ 115 w 142"/>
                    <a:gd name="T19" fmla="*/ 24 h 99"/>
                    <a:gd name="T20" fmla="*/ 131 w 142"/>
                    <a:gd name="T21" fmla="*/ 34 h 99"/>
                    <a:gd name="T22" fmla="*/ 141 w 142"/>
                    <a:gd name="T23" fmla="*/ 42 h 99"/>
                    <a:gd name="T24" fmla="*/ 135 w 142"/>
                    <a:gd name="T25" fmla="*/ 53 h 99"/>
                    <a:gd name="T26" fmla="*/ 128 w 142"/>
                    <a:gd name="T27" fmla="*/ 63 h 99"/>
                    <a:gd name="T28" fmla="*/ 117 w 142"/>
                    <a:gd name="T29" fmla="*/ 72 h 99"/>
                    <a:gd name="T30" fmla="*/ 104 w 142"/>
                    <a:gd name="T31" fmla="*/ 81 h 99"/>
                    <a:gd name="T32" fmla="*/ 94 w 142"/>
                    <a:gd name="T33" fmla="*/ 89 h 99"/>
                    <a:gd name="T34" fmla="*/ 83 w 142"/>
                    <a:gd name="T35" fmla="*/ 93 h 99"/>
                    <a:gd name="T36" fmla="*/ 71 w 142"/>
                    <a:gd name="T37" fmla="*/ 98 h 99"/>
                    <a:gd name="T38" fmla="*/ 56 w 142"/>
                    <a:gd name="T39" fmla="*/ 88 h 99"/>
                    <a:gd name="T40" fmla="*/ 43 w 142"/>
                    <a:gd name="T41" fmla="*/ 78 h 99"/>
                    <a:gd name="T42" fmla="*/ 29 w 142"/>
                    <a:gd name="T43" fmla="*/ 66 h 99"/>
                    <a:gd name="T44" fmla="*/ 16 w 142"/>
                    <a:gd name="T45" fmla="*/ 53 h 99"/>
                    <a:gd name="T46" fmla="*/ 7 w 142"/>
                    <a:gd name="T47" fmla="*/ 46 h 99"/>
                    <a:gd name="T48" fmla="*/ 0 w 142"/>
                    <a:gd name="T49" fmla="*/ 32 h 99"/>
                    <a:gd name="T50" fmla="*/ 2 w 142"/>
                    <a:gd name="T51" fmla="*/ 23 h 9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42"/>
                    <a:gd name="T79" fmla="*/ 0 h 99"/>
                    <a:gd name="T80" fmla="*/ 142 w 142"/>
                    <a:gd name="T81" fmla="*/ 99 h 9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42" h="99">
                      <a:moveTo>
                        <a:pt x="2" y="23"/>
                      </a:moveTo>
                      <a:lnTo>
                        <a:pt x="19" y="21"/>
                      </a:lnTo>
                      <a:lnTo>
                        <a:pt x="37" y="19"/>
                      </a:lnTo>
                      <a:lnTo>
                        <a:pt x="48" y="18"/>
                      </a:lnTo>
                      <a:lnTo>
                        <a:pt x="56" y="13"/>
                      </a:lnTo>
                      <a:lnTo>
                        <a:pt x="70" y="5"/>
                      </a:lnTo>
                      <a:lnTo>
                        <a:pt x="76" y="0"/>
                      </a:lnTo>
                      <a:lnTo>
                        <a:pt x="85" y="5"/>
                      </a:lnTo>
                      <a:lnTo>
                        <a:pt x="103" y="16"/>
                      </a:lnTo>
                      <a:lnTo>
                        <a:pt x="115" y="24"/>
                      </a:lnTo>
                      <a:lnTo>
                        <a:pt x="131" y="34"/>
                      </a:lnTo>
                      <a:lnTo>
                        <a:pt x="141" y="42"/>
                      </a:lnTo>
                      <a:lnTo>
                        <a:pt x="135" y="53"/>
                      </a:lnTo>
                      <a:lnTo>
                        <a:pt x="128" y="63"/>
                      </a:lnTo>
                      <a:lnTo>
                        <a:pt x="117" y="72"/>
                      </a:lnTo>
                      <a:lnTo>
                        <a:pt x="104" y="81"/>
                      </a:lnTo>
                      <a:lnTo>
                        <a:pt x="94" y="89"/>
                      </a:lnTo>
                      <a:lnTo>
                        <a:pt x="83" y="93"/>
                      </a:lnTo>
                      <a:lnTo>
                        <a:pt x="71" y="98"/>
                      </a:lnTo>
                      <a:lnTo>
                        <a:pt x="56" y="88"/>
                      </a:lnTo>
                      <a:lnTo>
                        <a:pt x="43" y="78"/>
                      </a:lnTo>
                      <a:lnTo>
                        <a:pt x="29" y="66"/>
                      </a:lnTo>
                      <a:lnTo>
                        <a:pt x="16" y="53"/>
                      </a:lnTo>
                      <a:lnTo>
                        <a:pt x="7" y="46"/>
                      </a:lnTo>
                      <a:lnTo>
                        <a:pt x="0" y="32"/>
                      </a:lnTo>
                      <a:lnTo>
                        <a:pt x="2" y="23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49" name="Freeform 285">
                  <a:extLst>
                    <a:ext uri="{FF2B5EF4-FFF2-40B4-BE49-F238E27FC236}">
                      <a16:creationId xmlns:a16="http://schemas.microsoft.com/office/drawing/2014/main" id="{76D96941-FFA2-49AF-A0A6-01BD0C78B6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7" y="2220"/>
                  <a:ext cx="155" cy="115"/>
                </a:xfrm>
                <a:custGeom>
                  <a:avLst/>
                  <a:gdLst>
                    <a:gd name="T0" fmla="*/ 84 w 155"/>
                    <a:gd name="T1" fmla="*/ 97 h 115"/>
                    <a:gd name="T2" fmla="*/ 107 w 155"/>
                    <a:gd name="T3" fmla="*/ 85 h 115"/>
                    <a:gd name="T4" fmla="*/ 124 w 155"/>
                    <a:gd name="T5" fmla="*/ 71 h 115"/>
                    <a:gd name="T6" fmla="*/ 136 w 155"/>
                    <a:gd name="T7" fmla="*/ 56 h 115"/>
                    <a:gd name="T8" fmla="*/ 140 w 155"/>
                    <a:gd name="T9" fmla="*/ 48 h 115"/>
                    <a:gd name="T10" fmla="*/ 117 w 155"/>
                    <a:gd name="T11" fmla="*/ 29 h 115"/>
                    <a:gd name="T12" fmla="*/ 99 w 155"/>
                    <a:gd name="T13" fmla="*/ 19 h 115"/>
                    <a:gd name="T14" fmla="*/ 82 w 155"/>
                    <a:gd name="T15" fmla="*/ 10 h 115"/>
                    <a:gd name="T16" fmla="*/ 80 w 155"/>
                    <a:gd name="T17" fmla="*/ 11 h 115"/>
                    <a:gd name="T18" fmla="*/ 71 w 155"/>
                    <a:gd name="T19" fmla="*/ 16 h 115"/>
                    <a:gd name="T20" fmla="*/ 58 w 155"/>
                    <a:gd name="T21" fmla="*/ 23 h 115"/>
                    <a:gd name="T22" fmla="*/ 36 w 155"/>
                    <a:gd name="T23" fmla="*/ 29 h 115"/>
                    <a:gd name="T24" fmla="*/ 15 w 155"/>
                    <a:gd name="T25" fmla="*/ 32 h 115"/>
                    <a:gd name="T26" fmla="*/ 8 w 155"/>
                    <a:gd name="T27" fmla="*/ 33 h 115"/>
                    <a:gd name="T28" fmla="*/ 9 w 155"/>
                    <a:gd name="T29" fmla="*/ 39 h 115"/>
                    <a:gd name="T30" fmla="*/ 15 w 155"/>
                    <a:gd name="T31" fmla="*/ 46 h 115"/>
                    <a:gd name="T32" fmla="*/ 26 w 155"/>
                    <a:gd name="T33" fmla="*/ 59 h 115"/>
                    <a:gd name="T34" fmla="*/ 39 w 155"/>
                    <a:gd name="T35" fmla="*/ 69 h 115"/>
                    <a:gd name="T36" fmla="*/ 57 w 155"/>
                    <a:gd name="T37" fmla="*/ 85 h 115"/>
                    <a:gd name="T38" fmla="*/ 72 w 155"/>
                    <a:gd name="T39" fmla="*/ 96 h 115"/>
                    <a:gd name="T40" fmla="*/ 82 w 155"/>
                    <a:gd name="T41" fmla="*/ 102 h 115"/>
                    <a:gd name="T42" fmla="*/ 85 w 155"/>
                    <a:gd name="T43" fmla="*/ 109 h 115"/>
                    <a:gd name="T44" fmla="*/ 83 w 155"/>
                    <a:gd name="T45" fmla="*/ 114 h 115"/>
                    <a:gd name="T46" fmla="*/ 78 w 155"/>
                    <a:gd name="T47" fmla="*/ 112 h 115"/>
                    <a:gd name="T48" fmla="*/ 62 w 155"/>
                    <a:gd name="T49" fmla="*/ 98 h 115"/>
                    <a:gd name="T50" fmla="*/ 42 w 155"/>
                    <a:gd name="T51" fmla="*/ 83 h 115"/>
                    <a:gd name="T52" fmla="*/ 27 w 155"/>
                    <a:gd name="T53" fmla="*/ 72 h 115"/>
                    <a:gd name="T54" fmla="*/ 16 w 155"/>
                    <a:gd name="T55" fmla="*/ 61 h 115"/>
                    <a:gd name="T56" fmla="*/ 7 w 155"/>
                    <a:gd name="T57" fmla="*/ 49 h 115"/>
                    <a:gd name="T58" fmla="*/ 3 w 155"/>
                    <a:gd name="T59" fmla="*/ 41 h 115"/>
                    <a:gd name="T60" fmla="*/ 0 w 155"/>
                    <a:gd name="T61" fmla="*/ 32 h 115"/>
                    <a:gd name="T62" fmla="*/ 2 w 155"/>
                    <a:gd name="T63" fmla="*/ 26 h 115"/>
                    <a:gd name="T64" fmla="*/ 7 w 155"/>
                    <a:gd name="T65" fmla="*/ 23 h 115"/>
                    <a:gd name="T66" fmla="*/ 16 w 155"/>
                    <a:gd name="T67" fmla="*/ 22 h 115"/>
                    <a:gd name="T68" fmla="*/ 34 w 155"/>
                    <a:gd name="T69" fmla="*/ 22 h 115"/>
                    <a:gd name="T70" fmla="*/ 49 w 155"/>
                    <a:gd name="T71" fmla="*/ 19 h 115"/>
                    <a:gd name="T72" fmla="*/ 60 w 155"/>
                    <a:gd name="T73" fmla="*/ 13 h 115"/>
                    <a:gd name="T74" fmla="*/ 72 w 155"/>
                    <a:gd name="T75" fmla="*/ 8 h 115"/>
                    <a:gd name="T76" fmla="*/ 76 w 155"/>
                    <a:gd name="T77" fmla="*/ 1 h 115"/>
                    <a:gd name="T78" fmla="*/ 82 w 155"/>
                    <a:gd name="T79" fmla="*/ 0 h 115"/>
                    <a:gd name="T80" fmla="*/ 97 w 155"/>
                    <a:gd name="T81" fmla="*/ 8 h 115"/>
                    <a:gd name="T82" fmla="*/ 113 w 155"/>
                    <a:gd name="T83" fmla="*/ 19 h 115"/>
                    <a:gd name="T84" fmla="*/ 130 w 155"/>
                    <a:gd name="T85" fmla="*/ 29 h 115"/>
                    <a:gd name="T86" fmla="*/ 139 w 155"/>
                    <a:gd name="T87" fmla="*/ 36 h 115"/>
                    <a:gd name="T88" fmla="*/ 149 w 155"/>
                    <a:gd name="T89" fmla="*/ 42 h 115"/>
                    <a:gd name="T90" fmla="*/ 154 w 155"/>
                    <a:gd name="T91" fmla="*/ 44 h 115"/>
                    <a:gd name="T92" fmla="*/ 153 w 155"/>
                    <a:gd name="T93" fmla="*/ 50 h 115"/>
                    <a:gd name="T94" fmla="*/ 147 w 155"/>
                    <a:gd name="T95" fmla="*/ 55 h 115"/>
                    <a:gd name="T96" fmla="*/ 141 w 155"/>
                    <a:gd name="T97" fmla="*/ 65 h 115"/>
                    <a:gd name="T98" fmla="*/ 134 w 155"/>
                    <a:gd name="T99" fmla="*/ 69 h 115"/>
                    <a:gd name="T100" fmla="*/ 123 w 155"/>
                    <a:gd name="T101" fmla="*/ 79 h 115"/>
                    <a:gd name="T102" fmla="*/ 115 w 155"/>
                    <a:gd name="T103" fmla="*/ 85 h 115"/>
                    <a:gd name="T104" fmla="*/ 106 w 155"/>
                    <a:gd name="T105" fmla="*/ 95 h 115"/>
                    <a:gd name="T106" fmla="*/ 95 w 155"/>
                    <a:gd name="T107" fmla="*/ 99 h 115"/>
                    <a:gd name="T108" fmla="*/ 88 w 155"/>
                    <a:gd name="T109" fmla="*/ 101 h 115"/>
                    <a:gd name="T110" fmla="*/ 84 w 155"/>
                    <a:gd name="T111" fmla="*/ 97 h 11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55"/>
                    <a:gd name="T169" fmla="*/ 0 h 115"/>
                    <a:gd name="T170" fmla="*/ 155 w 155"/>
                    <a:gd name="T171" fmla="*/ 115 h 11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55" h="115">
                      <a:moveTo>
                        <a:pt x="84" y="97"/>
                      </a:moveTo>
                      <a:lnTo>
                        <a:pt x="107" y="85"/>
                      </a:lnTo>
                      <a:lnTo>
                        <a:pt x="124" y="71"/>
                      </a:lnTo>
                      <a:lnTo>
                        <a:pt x="136" y="56"/>
                      </a:lnTo>
                      <a:lnTo>
                        <a:pt x="140" y="48"/>
                      </a:lnTo>
                      <a:lnTo>
                        <a:pt x="117" y="29"/>
                      </a:lnTo>
                      <a:lnTo>
                        <a:pt x="99" y="19"/>
                      </a:lnTo>
                      <a:lnTo>
                        <a:pt x="82" y="10"/>
                      </a:lnTo>
                      <a:lnTo>
                        <a:pt x="80" y="11"/>
                      </a:lnTo>
                      <a:lnTo>
                        <a:pt x="71" y="16"/>
                      </a:lnTo>
                      <a:lnTo>
                        <a:pt x="58" y="23"/>
                      </a:lnTo>
                      <a:lnTo>
                        <a:pt x="36" y="29"/>
                      </a:lnTo>
                      <a:lnTo>
                        <a:pt x="15" y="32"/>
                      </a:lnTo>
                      <a:lnTo>
                        <a:pt x="8" y="33"/>
                      </a:lnTo>
                      <a:lnTo>
                        <a:pt x="9" y="39"/>
                      </a:lnTo>
                      <a:lnTo>
                        <a:pt x="15" y="46"/>
                      </a:lnTo>
                      <a:lnTo>
                        <a:pt x="26" y="59"/>
                      </a:lnTo>
                      <a:lnTo>
                        <a:pt x="39" y="69"/>
                      </a:lnTo>
                      <a:lnTo>
                        <a:pt x="57" y="85"/>
                      </a:lnTo>
                      <a:lnTo>
                        <a:pt x="72" y="96"/>
                      </a:lnTo>
                      <a:lnTo>
                        <a:pt x="82" y="102"/>
                      </a:lnTo>
                      <a:lnTo>
                        <a:pt x="85" y="109"/>
                      </a:lnTo>
                      <a:lnTo>
                        <a:pt x="83" y="114"/>
                      </a:lnTo>
                      <a:lnTo>
                        <a:pt x="78" y="112"/>
                      </a:lnTo>
                      <a:lnTo>
                        <a:pt x="62" y="98"/>
                      </a:lnTo>
                      <a:lnTo>
                        <a:pt x="42" y="83"/>
                      </a:lnTo>
                      <a:lnTo>
                        <a:pt x="27" y="72"/>
                      </a:lnTo>
                      <a:lnTo>
                        <a:pt x="16" y="61"/>
                      </a:lnTo>
                      <a:lnTo>
                        <a:pt x="7" y="49"/>
                      </a:lnTo>
                      <a:lnTo>
                        <a:pt x="3" y="41"/>
                      </a:lnTo>
                      <a:lnTo>
                        <a:pt x="0" y="32"/>
                      </a:lnTo>
                      <a:lnTo>
                        <a:pt x="2" y="26"/>
                      </a:lnTo>
                      <a:lnTo>
                        <a:pt x="7" y="23"/>
                      </a:lnTo>
                      <a:lnTo>
                        <a:pt x="16" y="22"/>
                      </a:lnTo>
                      <a:lnTo>
                        <a:pt x="34" y="22"/>
                      </a:lnTo>
                      <a:lnTo>
                        <a:pt x="49" y="19"/>
                      </a:lnTo>
                      <a:lnTo>
                        <a:pt x="60" y="13"/>
                      </a:lnTo>
                      <a:lnTo>
                        <a:pt x="72" y="8"/>
                      </a:lnTo>
                      <a:lnTo>
                        <a:pt x="76" y="1"/>
                      </a:lnTo>
                      <a:lnTo>
                        <a:pt x="82" y="0"/>
                      </a:lnTo>
                      <a:lnTo>
                        <a:pt x="97" y="8"/>
                      </a:lnTo>
                      <a:lnTo>
                        <a:pt x="113" y="19"/>
                      </a:lnTo>
                      <a:lnTo>
                        <a:pt x="130" y="29"/>
                      </a:lnTo>
                      <a:lnTo>
                        <a:pt x="139" y="36"/>
                      </a:lnTo>
                      <a:lnTo>
                        <a:pt x="149" y="42"/>
                      </a:lnTo>
                      <a:lnTo>
                        <a:pt x="154" y="44"/>
                      </a:lnTo>
                      <a:lnTo>
                        <a:pt x="153" y="50"/>
                      </a:lnTo>
                      <a:lnTo>
                        <a:pt x="147" y="55"/>
                      </a:lnTo>
                      <a:lnTo>
                        <a:pt x="141" y="65"/>
                      </a:lnTo>
                      <a:lnTo>
                        <a:pt x="134" y="69"/>
                      </a:lnTo>
                      <a:lnTo>
                        <a:pt x="123" y="79"/>
                      </a:lnTo>
                      <a:lnTo>
                        <a:pt x="115" y="85"/>
                      </a:lnTo>
                      <a:lnTo>
                        <a:pt x="106" y="95"/>
                      </a:lnTo>
                      <a:lnTo>
                        <a:pt x="95" y="99"/>
                      </a:lnTo>
                      <a:lnTo>
                        <a:pt x="88" y="101"/>
                      </a:lnTo>
                      <a:lnTo>
                        <a:pt x="84" y="9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50" name="Freeform 286">
                  <a:extLst>
                    <a:ext uri="{FF2B5EF4-FFF2-40B4-BE49-F238E27FC236}">
                      <a16:creationId xmlns:a16="http://schemas.microsoft.com/office/drawing/2014/main" id="{E5FFEC9B-3411-496B-9CCF-95C6AD1909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5" y="2296"/>
                  <a:ext cx="43" cy="47"/>
                </a:xfrm>
                <a:custGeom>
                  <a:avLst/>
                  <a:gdLst>
                    <a:gd name="T0" fmla="*/ 36 w 43"/>
                    <a:gd name="T1" fmla="*/ 5 h 47"/>
                    <a:gd name="T2" fmla="*/ 27 w 43"/>
                    <a:gd name="T3" fmla="*/ 18 h 47"/>
                    <a:gd name="T4" fmla="*/ 19 w 43"/>
                    <a:gd name="T5" fmla="*/ 29 h 47"/>
                    <a:gd name="T6" fmla="*/ 7 w 43"/>
                    <a:gd name="T7" fmla="*/ 37 h 47"/>
                    <a:gd name="T8" fmla="*/ 0 w 43"/>
                    <a:gd name="T9" fmla="*/ 42 h 47"/>
                    <a:gd name="T10" fmla="*/ 7 w 43"/>
                    <a:gd name="T11" fmla="*/ 46 h 47"/>
                    <a:gd name="T12" fmla="*/ 16 w 43"/>
                    <a:gd name="T13" fmla="*/ 43 h 47"/>
                    <a:gd name="T14" fmla="*/ 29 w 43"/>
                    <a:gd name="T15" fmla="*/ 27 h 47"/>
                    <a:gd name="T16" fmla="*/ 42 w 43"/>
                    <a:gd name="T17" fmla="*/ 0 h 47"/>
                    <a:gd name="T18" fmla="*/ 36 w 43"/>
                    <a:gd name="T19" fmla="*/ 5 h 4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3"/>
                    <a:gd name="T31" fmla="*/ 0 h 47"/>
                    <a:gd name="T32" fmla="*/ 43 w 43"/>
                    <a:gd name="T33" fmla="*/ 47 h 4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3" h="47">
                      <a:moveTo>
                        <a:pt x="36" y="5"/>
                      </a:moveTo>
                      <a:lnTo>
                        <a:pt x="27" y="18"/>
                      </a:lnTo>
                      <a:lnTo>
                        <a:pt x="19" y="29"/>
                      </a:lnTo>
                      <a:lnTo>
                        <a:pt x="7" y="37"/>
                      </a:lnTo>
                      <a:lnTo>
                        <a:pt x="0" y="42"/>
                      </a:lnTo>
                      <a:lnTo>
                        <a:pt x="7" y="46"/>
                      </a:lnTo>
                      <a:lnTo>
                        <a:pt x="16" y="43"/>
                      </a:lnTo>
                      <a:lnTo>
                        <a:pt x="29" y="27"/>
                      </a:lnTo>
                      <a:lnTo>
                        <a:pt x="42" y="0"/>
                      </a:lnTo>
                      <a:lnTo>
                        <a:pt x="36" y="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</p:grpSp>
        <p:grpSp>
          <p:nvGrpSpPr>
            <p:cNvPr id="46" name="Group 287">
              <a:extLst>
                <a:ext uri="{FF2B5EF4-FFF2-40B4-BE49-F238E27FC236}">
                  <a16:creationId xmlns:a16="http://schemas.microsoft.com/office/drawing/2014/main" id="{393EDFA0-3CE8-4B32-9CC9-029DDDF19F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6" y="1454"/>
              <a:ext cx="619" cy="899"/>
              <a:chOff x="1200" y="2094"/>
              <a:chExt cx="682" cy="946"/>
            </a:xfrm>
          </p:grpSpPr>
          <p:grpSp>
            <p:nvGrpSpPr>
              <p:cNvPr id="179" name="Group 288">
                <a:extLst>
                  <a:ext uri="{FF2B5EF4-FFF2-40B4-BE49-F238E27FC236}">
                    <a16:creationId xmlns:a16="http://schemas.microsoft.com/office/drawing/2014/main" id="{E9677F3B-AEA1-4A85-8DDA-8367FF793D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71" y="2338"/>
                <a:ext cx="133" cy="379"/>
                <a:chOff x="1471" y="2338"/>
                <a:chExt cx="133" cy="379"/>
              </a:xfrm>
            </p:grpSpPr>
            <p:sp>
              <p:nvSpPr>
                <p:cNvPr id="225" name="Freeform 289">
                  <a:extLst>
                    <a:ext uri="{FF2B5EF4-FFF2-40B4-BE49-F238E27FC236}">
                      <a16:creationId xmlns:a16="http://schemas.microsoft.com/office/drawing/2014/main" id="{489DF36C-74C7-49CC-8823-243681EFD4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1" y="2543"/>
                  <a:ext cx="71" cy="153"/>
                </a:xfrm>
                <a:custGeom>
                  <a:avLst/>
                  <a:gdLst>
                    <a:gd name="T0" fmla="*/ 47 w 71"/>
                    <a:gd name="T1" fmla="*/ 6 h 153"/>
                    <a:gd name="T2" fmla="*/ 55 w 71"/>
                    <a:gd name="T3" fmla="*/ 0 h 153"/>
                    <a:gd name="T4" fmla="*/ 66 w 71"/>
                    <a:gd name="T5" fmla="*/ 0 h 153"/>
                    <a:gd name="T6" fmla="*/ 70 w 71"/>
                    <a:gd name="T7" fmla="*/ 8 h 153"/>
                    <a:gd name="T8" fmla="*/ 69 w 71"/>
                    <a:gd name="T9" fmla="*/ 21 h 153"/>
                    <a:gd name="T10" fmla="*/ 59 w 71"/>
                    <a:gd name="T11" fmla="*/ 33 h 153"/>
                    <a:gd name="T12" fmla="*/ 39 w 71"/>
                    <a:gd name="T13" fmla="*/ 44 h 153"/>
                    <a:gd name="T14" fmla="*/ 16 w 71"/>
                    <a:gd name="T15" fmla="*/ 67 h 153"/>
                    <a:gd name="T16" fmla="*/ 12 w 71"/>
                    <a:gd name="T17" fmla="*/ 77 h 153"/>
                    <a:gd name="T18" fmla="*/ 14 w 71"/>
                    <a:gd name="T19" fmla="*/ 83 h 153"/>
                    <a:gd name="T20" fmla="*/ 32 w 71"/>
                    <a:gd name="T21" fmla="*/ 98 h 153"/>
                    <a:gd name="T22" fmla="*/ 52 w 71"/>
                    <a:gd name="T23" fmla="*/ 117 h 153"/>
                    <a:gd name="T24" fmla="*/ 57 w 71"/>
                    <a:gd name="T25" fmla="*/ 125 h 153"/>
                    <a:gd name="T26" fmla="*/ 57 w 71"/>
                    <a:gd name="T27" fmla="*/ 133 h 153"/>
                    <a:gd name="T28" fmla="*/ 42 w 71"/>
                    <a:gd name="T29" fmla="*/ 142 h 153"/>
                    <a:gd name="T30" fmla="*/ 17 w 71"/>
                    <a:gd name="T31" fmla="*/ 152 h 153"/>
                    <a:gd name="T32" fmla="*/ 9 w 71"/>
                    <a:gd name="T33" fmla="*/ 152 h 153"/>
                    <a:gd name="T34" fmla="*/ 0 w 71"/>
                    <a:gd name="T35" fmla="*/ 145 h 153"/>
                    <a:gd name="T36" fmla="*/ 0 w 71"/>
                    <a:gd name="T37" fmla="*/ 140 h 153"/>
                    <a:gd name="T38" fmla="*/ 7 w 71"/>
                    <a:gd name="T39" fmla="*/ 137 h 153"/>
                    <a:gd name="T40" fmla="*/ 37 w 71"/>
                    <a:gd name="T41" fmla="*/ 133 h 153"/>
                    <a:gd name="T42" fmla="*/ 48 w 71"/>
                    <a:gd name="T43" fmla="*/ 130 h 153"/>
                    <a:gd name="T44" fmla="*/ 50 w 71"/>
                    <a:gd name="T45" fmla="*/ 123 h 153"/>
                    <a:gd name="T46" fmla="*/ 30 w 71"/>
                    <a:gd name="T47" fmla="*/ 106 h 153"/>
                    <a:gd name="T48" fmla="*/ 8 w 71"/>
                    <a:gd name="T49" fmla="*/ 90 h 153"/>
                    <a:gd name="T50" fmla="*/ 3 w 71"/>
                    <a:gd name="T51" fmla="*/ 84 h 153"/>
                    <a:gd name="T52" fmla="*/ 2 w 71"/>
                    <a:gd name="T53" fmla="*/ 76 h 153"/>
                    <a:gd name="T54" fmla="*/ 3 w 71"/>
                    <a:gd name="T55" fmla="*/ 64 h 153"/>
                    <a:gd name="T56" fmla="*/ 11 w 71"/>
                    <a:gd name="T57" fmla="*/ 55 h 153"/>
                    <a:gd name="T58" fmla="*/ 32 w 71"/>
                    <a:gd name="T59" fmla="*/ 25 h 153"/>
                    <a:gd name="T60" fmla="*/ 47 w 71"/>
                    <a:gd name="T61" fmla="*/ 6 h 153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1"/>
                    <a:gd name="T94" fmla="*/ 0 h 153"/>
                    <a:gd name="T95" fmla="*/ 71 w 71"/>
                    <a:gd name="T96" fmla="*/ 153 h 153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1" h="153">
                      <a:moveTo>
                        <a:pt x="47" y="6"/>
                      </a:moveTo>
                      <a:lnTo>
                        <a:pt x="55" y="0"/>
                      </a:lnTo>
                      <a:lnTo>
                        <a:pt x="66" y="0"/>
                      </a:lnTo>
                      <a:lnTo>
                        <a:pt x="70" y="8"/>
                      </a:lnTo>
                      <a:lnTo>
                        <a:pt x="69" y="21"/>
                      </a:lnTo>
                      <a:lnTo>
                        <a:pt x="59" y="33"/>
                      </a:lnTo>
                      <a:lnTo>
                        <a:pt x="39" y="44"/>
                      </a:lnTo>
                      <a:lnTo>
                        <a:pt x="16" y="67"/>
                      </a:lnTo>
                      <a:lnTo>
                        <a:pt x="12" y="77"/>
                      </a:lnTo>
                      <a:lnTo>
                        <a:pt x="14" y="83"/>
                      </a:lnTo>
                      <a:lnTo>
                        <a:pt x="32" y="98"/>
                      </a:lnTo>
                      <a:lnTo>
                        <a:pt x="52" y="117"/>
                      </a:lnTo>
                      <a:lnTo>
                        <a:pt x="57" y="125"/>
                      </a:lnTo>
                      <a:lnTo>
                        <a:pt x="57" y="133"/>
                      </a:lnTo>
                      <a:lnTo>
                        <a:pt x="42" y="142"/>
                      </a:lnTo>
                      <a:lnTo>
                        <a:pt x="17" y="152"/>
                      </a:lnTo>
                      <a:lnTo>
                        <a:pt x="9" y="152"/>
                      </a:lnTo>
                      <a:lnTo>
                        <a:pt x="0" y="145"/>
                      </a:lnTo>
                      <a:lnTo>
                        <a:pt x="0" y="140"/>
                      </a:lnTo>
                      <a:lnTo>
                        <a:pt x="7" y="137"/>
                      </a:lnTo>
                      <a:lnTo>
                        <a:pt x="37" y="133"/>
                      </a:lnTo>
                      <a:lnTo>
                        <a:pt x="48" y="130"/>
                      </a:lnTo>
                      <a:lnTo>
                        <a:pt x="50" y="123"/>
                      </a:lnTo>
                      <a:lnTo>
                        <a:pt x="30" y="106"/>
                      </a:lnTo>
                      <a:lnTo>
                        <a:pt x="8" y="90"/>
                      </a:lnTo>
                      <a:lnTo>
                        <a:pt x="3" y="84"/>
                      </a:lnTo>
                      <a:lnTo>
                        <a:pt x="2" y="76"/>
                      </a:lnTo>
                      <a:lnTo>
                        <a:pt x="3" y="64"/>
                      </a:lnTo>
                      <a:lnTo>
                        <a:pt x="11" y="55"/>
                      </a:lnTo>
                      <a:lnTo>
                        <a:pt x="32" y="25"/>
                      </a:lnTo>
                      <a:lnTo>
                        <a:pt x="47" y="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26" name="Freeform 290">
                  <a:extLst>
                    <a:ext uri="{FF2B5EF4-FFF2-40B4-BE49-F238E27FC236}">
                      <a16:creationId xmlns:a16="http://schemas.microsoft.com/office/drawing/2014/main" id="{0521726F-7C15-4DBE-833F-DA21AF249A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2" y="2338"/>
                  <a:ext cx="74" cy="118"/>
                </a:xfrm>
                <a:custGeom>
                  <a:avLst/>
                  <a:gdLst>
                    <a:gd name="T0" fmla="*/ 51 w 74"/>
                    <a:gd name="T1" fmla="*/ 16 h 118"/>
                    <a:gd name="T2" fmla="*/ 42 w 74"/>
                    <a:gd name="T3" fmla="*/ 8 h 118"/>
                    <a:gd name="T4" fmla="*/ 28 w 74"/>
                    <a:gd name="T5" fmla="*/ 0 h 118"/>
                    <a:gd name="T6" fmla="*/ 17 w 74"/>
                    <a:gd name="T7" fmla="*/ 1 h 118"/>
                    <a:gd name="T8" fmla="*/ 9 w 74"/>
                    <a:gd name="T9" fmla="*/ 4 h 118"/>
                    <a:gd name="T10" fmla="*/ 1 w 74"/>
                    <a:gd name="T11" fmla="*/ 14 h 118"/>
                    <a:gd name="T12" fmla="*/ 0 w 74"/>
                    <a:gd name="T13" fmla="*/ 31 h 118"/>
                    <a:gd name="T14" fmla="*/ 1 w 74"/>
                    <a:gd name="T15" fmla="*/ 42 h 118"/>
                    <a:gd name="T16" fmla="*/ 6 w 74"/>
                    <a:gd name="T17" fmla="*/ 53 h 118"/>
                    <a:gd name="T18" fmla="*/ 13 w 74"/>
                    <a:gd name="T19" fmla="*/ 66 h 118"/>
                    <a:gd name="T20" fmla="*/ 20 w 74"/>
                    <a:gd name="T21" fmla="*/ 77 h 118"/>
                    <a:gd name="T22" fmla="*/ 21 w 74"/>
                    <a:gd name="T23" fmla="*/ 79 h 118"/>
                    <a:gd name="T24" fmla="*/ 21 w 74"/>
                    <a:gd name="T25" fmla="*/ 95 h 118"/>
                    <a:gd name="T26" fmla="*/ 16 w 74"/>
                    <a:gd name="T27" fmla="*/ 109 h 118"/>
                    <a:gd name="T28" fmla="*/ 16 w 74"/>
                    <a:gd name="T29" fmla="*/ 114 h 118"/>
                    <a:gd name="T30" fmla="*/ 19 w 74"/>
                    <a:gd name="T31" fmla="*/ 117 h 118"/>
                    <a:gd name="T32" fmla="*/ 24 w 74"/>
                    <a:gd name="T33" fmla="*/ 115 h 118"/>
                    <a:gd name="T34" fmla="*/ 26 w 74"/>
                    <a:gd name="T35" fmla="*/ 97 h 118"/>
                    <a:gd name="T36" fmla="*/ 27 w 74"/>
                    <a:gd name="T37" fmla="*/ 85 h 118"/>
                    <a:gd name="T38" fmla="*/ 35 w 74"/>
                    <a:gd name="T39" fmla="*/ 91 h 118"/>
                    <a:gd name="T40" fmla="*/ 41 w 74"/>
                    <a:gd name="T41" fmla="*/ 96 h 118"/>
                    <a:gd name="T42" fmla="*/ 53 w 74"/>
                    <a:gd name="T43" fmla="*/ 99 h 118"/>
                    <a:gd name="T44" fmla="*/ 61 w 74"/>
                    <a:gd name="T45" fmla="*/ 97 h 118"/>
                    <a:gd name="T46" fmla="*/ 72 w 74"/>
                    <a:gd name="T47" fmla="*/ 87 h 118"/>
                    <a:gd name="T48" fmla="*/ 73 w 74"/>
                    <a:gd name="T49" fmla="*/ 68 h 118"/>
                    <a:gd name="T50" fmla="*/ 67 w 74"/>
                    <a:gd name="T51" fmla="*/ 43 h 118"/>
                    <a:gd name="T52" fmla="*/ 58 w 74"/>
                    <a:gd name="T53" fmla="*/ 20 h 118"/>
                    <a:gd name="T54" fmla="*/ 51 w 74"/>
                    <a:gd name="T55" fmla="*/ 16 h 11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4"/>
                    <a:gd name="T85" fmla="*/ 0 h 118"/>
                    <a:gd name="T86" fmla="*/ 74 w 74"/>
                    <a:gd name="T87" fmla="*/ 118 h 11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4" h="118">
                      <a:moveTo>
                        <a:pt x="51" y="16"/>
                      </a:moveTo>
                      <a:lnTo>
                        <a:pt x="42" y="8"/>
                      </a:lnTo>
                      <a:lnTo>
                        <a:pt x="28" y="0"/>
                      </a:lnTo>
                      <a:lnTo>
                        <a:pt x="17" y="1"/>
                      </a:lnTo>
                      <a:lnTo>
                        <a:pt x="9" y="4"/>
                      </a:lnTo>
                      <a:lnTo>
                        <a:pt x="1" y="14"/>
                      </a:lnTo>
                      <a:lnTo>
                        <a:pt x="0" y="31"/>
                      </a:lnTo>
                      <a:lnTo>
                        <a:pt x="1" y="42"/>
                      </a:lnTo>
                      <a:lnTo>
                        <a:pt x="6" y="53"/>
                      </a:lnTo>
                      <a:lnTo>
                        <a:pt x="13" y="66"/>
                      </a:lnTo>
                      <a:lnTo>
                        <a:pt x="20" y="77"/>
                      </a:lnTo>
                      <a:lnTo>
                        <a:pt x="21" y="79"/>
                      </a:lnTo>
                      <a:lnTo>
                        <a:pt x="21" y="95"/>
                      </a:lnTo>
                      <a:lnTo>
                        <a:pt x="16" y="109"/>
                      </a:lnTo>
                      <a:lnTo>
                        <a:pt x="16" y="114"/>
                      </a:lnTo>
                      <a:lnTo>
                        <a:pt x="19" y="117"/>
                      </a:lnTo>
                      <a:lnTo>
                        <a:pt x="24" y="115"/>
                      </a:lnTo>
                      <a:lnTo>
                        <a:pt x="26" y="97"/>
                      </a:lnTo>
                      <a:lnTo>
                        <a:pt x="27" y="85"/>
                      </a:lnTo>
                      <a:lnTo>
                        <a:pt x="35" y="91"/>
                      </a:lnTo>
                      <a:lnTo>
                        <a:pt x="41" y="96"/>
                      </a:lnTo>
                      <a:lnTo>
                        <a:pt x="53" y="99"/>
                      </a:lnTo>
                      <a:lnTo>
                        <a:pt x="61" y="97"/>
                      </a:lnTo>
                      <a:lnTo>
                        <a:pt x="72" y="87"/>
                      </a:lnTo>
                      <a:lnTo>
                        <a:pt x="73" y="68"/>
                      </a:lnTo>
                      <a:lnTo>
                        <a:pt x="67" y="43"/>
                      </a:lnTo>
                      <a:lnTo>
                        <a:pt x="58" y="20"/>
                      </a:lnTo>
                      <a:lnTo>
                        <a:pt x="5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27" name="Freeform 291">
                  <a:extLst>
                    <a:ext uri="{FF2B5EF4-FFF2-40B4-BE49-F238E27FC236}">
                      <a16:creationId xmlns:a16="http://schemas.microsoft.com/office/drawing/2014/main" id="{C6FDDB03-8F23-4C5A-AC80-E7118752DC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8" y="2563"/>
                  <a:ext cx="71" cy="154"/>
                </a:xfrm>
                <a:custGeom>
                  <a:avLst/>
                  <a:gdLst>
                    <a:gd name="T0" fmla="*/ 47 w 71"/>
                    <a:gd name="T1" fmla="*/ 6 h 154"/>
                    <a:gd name="T2" fmla="*/ 55 w 71"/>
                    <a:gd name="T3" fmla="*/ 0 h 154"/>
                    <a:gd name="T4" fmla="*/ 66 w 71"/>
                    <a:gd name="T5" fmla="*/ 0 h 154"/>
                    <a:gd name="T6" fmla="*/ 70 w 71"/>
                    <a:gd name="T7" fmla="*/ 8 h 154"/>
                    <a:gd name="T8" fmla="*/ 69 w 71"/>
                    <a:gd name="T9" fmla="*/ 20 h 154"/>
                    <a:gd name="T10" fmla="*/ 59 w 71"/>
                    <a:gd name="T11" fmla="*/ 33 h 154"/>
                    <a:gd name="T12" fmla="*/ 39 w 71"/>
                    <a:gd name="T13" fmla="*/ 44 h 154"/>
                    <a:gd name="T14" fmla="*/ 16 w 71"/>
                    <a:gd name="T15" fmla="*/ 68 h 154"/>
                    <a:gd name="T16" fmla="*/ 13 w 71"/>
                    <a:gd name="T17" fmla="*/ 78 h 154"/>
                    <a:gd name="T18" fmla="*/ 14 w 71"/>
                    <a:gd name="T19" fmla="*/ 84 h 154"/>
                    <a:gd name="T20" fmla="*/ 32 w 71"/>
                    <a:gd name="T21" fmla="*/ 99 h 154"/>
                    <a:gd name="T22" fmla="*/ 52 w 71"/>
                    <a:gd name="T23" fmla="*/ 118 h 154"/>
                    <a:gd name="T24" fmla="*/ 57 w 71"/>
                    <a:gd name="T25" fmla="*/ 126 h 154"/>
                    <a:gd name="T26" fmla="*/ 57 w 71"/>
                    <a:gd name="T27" fmla="*/ 134 h 154"/>
                    <a:gd name="T28" fmla="*/ 42 w 71"/>
                    <a:gd name="T29" fmla="*/ 143 h 154"/>
                    <a:gd name="T30" fmla="*/ 17 w 71"/>
                    <a:gd name="T31" fmla="*/ 153 h 154"/>
                    <a:gd name="T32" fmla="*/ 9 w 71"/>
                    <a:gd name="T33" fmla="*/ 153 h 154"/>
                    <a:gd name="T34" fmla="*/ 0 w 71"/>
                    <a:gd name="T35" fmla="*/ 146 h 154"/>
                    <a:gd name="T36" fmla="*/ 0 w 71"/>
                    <a:gd name="T37" fmla="*/ 141 h 154"/>
                    <a:gd name="T38" fmla="*/ 7 w 71"/>
                    <a:gd name="T39" fmla="*/ 138 h 154"/>
                    <a:gd name="T40" fmla="*/ 37 w 71"/>
                    <a:gd name="T41" fmla="*/ 134 h 154"/>
                    <a:gd name="T42" fmla="*/ 48 w 71"/>
                    <a:gd name="T43" fmla="*/ 130 h 154"/>
                    <a:gd name="T44" fmla="*/ 50 w 71"/>
                    <a:gd name="T45" fmla="*/ 124 h 154"/>
                    <a:gd name="T46" fmla="*/ 30 w 71"/>
                    <a:gd name="T47" fmla="*/ 107 h 154"/>
                    <a:gd name="T48" fmla="*/ 8 w 71"/>
                    <a:gd name="T49" fmla="*/ 91 h 154"/>
                    <a:gd name="T50" fmla="*/ 3 w 71"/>
                    <a:gd name="T51" fmla="*/ 84 h 154"/>
                    <a:gd name="T52" fmla="*/ 2 w 71"/>
                    <a:gd name="T53" fmla="*/ 77 h 154"/>
                    <a:gd name="T54" fmla="*/ 3 w 71"/>
                    <a:gd name="T55" fmla="*/ 65 h 154"/>
                    <a:gd name="T56" fmla="*/ 11 w 71"/>
                    <a:gd name="T57" fmla="*/ 55 h 154"/>
                    <a:gd name="T58" fmla="*/ 32 w 71"/>
                    <a:gd name="T59" fmla="*/ 25 h 154"/>
                    <a:gd name="T60" fmla="*/ 47 w 71"/>
                    <a:gd name="T61" fmla="*/ 6 h 15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1"/>
                    <a:gd name="T94" fmla="*/ 0 h 154"/>
                    <a:gd name="T95" fmla="*/ 71 w 71"/>
                    <a:gd name="T96" fmla="*/ 154 h 154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1" h="154">
                      <a:moveTo>
                        <a:pt x="47" y="6"/>
                      </a:moveTo>
                      <a:lnTo>
                        <a:pt x="55" y="0"/>
                      </a:lnTo>
                      <a:lnTo>
                        <a:pt x="66" y="0"/>
                      </a:lnTo>
                      <a:lnTo>
                        <a:pt x="70" y="8"/>
                      </a:lnTo>
                      <a:lnTo>
                        <a:pt x="69" y="20"/>
                      </a:lnTo>
                      <a:lnTo>
                        <a:pt x="59" y="33"/>
                      </a:lnTo>
                      <a:lnTo>
                        <a:pt x="39" y="44"/>
                      </a:lnTo>
                      <a:lnTo>
                        <a:pt x="16" y="68"/>
                      </a:lnTo>
                      <a:lnTo>
                        <a:pt x="13" y="78"/>
                      </a:lnTo>
                      <a:lnTo>
                        <a:pt x="14" y="84"/>
                      </a:lnTo>
                      <a:lnTo>
                        <a:pt x="32" y="99"/>
                      </a:lnTo>
                      <a:lnTo>
                        <a:pt x="52" y="118"/>
                      </a:lnTo>
                      <a:lnTo>
                        <a:pt x="57" y="126"/>
                      </a:lnTo>
                      <a:lnTo>
                        <a:pt x="57" y="134"/>
                      </a:lnTo>
                      <a:lnTo>
                        <a:pt x="42" y="143"/>
                      </a:lnTo>
                      <a:lnTo>
                        <a:pt x="17" y="153"/>
                      </a:lnTo>
                      <a:lnTo>
                        <a:pt x="9" y="153"/>
                      </a:lnTo>
                      <a:lnTo>
                        <a:pt x="0" y="146"/>
                      </a:lnTo>
                      <a:lnTo>
                        <a:pt x="0" y="141"/>
                      </a:lnTo>
                      <a:lnTo>
                        <a:pt x="7" y="138"/>
                      </a:lnTo>
                      <a:lnTo>
                        <a:pt x="37" y="134"/>
                      </a:lnTo>
                      <a:lnTo>
                        <a:pt x="48" y="130"/>
                      </a:lnTo>
                      <a:lnTo>
                        <a:pt x="50" y="124"/>
                      </a:lnTo>
                      <a:lnTo>
                        <a:pt x="30" y="107"/>
                      </a:lnTo>
                      <a:lnTo>
                        <a:pt x="8" y="91"/>
                      </a:lnTo>
                      <a:lnTo>
                        <a:pt x="3" y="84"/>
                      </a:lnTo>
                      <a:lnTo>
                        <a:pt x="2" y="77"/>
                      </a:lnTo>
                      <a:lnTo>
                        <a:pt x="3" y="65"/>
                      </a:lnTo>
                      <a:lnTo>
                        <a:pt x="11" y="55"/>
                      </a:lnTo>
                      <a:lnTo>
                        <a:pt x="32" y="25"/>
                      </a:lnTo>
                      <a:lnTo>
                        <a:pt x="47" y="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28" name="Freeform 292">
                  <a:extLst>
                    <a:ext uri="{FF2B5EF4-FFF2-40B4-BE49-F238E27FC236}">
                      <a16:creationId xmlns:a16="http://schemas.microsoft.com/office/drawing/2014/main" id="{AF609013-CC07-44B8-B631-85F8C03F8D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1" y="2442"/>
                  <a:ext cx="83" cy="145"/>
                </a:xfrm>
                <a:custGeom>
                  <a:avLst/>
                  <a:gdLst>
                    <a:gd name="T0" fmla="*/ 70 w 83"/>
                    <a:gd name="T1" fmla="*/ 45 h 145"/>
                    <a:gd name="T2" fmla="*/ 65 w 83"/>
                    <a:gd name="T3" fmla="*/ 18 h 145"/>
                    <a:gd name="T4" fmla="*/ 46 w 83"/>
                    <a:gd name="T5" fmla="*/ 2 h 145"/>
                    <a:gd name="T6" fmla="*/ 37 w 83"/>
                    <a:gd name="T7" fmla="*/ 0 h 145"/>
                    <a:gd name="T8" fmla="*/ 25 w 83"/>
                    <a:gd name="T9" fmla="*/ 4 h 145"/>
                    <a:gd name="T10" fmla="*/ 17 w 83"/>
                    <a:gd name="T11" fmla="*/ 14 h 145"/>
                    <a:gd name="T12" fmla="*/ 14 w 83"/>
                    <a:gd name="T13" fmla="*/ 26 h 145"/>
                    <a:gd name="T14" fmla="*/ 12 w 83"/>
                    <a:gd name="T15" fmla="*/ 37 h 145"/>
                    <a:gd name="T16" fmla="*/ 15 w 83"/>
                    <a:gd name="T17" fmla="*/ 49 h 145"/>
                    <a:gd name="T18" fmla="*/ 15 w 83"/>
                    <a:gd name="T19" fmla="*/ 60 h 145"/>
                    <a:gd name="T20" fmla="*/ 22 w 83"/>
                    <a:gd name="T21" fmla="*/ 71 h 145"/>
                    <a:gd name="T22" fmla="*/ 24 w 83"/>
                    <a:gd name="T23" fmla="*/ 83 h 145"/>
                    <a:gd name="T24" fmla="*/ 21 w 83"/>
                    <a:gd name="T25" fmla="*/ 92 h 145"/>
                    <a:gd name="T26" fmla="*/ 7 w 83"/>
                    <a:gd name="T27" fmla="*/ 96 h 145"/>
                    <a:gd name="T28" fmla="*/ 1 w 83"/>
                    <a:gd name="T29" fmla="*/ 106 h 145"/>
                    <a:gd name="T30" fmla="*/ 0 w 83"/>
                    <a:gd name="T31" fmla="*/ 127 h 145"/>
                    <a:gd name="T32" fmla="*/ 7 w 83"/>
                    <a:gd name="T33" fmla="*/ 139 h 145"/>
                    <a:gd name="T34" fmla="*/ 26 w 83"/>
                    <a:gd name="T35" fmla="*/ 144 h 145"/>
                    <a:gd name="T36" fmla="*/ 46 w 83"/>
                    <a:gd name="T37" fmla="*/ 144 h 145"/>
                    <a:gd name="T38" fmla="*/ 61 w 83"/>
                    <a:gd name="T39" fmla="*/ 136 h 145"/>
                    <a:gd name="T40" fmla="*/ 76 w 83"/>
                    <a:gd name="T41" fmla="*/ 120 h 145"/>
                    <a:gd name="T42" fmla="*/ 81 w 83"/>
                    <a:gd name="T43" fmla="*/ 103 h 145"/>
                    <a:gd name="T44" fmla="*/ 82 w 83"/>
                    <a:gd name="T45" fmla="*/ 84 h 145"/>
                    <a:gd name="T46" fmla="*/ 79 w 83"/>
                    <a:gd name="T47" fmla="*/ 64 h 145"/>
                    <a:gd name="T48" fmla="*/ 74 w 83"/>
                    <a:gd name="T49" fmla="*/ 52 h 145"/>
                    <a:gd name="T50" fmla="*/ 70 w 83"/>
                    <a:gd name="T51" fmla="*/ 45 h 14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83"/>
                    <a:gd name="T79" fmla="*/ 0 h 145"/>
                    <a:gd name="T80" fmla="*/ 83 w 83"/>
                    <a:gd name="T81" fmla="*/ 145 h 14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83" h="145">
                      <a:moveTo>
                        <a:pt x="70" y="45"/>
                      </a:moveTo>
                      <a:lnTo>
                        <a:pt x="65" y="18"/>
                      </a:lnTo>
                      <a:lnTo>
                        <a:pt x="46" y="2"/>
                      </a:lnTo>
                      <a:lnTo>
                        <a:pt x="37" y="0"/>
                      </a:lnTo>
                      <a:lnTo>
                        <a:pt x="25" y="4"/>
                      </a:lnTo>
                      <a:lnTo>
                        <a:pt x="17" y="14"/>
                      </a:lnTo>
                      <a:lnTo>
                        <a:pt x="14" y="26"/>
                      </a:lnTo>
                      <a:lnTo>
                        <a:pt x="12" y="37"/>
                      </a:lnTo>
                      <a:lnTo>
                        <a:pt x="15" y="49"/>
                      </a:lnTo>
                      <a:lnTo>
                        <a:pt x="15" y="60"/>
                      </a:lnTo>
                      <a:lnTo>
                        <a:pt x="22" y="71"/>
                      </a:lnTo>
                      <a:lnTo>
                        <a:pt x="24" y="83"/>
                      </a:lnTo>
                      <a:lnTo>
                        <a:pt x="21" y="92"/>
                      </a:lnTo>
                      <a:lnTo>
                        <a:pt x="7" y="96"/>
                      </a:lnTo>
                      <a:lnTo>
                        <a:pt x="1" y="106"/>
                      </a:lnTo>
                      <a:lnTo>
                        <a:pt x="0" y="127"/>
                      </a:lnTo>
                      <a:lnTo>
                        <a:pt x="7" y="139"/>
                      </a:lnTo>
                      <a:lnTo>
                        <a:pt x="26" y="144"/>
                      </a:lnTo>
                      <a:lnTo>
                        <a:pt x="46" y="144"/>
                      </a:lnTo>
                      <a:lnTo>
                        <a:pt x="61" y="136"/>
                      </a:lnTo>
                      <a:lnTo>
                        <a:pt x="76" y="120"/>
                      </a:lnTo>
                      <a:lnTo>
                        <a:pt x="81" y="103"/>
                      </a:lnTo>
                      <a:lnTo>
                        <a:pt x="82" y="84"/>
                      </a:lnTo>
                      <a:lnTo>
                        <a:pt x="79" y="64"/>
                      </a:lnTo>
                      <a:lnTo>
                        <a:pt x="74" y="52"/>
                      </a:lnTo>
                      <a:lnTo>
                        <a:pt x="70" y="4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180" name="Group 293">
                <a:extLst>
                  <a:ext uri="{FF2B5EF4-FFF2-40B4-BE49-F238E27FC236}">
                    <a16:creationId xmlns:a16="http://schemas.microsoft.com/office/drawing/2014/main" id="{40EAB212-EC58-4339-B1C6-00D3394CA4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0" y="2404"/>
                <a:ext cx="682" cy="636"/>
                <a:chOff x="1200" y="2404"/>
                <a:chExt cx="682" cy="636"/>
              </a:xfrm>
            </p:grpSpPr>
            <p:grpSp>
              <p:nvGrpSpPr>
                <p:cNvPr id="220" name="Group 294">
                  <a:extLst>
                    <a:ext uri="{FF2B5EF4-FFF2-40B4-BE49-F238E27FC236}">
                      <a16:creationId xmlns:a16="http://schemas.microsoft.com/office/drawing/2014/main" id="{88A517F9-1167-4321-A4BD-5A11368797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00" y="2404"/>
                  <a:ext cx="682" cy="636"/>
                  <a:chOff x="1200" y="2404"/>
                  <a:chExt cx="682" cy="636"/>
                </a:xfrm>
              </p:grpSpPr>
              <p:sp>
                <p:nvSpPr>
                  <p:cNvPr id="223" name="Freeform 295">
                    <a:extLst>
                      <a:ext uri="{FF2B5EF4-FFF2-40B4-BE49-F238E27FC236}">
                        <a16:creationId xmlns:a16="http://schemas.microsoft.com/office/drawing/2014/main" id="{4B5C58E9-137B-4B31-ACCE-C67549168D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00" y="2404"/>
                    <a:ext cx="682" cy="636"/>
                  </a:xfrm>
                  <a:custGeom>
                    <a:avLst/>
                    <a:gdLst>
                      <a:gd name="T0" fmla="*/ 678 w 682"/>
                      <a:gd name="T1" fmla="*/ 404 h 636"/>
                      <a:gd name="T2" fmla="*/ 672 w 682"/>
                      <a:gd name="T3" fmla="*/ 328 h 636"/>
                      <a:gd name="T4" fmla="*/ 681 w 682"/>
                      <a:gd name="T5" fmla="*/ 248 h 636"/>
                      <a:gd name="T6" fmla="*/ 672 w 682"/>
                      <a:gd name="T7" fmla="*/ 188 h 636"/>
                      <a:gd name="T8" fmla="*/ 627 w 682"/>
                      <a:gd name="T9" fmla="*/ 152 h 636"/>
                      <a:gd name="T10" fmla="*/ 507 w 682"/>
                      <a:gd name="T11" fmla="*/ 113 h 636"/>
                      <a:gd name="T12" fmla="*/ 411 w 682"/>
                      <a:gd name="T13" fmla="*/ 100 h 636"/>
                      <a:gd name="T14" fmla="*/ 333 w 682"/>
                      <a:gd name="T15" fmla="*/ 77 h 636"/>
                      <a:gd name="T16" fmla="*/ 286 w 682"/>
                      <a:gd name="T17" fmla="*/ 58 h 636"/>
                      <a:gd name="T18" fmla="*/ 237 w 682"/>
                      <a:gd name="T19" fmla="*/ 18 h 636"/>
                      <a:gd name="T20" fmla="*/ 176 w 682"/>
                      <a:gd name="T21" fmla="*/ 0 h 636"/>
                      <a:gd name="T22" fmla="*/ 144 w 682"/>
                      <a:gd name="T23" fmla="*/ 17 h 636"/>
                      <a:gd name="T24" fmla="*/ 51 w 682"/>
                      <a:gd name="T25" fmla="*/ 115 h 636"/>
                      <a:gd name="T26" fmla="*/ 0 w 682"/>
                      <a:gd name="T27" fmla="*/ 175 h 636"/>
                      <a:gd name="T28" fmla="*/ 7 w 682"/>
                      <a:gd name="T29" fmla="*/ 205 h 636"/>
                      <a:gd name="T30" fmla="*/ 15 w 682"/>
                      <a:gd name="T31" fmla="*/ 300 h 636"/>
                      <a:gd name="T32" fmla="*/ 24 w 682"/>
                      <a:gd name="T33" fmla="*/ 391 h 636"/>
                      <a:gd name="T34" fmla="*/ 49 w 682"/>
                      <a:gd name="T35" fmla="*/ 426 h 636"/>
                      <a:gd name="T36" fmla="*/ 53 w 682"/>
                      <a:gd name="T37" fmla="*/ 404 h 636"/>
                      <a:gd name="T38" fmla="*/ 90 w 682"/>
                      <a:gd name="T39" fmla="*/ 390 h 636"/>
                      <a:gd name="T40" fmla="*/ 144 w 682"/>
                      <a:gd name="T41" fmla="*/ 412 h 636"/>
                      <a:gd name="T42" fmla="*/ 198 w 682"/>
                      <a:gd name="T43" fmla="*/ 447 h 636"/>
                      <a:gd name="T44" fmla="*/ 267 w 682"/>
                      <a:gd name="T45" fmla="*/ 486 h 636"/>
                      <a:gd name="T46" fmla="*/ 333 w 682"/>
                      <a:gd name="T47" fmla="*/ 516 h 636"/>
                      <a:gd name="T48" fmla="*/ 411 w 682"/>
                      <a:gd name="T49" fmla="*/ 537 h 636"/>
                      <a:gd name="T50" fmla="*/ 465 w 682"/>
                      <a:gd name="T51" fmla="*/ 558 h 636"/>
                      <a:gd name="T52" fmla="*/ 474 w 682"/>
                      <a:gd name="T53" fmla="*/ 609 h 636"/>
                      <a:gd name="T54" fmla="*/ 497 w 682"/>
                      <a:gd name="T55" fmla="*/ 635 h 636"/>
                      <a:gd name="T56" fmla="*/ 529 w 682"/>
                      <a:gd name="T57" fmla="*/ 595 h 636"/>
                      <a:gd name="T58" fmla="*/ 525 w 682"/>
                      <a:gd name="T59" fmla="*/ 561 h 636"/>
                      <a:gd name="T60" fmla="*/ 609 w 682"/>
                      <a:gd name="T61" fmla="*/ 467 h 636"/>
                      <a:gd name="T62" fmla="*/ 652 w 682"/>
                      <a:gd name="T63" fmla="*/ 426 h 636"/>
                      <a:gd name="T64" fmla="*/ 652 w 682"/>
                      <a:gd name="T65" fmla="*/ 467 h 6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82"/>
                      <a:gd name="T100" fmla="*/ 0 h 636"/>
                      <a:gd name="T101" fmla="*/ 682 w 682"/>
                      <a:gd name="T102" fmla="*/ 636 h 6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82" h="636">
                        <a:moveTo>
                          <a:pt x="675" y="449"/>
                        </a:moveTo>
                        <a:lnTo>
                          <a:pt x="678" y="404"/>
                        </a:lnTo>
                        <a:lnTo>
                          <a:pt x="672" y="365"/>
                        </a:lnTo>
                        <a:lnTo>
                          <a:pt x="672" y="328"/>
                        </a:lnTo>
                        <a:lnTo>
                          <a:pt x="680" y="283"/>
                        </a:lnTo>
                        <a:lnTo>
                          <a:pt x="681" y="248"/>
                        </a:lnTo>
                        <a:lnTo>
                          <a:pt x="680" y="211"/>
                        </a:lnTo>
                        <a:lnTo>
                          <a:pt x="672" y="188"/>
                        </a:lnTo>
                        <a:lnTo>
                          <a:pt x="652" y="172"/>
                        </a:lnTo>
                        <a:lnTo>
                          <a:pt x="627" y="152"/>
                        </a:lnTo>
                        <a:lnTo>
                          <a:pt x="567" y="129"/>
                        </a:lnTo>
                        <a:lnTo>
                          <a:pt x="507" y="113"/>
                        </a:lnTo>
                        <a:lnTo>
                          <a:pt x="455" y="103"/>
                        </a:lnTo>
                        <a:lnTo>
                          <a:pt x="411" y="100"/>
                        </a:lnTo>
                        <a:lnTo>
                          <a:pt x="369" y="86"/>
                        </a:lnTo>
                        <a:lnTo>
                          <a:pt x="333" y="77"/>
                        </a:lnTo>
                        <a:lnTo>
                          <a:pt x="315" y="68"/>
                        </a:lnTo>
                        <a:lnTo>
                          <a:pt x="286" y="58"/>
                        </a:lnTo>
                        <a:lnTo>
                          <a:pt x="261" y="43"/>
                        </a:lnTo>
                        <a:lnTo>
                          <a:pt x="237" y="18"/>
                        </a:lnTo>
                        <a:lnTo>
                          <a:pt x="210" y="11"/>
                        </a:lnTo>
                        <a:lnTo>
                          <a:pt x="176" y="0"/>
                        </a:lnTo>
                        <a:lnTo>
                          <a:pt x="159" y="3"/>
                        </a:lnTo>
                        <a:lnTo>
                          <a:pt x="144" y="17"/>
                        </a:lnTo>
                        <a:lnTo>
                          <a:pt x="101" y="58"/>
                        </a:lnTo>
                        <a:lnTo>
                          <a:pt x="51" y="115"/>
                        </a:lnTo>
                        <a:lnTo>
                          <a:pt x="16" y="150"/>
                        </a:lnTo>
                        <a:lnTo>
                          <a:pt x="0" y="175"/>
                        </a:lnTo>
                        <a:lnTo>
                          <a:pt x="0" y="191"/>
                        </a:lnTo>
                        <a:lnTo>
                          <a:pt x="7" y="205"/>
                        </a:lnTo>
                        <a:lnTo>
                          <a:pt x="15" y="231"/>
                        </a:lnTo>
                        <a:lnTo>
                          <a:pt x="15" y="300"/>
                        </a:lnTo>
                        <a:lnTo>
                          <a:pt x="18" y="353"/>
                        </a:lnTo>
                        <a:lnTo>
                          <a:pt x="24" y="391"/>
                        </a:lnTo>
                        <a:lnTo>
                          <a:pt x="33" y="420"/>
                        </a:lnTo>
                        <a:lnTo>
                          <a:pt x="49" y="426"/>
                        </a:lnTo>
                        <a:lnTo>
                          <a:pt x="57" y="418"/>
                        </a:lnTo>
                        <a:lnTo>
                          <a:pt x="53" y="404"/>
                        </a:lnTo>
                        <a:lnTo>
                          <a:pt x="51" y="369"/>
                        </a:lnTo>
                        <a:lnTo>
                          <a:pt x="90" y="390"/>
                        </a:lnTo>
                        <a:lnTo>
                          <a:pt x="114" y="404"/>
                        </a:lnTo>
                        <a:lnTo>
                          <a:pt x="144" y="412"/>
                        </a:lnTo>
                        <a:lnTo>
                          <a:pt x="168" y="425"/>
                        </a:lnTo>
                        <a:lnTo>
                          <a:pt x="198" y="447"/>
                        </a:lnTo>
                        <a:lnTo>
                          <a:pt x="225" y="464"/>
                        </a:lnTo>
                        <a:lnTo>
                          <a:pt x="267" y="486"/>
                        </a:lnTo>
                        <a:lnTo>
                          <a:pt x="294" y="496"/>
                        </a:lnTo>
                        <a:lnTo>
                          <a:pt x="333" y="516"/>
                        </a:lnTo>
                        <a:lnTo>
                          <a:pt x="378" y="527"/>
                        </a:lnTo>
                        <a:lnTo>
                          <a:pt x="411" y="537"/>
                        </a:lnTo>
                        <a:lnTo>
                          <a:pt x="447" y="547"/>
                        </a:lnTo>
                        <a:lnTo>
                          <a:pt x="465" y="558"/>
                        </a:lnTo>
                        <a:lnTo>
                          <a:pt x="473" y="578"/>
                        </a:lnTo>
                        <a:lnTo>
                          <a:pt x="474" y="609"/>
                        </a:lnTo>
                        <a:lnTo>
                          <a:pt x="480" y="625"/>
                        </a:lnTo>
                        <a:lnTo>
                          <a:pt x="497" y="635"/>
                        </a:lnTo>
                        <a:lnTo>
                          <a:pt x="522" y="618"/>
                        </a:lnTo>
                        <a:lnTo>
                          <a:pt x="529" y="595"/>
                        </a:lnTo>
                        <a:lnTo>
                          <a:pt x="520" y="574"/>
                        </a:lnTo>
                        <a:lnTo>
                          <a:pt x="525" y="561"/>
                        </a:lnTo>
                        <a:lnTo>
                          <a:pt x="560" y="518"/>
                        </a:lnTo>
                        <a:lnTo>
                          <a:pt x="609" y="467"/>
                        </a:lnTo>
                        <a:lnTo>
                          <a:pt x="639" y="435"/>
                        </a:lnTo>
                        <a:lnTo>
                          <a:pt x="652" y="426"/>
                        </a:lnTo>
                        <a:lnTo>
                          <a:pt x="657" y="441"/>
                        </a:lnTo>
                        <a:lnTo>
                          <a:pt x="652" y="467"/>
                        </a:lnTo>
                        <a:lnTo>
                          <a:pt x="675" y="449"/>
                        </a:lnTo>
                      </a:path>
                    </a:pathLst>
                  </a:custGeom>
                  <a:solidFill>
                    <a:srgbClr val="996633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 sz="1351"/>
                  </a:p>
                </p:txBody>
              </p:sp>
              <p:sp>
                <p:nvSpPr>
                  <p:cNvPr id="224" name="Freeform 296">
                    <a:extLst>
                      <a:ext uri="{FF2B5EF4-FFF2-40B4-BE49-F238E27FC236}">
                        <a16:creationId xmlns:a16="http://schemas.microsoft.com/office/drawing/2014/main" id="{64B07057-E9DB-4DB7-ABD4-79F2A2E052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03" y="2590"/>
                    <a:ext cx="670" cy="449"/>
                  </a:xfrm>
                  <a:custGeom>
                    <a:avLst/>
                    <a:gdLst>
                      <a:gd name="T0" fmla="*/ 499 w 670"/>
                      <a:gd name="T1" fmla="*/ 440 h 449"/>
                      <a:gd name="T2" fmla="*/ 497 w 670"/>
                      <a:gd name="T3" fmla="*/ 397 h 449"/>
                      <a:gd name="T4" fmla="*/ 499 w 670"/>
                      <a:gd name="T5" fmla="*/ 303 h 449"/>
                      <a:gd name="T6" fmla="*/ 499 w 670"/>
                      <a:gd name="T7" fmla="*/ 233 h 449"/>
                      <a:gd name="T8" fmla="*/ 508 w 670"/>
                      <a:gd name="T9" fmla="*/ 215 h 449"/>
                      <a:gd name="T10" fmla="*/ 575 w 670"/>
                      <a:gd name="T11" fmla="*/ 134 h 449"/>
                      <a:gd name="T12" fmla="*/ 618 w 670"/>
                      <a:gd name="T13" fmla="*/ 86 h 449"/>
                      <a:gd name="T14" fmla="*/ 654 w 670"/>
                      <a:gd name="T15" fmla="*/ 51 h 449"/>
                      <a:gd name="T16" fmla="*/ 669 w 670"/>
                      <a:gd name="T17" fmla="*/ 33 h 449"/>
                      <a:gd name="T18" fmla="*/ 666 w 670"/>
                      <a:gd name="T19" fmla="*/ 22 h 449"/>
                      <a:gd name="T20" fmla="*/ 660 w 670"/>
                      <a:gd name="T21" fmla="*/ 22 h 449"/>
                      <a:gd name="T22" fmla="*/ 635 w 670"/>
                      <a:gd name="T23" fmla="*/ 54 h 449"/>
                      <a:gd name="T24" fmla="*/ 600 w 670"/>
                      <a:gd name="T25" fmla="*/ 83 h 449"/>
                      <a:gd name="T26" fmla="*/ 567 w 670"/>
                      <a:gd name="T27" fmla="*/ 134 h 449"/>
                      <a:gd name="T28" fmla="*/ 537 w 670"/>
                      <a:gd name="T29" fmla="*/ 170 h 449"/>
                      <a:gd name="T30" fmla="*/ 508 w 670"/>
                      <a:gd name="T31" fmla="*/ 194 h 449"/>
                      <a:gd name="T32" fmla="*/ 490 w 670"/>
                      <a:gd name="T33" fmla="*/ 213 h 449"/>
                      <a:gd name="T34" fmla="*/ 477 w 670"/>
                      <a:gd name="T35" fmla="*/ 209 h 449"/>
                      <a:gd name="T36" fmla="*/ 465 w 670"/>
                      <a:gd name="T37" fmla="*/ 199 h 449"/>
                      <a:gd name="T38" fmla="*/ 424 w 670"/>
                      <a:gd name="T39" fmla="*/ 188 h 449"/>
                      <a:gd name="T40" fmla="*/ 352 w 670"/>
                      <a:gd name="T41" fmla="*/ 166 h 449"/>
                      <a:gd name="T42" fmla="*/ 309 w 670"/>
                      <a:gd name="T43" fmla="*/ 139 h 449"/>
                      <a:gd name="T44" fmla="*/ 258 w 670"/>
                      <a:gd name="T45" fmla="*/ 114 h 449"/>
                      <a:gd name="T46" fmla="*/ 205 w 670"/>
                      <a:gd name="T47" fmla="*/ 92 h 449"/>
                      <a:gd name="T48" fmla="*/ 150 w 670"/>
                      <a:gd name="T49" fmla="*/ 65 h 449"/>
                      <a:gd name="T50" fmla="*/ 112 w 670"/>
                      <a:gd name="T51" fmla="*/ 51 h 449"/>
                      <a:gd name="T52" fmla="*/ 67 w 670"/>
                      <a:gd name="T53" fmla="*/ 28 h 449"/>
                      <a:gd name="T54" fmla="*/ 31 w 670"/>
                      <a:gd name="T55" fmla="*/ 18 h 449"/>
                      <a:gd name="T56" fmla="*/ 0 w 670"/>
                      <a:gd name="T57" fmla="*/ 0 h 449"/>
                      <a:gd name="T58" fmla="*/ 11 w 670"/>
                      <a:gd name="T59" fmla="*/ 33 h 449"/>
                      <a:gd name="T60" fmla="*/ 29 w 670"/>
                      <a:gd name="T61" fmla="*/ 33 h 449"/>
                      <a:gd name="T62" fmla="*/ 53 w 670"/>
                      <a:gd name="T63" fmla="*/ 39 h 449"/>
                      <a:gd name="T64" fmla="*/ 94 w 670"/>
                      <a:gd name="T65" fmla="*/ 54 h 449"/>
                      <a:gd name="T66" fmla="*/ 125 w 670"/>
                      <a:gd name="T67" fmla="*/ 67 h 449"/>
                      <a:gd name="T68" fmla="*/ 163 w 670"/>
                      <a:gd name="T69" fmla="*/ 82 h 449"/>
                      <a:gd name="T70" fmla="*/ 189 w 670"/>
                      <a:gd name="T71" fmla="*/ 96 h 449"/>
                      <a:gd name="T72" fmla="*/ 231 w 670"/>
                      <a:gd name="T73" fmla="*/ 114 h 449"/>
                      <a:gd name="T74" fmla="*/ 258 w 670"/>
                      <a:gd name="T75" fmla="*/ 114 h 449"/>
                      <a:gd name="T76" fmla="*/ 298 w 670"/>
                      <a:gd name="T77" fmla="*/ 148 h 449"/>
                      <a:gd name="T78" fmla="*/ 325 w 670"/>
                      <a:gd name="T79" fmla="*/ 162 h 449"/>
                      <a:gd name="T80" fmla="*/ 360 w 670"/>
                      <a:gd name="T81" fmla="*/ 176 h 449"/>
                      <a:gd name="T82" fmla="*/ 403 w 670"/>
                      <a:gd name="T83" fmla="*/ 192 h 449"/>
                      <a:gd name="T84" fmla="*/ 437 w 670"/>
                      <a:gd name="T85" fmla="*/ 202 h 449"/>
                      <a:gd name="T86" fmla="*/ 461 w 670"/>
                      <a:gd name="T87" fmla="*/ 215 h 449"/>
                      <a:gd name="T88" fmla="*/ 483 w 670"/>
                      <a:gd name="T89" fmla="*/ 228 h 449"/>
                      <a:gd name="T90" fmla="*/ 488 w 670"/>
                      <a:gd name="T91" fmla="*/ 260 h 449"/>
                      <a:gd name="T92" fmla="*/ 488 w 670"/>
                      <a:gd name="T93" fmla="*/ 337 h 449"/>
                      <a:gd name="T94" fmla="*/ 488 w 670"/>
                      <a:gd name="T95" fmla="*/ 391 h 449"/>
                      <a:gd name="T96" fmla="*/ 484 w 670"/>
                      <a:gd name="T97" fmla="*/ 436 h 449"/>
                      <a:gd name="T98" fmla="*/ 495 w 670"/>
                      <a:gd name="T99" fmla="*/ 448 h 449"/>
                      <a:gd name="T100" fmla="*/ 499 w 670"/>
                      <a:gd name="T101" fmla="*/ 440 h 449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670"/>
                      <a:gd name="T154" fmla="*/ 0 h 449"/>
                      <a:gd name="T155" fmla="*/ 670 w 670"/>
                      <a:gd name="T156" fmla="*/ 449 h 449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670" h="449">
                        <a:moveTo>
                          <a:pt x="499" y="440"/>
                        </a:moveTo>
                        <a:lnTo>
                          <a:pt x="497" y="397"/>
                        </a:lnTo>
                        <a:lnTo>
                          <a:pt x="499" y="303"/>
                        </a:lnTo>
                        <a:lnTo>
                          <a:pt x="499" y="233"/>
                        </a:lnTo>
                        <a:lnTo>
                          <a:pt x="508" y="215"/>
                        </a:lnTo>
                        <a:lnTo>
                          <a:pt x="575" y="134"/>
                        </a:lnTo>
                        <a:lnTo>
                          <a:pt x="618" y="86"/>
                        </a:lnTo>
                        <a:lnTo>
                          <a:pt x="654" y="51"/>
                        </a:lnTo>
                        <a:lnTo>
                          <a:pt x="669" y="33"/>
                        </a:lnTo>
                        <a:lnTo>
                          <a:pt x="666" y="22"/>
                        </a:lnTo>
                        <a:lnTo>
                          <a:pt x="660" y="22"/>
                        </a:lnTo>
                        <a:lnTo>
                          <a:pt x="635" y="54"/>
                        </a:lnTo>
                        <a:lnTo>
                          <a:pt x="600" y="83"/>
                        </a:lnTo>
                        <a:lnTo>
                          <a:pt x="567" y="134"/>
                        </a:lnTo>
                        <a:lnTo>
                          <a:pt x="537" y="170"/>
                        </a:lnTo>
                        <a:lnTo>
                          <a:pt x="508" y="194"/>
                        </a:lnTo>
                        <a:lnTo>
                          <a:pt x="490" y="213"/>
                        </a:lnTo>
                        <a:lnTo>
                          <a:pt x="477" y="209"/>
                        </a:lnTo>
                        <a:lnTo>
                          <a:pt x="465" y="199"/>
                        </a:lnTo>
                        <a:lnTo>
                          <a:pt x="424" y="188"/>
                        </a:lnTo>
                        <a:lnTo>
                          <a:pt x="352" y="166"/>
                        </a:lnTo>
                        <a:lnTo>
                          <a:pt x="309" y="139"/>
                        </a:lnTo>
                        <a:lnTo>
                          <a:pt x="258" y="114"/>
                        </a:lnTo>
                        <a:lnTo>
                          <a:pt x="205" y="92"/>
                        </a:lnTo>
                        <a:lnTo>
                          <a:pt x="150" y="65"/>
                        </a:lnTo>
                        <a:lnTo>
                          <a:pt x="112" y="51"/>
                        </a:lnTo>
                        <a:lnTo>
                          <a:pt x="67" y="28"/>
                        </a:lnTo>
                        <a:lnTo>
                          <a:pt x="31" y="18"/>
                        </a:lnTo>
                        <a:lnTo>
                          <a:pt x="0" y="0"/>
                        </a:lnTo>
                        <a:lnTo>
                          <a:pt x="11" y="33"/>
                        </a:lnTo>
                        <a:lnTo>
                          <a:pt x="29" y="33"/>
                        </a:lnTo>
                        <a:lnTo>
                          <a:pt x="53" y="39"/>
                        </a:lnTo>
                        <a:lnTo>
                          <a:pt x="94" y="54"/>
                        </a:lnTo>
                        <a:lnTo>
                          <a:pt x="125" y="67"/>
                        </a:lnTo>
                        <a:lnTo>
                          <a:pt x="163" y="82"/>
                        </a:lnTo>
                        <a:lnTo>
                          <a:pt x="189" y="96"/>
                        </a:lnTo>
                        <a:lnTo>
                          <a:pt x="231" y="114"/>
                        </a:lnTo>
                        <a:lnTo>
                          <a:pt x="258" y="114"/>
                        </a:lnTo>
                        <a:lnTo>
                          <a:pt x="298" y="148"/>
                        </a:lnTo>
                        <a:lnTo>
                          <a:pt x="325" y="162"/>
                        </a:lnTo>
                        <a:lnTo>
                          <a:pt x="360" y="176"/>
                        </a:lnTo>
                        <a:lnTo>
                          <a:pt x="403" y="192"/>
                        </a:lnTo>
                        <a:lnTo>
                          <a:pt x="437" y="202"/>
                        </a:lnTo>
                        <a:lnTo>
                          <a:pt x="461" y="215"/>
                        </a:lnTo>
                        <a:lnTo>
                          <a:pt x="483" y="228"/>
                        </a:lnTo>
                        <a:lnTo>
                          <a:pt x="488" y="260"/>
                        </a:lnTo>
                        <a:lnTo>
                          <a:pt x="488" y="337"/>
                        </a:lnTo>
                        <a:lnTo>
                          <a:pt x="488" y="391"/>
                        </a:lnTo>
                        <a:lnTo>
                          <a:pt x="484" y="436"/>
                        </a:lnTo>
                        <a:lnTo>
                          <a:pt x="495" y="448"/>
                        </a:lnTo>
                        <a:lnTo>
                          <a:pt x="499" y="44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1351"/>
                  </a:p>
                </p:txBody>
              </p:sp>
            </p:grpSp>
            <p:sp>
              <p:nvSpPr>
                <p:cNvPr id="221" name="Freeform 297">
                  <a:extLst>
                    <a:ext uri="{FF2B5EF4-FFF2-40B4-BE49-F238E27FC236}">
                      <a16:creationId xmlns:a16="http://schemas.microsoft.com/office/drawing/2014/main" id="{915D0957-A846-408B-9748-6E75C9F9F9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8" y="2507"/>
                  <a:ext cx="161" cy="127"/>
                </a:xfrm>
                <a:custGeom>
                  <a:avLst/>
                  <a:gdLst>
                    <a:gd name="T0" fmla="*/ 158 w 161"/>
                    <a:gd name="T1" fmla="*/ 37 h 127"/>
                    <a:gd name="T2" fmla="*/ 118 w 161"/>
                    <a:gd name="T3" fmla="*/ 26 h 127"/>
                    <a:gd name="T4" fmla="*/ 95 w 161"/>
                    <a:gd name="T5" fmla="*/ 14 h 127"/>
                    <a:gd name="T6" fmla="*/ 79 w 161"/>
                    <a:gd name="T7" fmla="*/ 0 h 127"/>
                    <a:gd name="T8" fmla="*/ 63 w 161"/>
                    <a:gd name="T9" fmla="*/ 18 h 127"/>
                    <a:gd name="T10" fmla="*/ 38 w 161"/>
                    <a:gd name="T11" fmla="*/ 46 h 127"/>
                    <a:gd name="T12" fmla="*/ 16 w 161"/>
                    <a:gd name="T13" fmla="*/ 59 h 127"/>
                    <a:gd name="T14" fmla="*/ 0 w 161"/>
                    <a:gd name="T15" fmla="*/ 78 h 127"/>
                    <a:gd name="T16" fmla="*/ 9 w 161"/>
                    <a:gd name="T17" fmla="*/ 94 h 127"/>
                    <a:gd name="T18" fmla="*/ 41 w 161"/>
                    <a:gd name="T19" fmla="*/ 110 h 127"/>
                    <a:gd name="T20" fmla="*/ 74 w 161"/>
                    <a:gd name="T21" fmla="*/ 126 h 127"/>
                    <a:gd name="T22" fmla="*/ 88 w 161"/>
                    <a:gd name="T23" fmla="*/ 126 h 127"/>
                    <a:gd name="T24" fmla="*/ 108 w 161"/>
                    <a:gd name="T25" fmla="*/ 98 h 127"/>
                    <a:gd name="T26" fmla="*/ 127 w 161"/>
                    <a:gd name="T27" fmla="*/ 80 h 127"/>
                    <a:gd name="T28" fmla="*/ 147 w 161"/>
                    <a:gd name="T29" fmla="*/ 67 h 127"/>
                    <a:gd name="T30" fmla="*/ 160 w 161"/>
                    <a:gd name="T31" fmla="*/ 47 h 127"/>
                    <a:gd name="T32" fmla="*/ 158 w 161"/>
                    <a:gd name="T33" fmla="*/ 37 h 1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61"/>
                    <a:gd name="T52" fmla="*/ 0 h 127"/>
                    <a:gd name="T53" fmla="*/ 161 w 161"/>
                    <a:gd name="T54" fmla="*/ 127 h 1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61" h="127">
                      <a:moveTo>
                        <a:pt x="158" y="37"/>
                      </a:moveTo>
                      <a:lnTo>
                        <a:pt x="118" y="26"/>
                      </a:lnTo>
                      <a:lnTo>
                        <a:pt x="95" y="14"/>
                      </a:lnTo>
                      <a:lnTo>
                        <a:pt x="79" y="0"/>
                      </a:lnTo>
                      <a:lnTo>
                        <a:pt x="63" y="18"/>
                      </a:lnTo>
                      <a:lnTo>
                        <a:pt x="38" y="46"/>
                      </a:lnTo>
                      <a:lnTo>
                        <a:pt x="16" y="59"/>
                      </a:lnTo>
                      <a:lnTo>
                        <a:pt x="0" y="78"/>
                      </a:lnTo>
                      <a:lnTo>
                        <a:pt x="9" y="94"/>
                      </a:lnTo>
                      <a:lnTo>
                        <a:pt x="41" y="110"/>
                      </a:lnTo>
                      <a:lnTo>
                        <a:pt x="74" y="126"/>
                      </a:lnTo>
                      <a:lnTo>
                        <a:pt x="88" y="126"/>
                      </a:lnTo>
                      <a:lnTo>
                        <a:pt x="108" y="98"/>
                      </a:lnTo>
                      <a:lnTo>
                        <a:pt x="127" y="80"/>
                      </a:lnTo>
                      <a:lnTo>
                        <a:pt x="147" y="67"/>
                      </a:lnTo>
                      <a:lnTo>
                        <a:pt x="160" y="47"/>
                      </a:lnTo>
                      <a:lnTo>
                        <a:pt x="158" y="37"/>
                      </a:lnTo>
                    </a:path>
                  </a:pathLst>
                </a:custGeom>
                <a:solidFill>
                  <a:srgbClr val="F8F8F8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22" name="Freeform 298">
                  <a:extLst>
                    <a:ext uri="{FF2B5EF4-FFF2-40B4-BE49-F238E27FC236}">
                      <a16:creationId xmlns:a16="http://schemas.microsoft.com/office/drawing/2014/main" id="{3BCF31E7-6807-480B-BE72-495AF066C1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3" y="2508"/>
                  <a:ext cx="36" cy="64"/>
                </a:xfrm>
                <a:custGeom>
                  <a:avLst/>
                  <a:gdLst>
                    <a:gd name="T0" fmla="*/ 2 w 36"/>
                    <a:gd name="T1" fmla="*/ 53 h 64"/>
                    <a:gd name="T2" fmla="*/ 29 w 36"/>
                    <a:gd name="T3" fmla="*/ 0 h 64"/>
                    <a:gd name="T4" fmla="*/ 35 w 36"/>
                    <a:gd name="T5" fmla="*/ 4 h 64"/>
                    <a:gd name="T6" fmla="*/ 33 w 36"/>
                    <a:gd name="T7" fmla="*/ 10 h 64"/>
                    <a:gd name="T8" fmla="*/ 7 w 36"/>
                    <a:gd name="T9" fmla="*/ 61 h 64"/>
                    <a:gd name="T10" fmla="*/ 0 w 36"/>
                    <a:gd name="T11" fmla="*/ 63 h 64"/>
                    <a:gd name="T12" fmla="*/ 2 w 36"/>
                    <a:gd name="T13" fmla="*/ 53 h 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64"/>
                    <a:gd name="T23" fmla="*/ 36 w 36"/>
                    <a:gd name="T24" fmla="*/ 64 h 6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64">
                      <a:moveTo>
                        <a:pt x="2" y="53"/>
                      </a:moveTo>
                      <a:lnTo>
                        <a:pt x="29" y="0"/>
                      </a:lnTo>
                      <a:lnTo>
                        <a:pt x="35" y="4"/>
                      </a:lnTo>
                      <a:lnTo>
                        <a:pt x="33" y="10"/>
                      </a:lnTo>
                      <a:lnTo>
                        <a:pt x="7" y="61"/>
                      </a:lnTo>
                      <a:lnTo>
                        <a:pt x="0" y="63"/>
                      </a:lnTo>
                      <a:lnTo>
                        <a:pt x="2" y="5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181" name="Group 299">
                <a:extLst>
                  <a:ext uri="{FF2B5EF4-FFF2-40B4-BE49-F238E27FC236}">
                    <a16:creationId xmlns:a16="http://schemas.microsoft.com/office/drawing/2014/main" id="{F64C2C40-2E61-4B8E-A7F4-ABCA7AEF20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7" y="2352"/>
                <a:ext cx="200" cy="242"/>
                <a:chOff x="1447" y="2352"/>
                <a:chExt cx="200" cy="242"/>
              </a:xfrm>
            </p:grpSpPr>
            <p:sp>
              <p:nvSpPr>
                <p:cNvPr id="218" name="Freeform 300">
                  <a:extLst>
                    <a:ext uri="{FF2B5EF4-FFF2-40B4-BE49-F238E27FC236}">
                      <a16:creationId xmlns:a16="http://schemas.microsoft.com/office/drawing/2014/main" id="{F8DF7EA7-A24D-43AA-82A6-4E30551523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7" y="2352"/>
                  <a:ext cx="100" cy="138"/>
                </a:xfrm>
                <a:custGeom>
                  <a:avLst/>
                  <a:gdLst>
                    <a:gd name="T0" fmla="*/ 99 w 100"/>
                    <a:gd name="T1" fmla="*/ 134 h 138"/>
                    <a:gd name="T2" fmla="*/ 96 w 100"/>
                    <a:gd name="T3" fmla="*/ 124 h 138"/>
                    <a:gd name="T4" fmla="*/ 88 w 100"/>
                    <a:gd name="T5" fmla="*/ 118 h 138"/>
                    <a:gd name="T6" fmla="*/ 62 w 100"/>
                    <a:gd name="T7" fmla="*/ 118 h 138"/>
                    <a:gd name="T8" fmla="*/ 34 w 100"/>
                    <a:gd name="T9" fmla="*/ 122 h 138"/>
                    <a:gd name="T10" fmla="*/ 16 w 100"/>
                    <a:gd name="T11" fmla="*/ 125 h 138"/>
                    <a:gd name="T12" fmla="*/ 12 w 100"/>
                    <a:gd name="T13" fmla="*/ 121 h 138"/>
                    <a:gd name="T14" fmla="*/ 16 w 100"/>
                    <a:gd name="T15" fmla="*/ 107 h 138"/>
                    <a:gd name="T16" fmla="*/ 25 w 100"/>
                    <a:gd name="T17" fmla="*/ 84 h 138"/>
                    <a:gd name="T18" fmla="*/ 35 w 100"/>
                    <a:gd name="T19" fmla="*/ 63 h 138"/>
                    <a:gd name="T20" fmla="*/ 45 w 100"/>
                    <a:gd name="T21" fmla="*/ 51 h 138"/>
                    <a:gd name="T22" fmla="*/ 49 w 100"/>
                    <a:gd name="T23" fmla="*/ 40 h 138"/>
                    <a:gd name="T24" fmla="*/ 48 w 100"/>
                    <a:gd name="T25" fmla="*/ 34 h 138"/>
                    <a:gd name="T26" fmla="*/ 42 w 100"/>
                    <a:gd name="T27" fmla="*/ 30 h 138"/>
                    <a:gd name="T28" fmla="*/ 32 w 100"/>
                    <a:gd name="T29" fmla="*/ 32 h 138"/>
                    <a:gd name="T30" fmla="*/ 16 w 100"/>
                    <a:gd name="T31" fmla="*/ 28 h 138"/>
                    <a:gd name="T32" fmla="*/ 11 w 100"/>
                    <a:gd name="T33" fmla="*/ 18 h 138"/>
                    <a:gd name="T34" fmla="*/ 7 w 100"/>
                    <a:gd name="T35" fmla="*/ 6 h 138"/>
                    <a:gd name="T36" fmla="*/ 7 w 100"/>
                    <a:gd name="T37" fmla="*/ 0 h 138"/>
                    <a:gd name="T38" fmla="*/ 2 w 100"/>
                    <a:gd name="T39" fmla="*/ 4 h 138"/>
                    <a:gd name="T40" fmla="*/ 0 w 100"/>
                    <a:gd name="T41" fmla="*/ 18 h 138"/>
                    <a:gd name="T42" fmla="*/ 2 w 100"/>
                    <a:gd name="T43" fmla="*/ 30 h 138"/>
                    <a:gd name="T44" fmla="*/ 11 w 100"/>
                    <a:gd name="T45" fmla="*/ 37 h 138"/>
                    <a:gd name="T46" fmla="*/ 19 w 100"/>
                    <a:gd name="T47" fmla="*/ 36 h 138"/>
                    <a:gd name="T48" fmla="*/ 34 w 100"/>
                    <a:gd name="T49" fmla="*/ 38 h 138"/>
                    <a:gd name="T50" fmla="*/ 36 w 100"/>
                    <a:gd name="T51" fmla="*/ 41 h 138"/>
                    <a:gd name="T52" fmla="*/ 36 w 100"/>
                    <a:gd name="T53" fmla="*/ 46 h 138"/>
                    <a:gd name="T54" fmla="*/ 29 w 100"/>
                    <a:gd name="T55" fmla="*/ 61 h 138"/>
                    <a:gd name="T56" fmla="*/ 20 w 100"/>
                    <a:gd name="T57" fmla="*/ 71 h 138"/>
                    <a:gd name="T58" fmla="*/ 9 w 100"/>
                    <a:gd name="T59" fmla="*/ 93 h 138"/>
                    <a:gd name="T60" fmla="*/ 5 w 100"/>
                    <a:gd name="T61" fmla="*/ 114 h 138"/>
                    <a:gd name="T62" fmla="*/ 4 w 100"/>
                    <a:gd name="T63" fmla="*/ 130 h 138"/>
                    <a:gd name="T64" fmla="*/ 7 w 100"/>
                    <a:gd name="T65" fmla="*/ 134 h 138"/>
                    <a:gd name="T66" fmla="*/ 12 w 100"/>
                    <a:gd name="T67" fmla="*/ 135 h 138"/>
                    <a:gd name="T68" fmla="*/ 27 w 100"/>
                    <a:gd name="T69" fmla="*/ 135 h 138"/>
                    <a:gd name="T70" fmla="*/ 57 w 100"/>
                    <a:gd name="T71" fmla="*/ 134 h 138"/>
                    <a:gd name="T72" fmla="*/ 75 w 100"/>
                    <a:gd name="T73" fmla="*/ 135 h 138"/>
                    <a:gd name="T74" fmla="*/ 89 w 100"/>
                    <a:gd name="T75" fmla="*/ 137 h 138"/>
                    <a:gd name="T76" fmla="*/ 96 w 100"/>
                    <a:gd name="T77" fmla="*/ 135 h 138"/>
                    <a:gd name="T78" fmla="*/ 99 w 100"/>
                    <a:gd name="T79" fmla="*/ 134 h 138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00"/>
                    <a:gd name="T121" fmla="*/ 0 h 138"/>
                    <a:gd name="T122" fmla="*/ 100 w 100"/>
                    <a:gd name="T123" fmla="*/ 138 h 138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00" h="138">
                      <a:moveTo>
                        <a:pt x="99" y="134"/>
                      </a:moveTo>
                      <a:lnTo>
                        <a:pt x="96" y="124"/>
                      </a:lnTo>
                      <a:lnTo>
                        <a:pt x="88" y="118"/>
                      </a:lnTo>
                      <a:lnTo>
                        <a:pt x="62" y="118"/>
                      </a:lnTo>
                      <a:lnTo>
                        <a:pt x="34" y="122"/>
                      </a:lnTo>
                      <a:lnTo>
                        <a:pt x="16" y="125"/>
                      </a:lnTo>
                      <a:lnTo>
                        <a:pt x="12" y="121"/>
                      </a:lnTo>
                      <a:lnTo>
                        <a:pt x="16" y="107"/>
                      </a:lnTo>
                      <a:lnTo>
                        <a:pt x="25" y="84"/>
                      </a:lnTo>
                      <a:lnTo>
                        <a:pt x="35" y="63"/>
                      </a:lnTo>
                      <a:lnTo>
                        <a:pt x="45" y="51"/>
                      </a:lnTo>
                      <a:lnTo>
                        <a:pt x="49" y="40"/>
                      </a:lnTo>
                      <a:lnTo>
                        <a:pt x="48" y="34"/>
                      </a:lnTo>
                      <a:lnTo>
                        <a:pt x="42" y="30"/>
                      </a:lnTo>
                      <a:lnTo>
                        <a:pt x="32" y="32"/>
                      </a:lnTo>
                      <a:lnTo>
                        <a:pt x="16" y="28"/>
                      </a:lnTo>
                      <a:lnTo>
                        <a:pt x="11" y="18"/>
                      </a:lnTo>
                      <a:lnTo>
                        <a:pt x="7" y="6"/>
                      </a:lnTo>
                      <a:lnTo>
                        <a:pt x="7" y="0"/>
                      </a:lnTo>
                      <a:lnTo>
                        <a:pt x="2" y="4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11" y="37"/>
                      </a:lnTo>
                      <a:lnTo>
                        <a:pt x="19" y="36"/>
                      </a:lnTo>
                      <a:lnTo>
                        <a:pt x="34" y="38"/>
                      </a:lnTo>
                      <a:lnTo>
                        <a:pt x="36" y="41"/>
                      </a:lnTo>
                      <a:lnTo>
                        <a:pt x="36" y="46"/>
                      </a:lnTo>
                      <a:lnTo>
                        <a:pt x="29" y="61"/>
                      </a:lnTo>
                      <a:lnTo>
                        <a:pt x="20" y="71"/>
                      </a:lnTo>
                      <a:lnTo>
                        <a:pt x="9" y="93"/>
                      </a:lnTo>
                      <a:lnTo>
                        <a:pt x="5" y="114"/>
                      </a:lnTo>
                      <a:lnTo>
                        <a:pt x="4" y="130"/>
                      </a:lnTo>
                      <a:lnTo>
                        <a:pt x="7" y="134"/>
                      </a:lnTo>
                      <a:lnTo>
                        <a:pt x="12" y="135"/>
                      </a:lnTo>
                      <a:lnTo>
                        <a:pt x="27" y="135"/>
                      </a:lnTo>
                      <a:lnTo>
                        <a:pt x="57" y="134"/>
                      </a:lnTo>
                      <a:lnTo>
                        <a:pt x="75" y="135"/>
                      </a:lnTo>
                      <a:lnTo>
                        <a:pt x="89" y="137"/>
                      </a:lnTo>
                      <a:lnTo>
                        <a:pt x="96" y="135"/>
                      </a:lnTo>
                      <a:lnTo>
                        <a:pt x="99" y="13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19" name="Freeform 301">
                  <a:extLst>
                    <a:ext uri="{FF2B5EF4-FFF2-40B4-BE49-F238E27FC236}">
                      <a16:creationId xmlns:a16="http://schemas.microsoft.com/office/drawing/2014/main" id="{719A83BA-1D9E-4FF9-858F-51D674EA76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9" y="2440"/>
                  <a:ext cx="138" cy="154"/>
                </a:xfrm>
                <a:custGeom>
                  <a:avLst/>
                  <a:gdLst>
                    <a:gd name="T0" fmla="*/ 94 w 138"/>
                    <a:gd name="T1" fmla="*/ 6 h 154"/>
                    <a:gd name="T2" fmla="*/ 82 w 138"/>
                    <a:gd name="T3" fmla="*/ 1 h 154"/>
                    <a:gd name="T4" fmla="*/ 73 w 138"/>
                    <a:gd name="T5" fmla="*/ 0 h 154"/>
                    <a:gd name="T6" fmla="*/ 66 w 138"/>
                    <a:gd name="T7" fmla="*/ 1 h 154"/>
                    <a:gd name="T8" fmla="*/ 62 w 138"/>
                    <a:gd name="T9" fmla="*/ 5 h 154"/>
                    <a:gd name="T10" fmla="*/ 64 w 138"/>
                    <a:gd name="T11" fmla="*/ 16 h 154"/>
                    <a:gd name="T12" fmla="*/ 76 w 138"/>
                    <a:gd name="T13" fmla="*/ 22 h 154"/>
                    <a:gd name="T14" fmla="*/ 90 w 138"/>
                    <a:gd name="T15" fmla="*/ 22 h 154"/>
                    <a:gd name="T16" fmla="*/ 104 w 138"/>
                    <a:gd name="T17" fmla="*/ 25 h 154"/>
                    <a:gd name="T18" fmla="*/ 115 w 138"/>
                    <a:gd name="T19" fmla="*/ 30 h 154"/>
                    <a:gd name="T20" fmla="*/ 126 w 138"/>
                    <a:gd name="T21" fmla="*/ 38 h 154"/>
                    <a:gd name="T22" fmla="*/ 126 w 138"/>
                    <a:gd name="T23" fmla="*/ 50 h 154"/>
                    <a:gd name="T24" fmla="*/ 122 w 138"/>
                    <a:gd name="T25" fmla="*/ 62 h 154"/>
                    <a:gd name="T26" fmla="*/ 112 w 138"/>
                    <a:gd name="T27" fmla="*/ 73 h 154"/>
                    <a:gd name="T28" fmla="*/ 95 w 138"/>
                    <a:gd name="T29" fmla="*/ 81 h 154"/>
                    <a:gd name="T30" fmla="*/ 73 w 138"/>
                    <a:gd name="T31" fmla="*/ 91 h 154"/>
                    <a:gd name="T32" fmla="*/ 51 w 138"/>
                    <a:gd name="T33" fmla="*/ 98 h 154"/>
                    <a:gd name="T34" fmla="*/ 37 w 138"/>
                    <a:gd name="T35" fmla="*/ 104 h 154"/>
                    <a:gd name="T36" fmla="*/ 30 w 138"/>
                    <a:gd name="T37" fmla="*/ 106 h 154"/>
                    <a:gd name="T38" fmla="*/ 32 w 138"/>
                    <a:gd name="T39" fmla="*/ 116 h 154"/>
                    <a:gd name="T40" fmla="*/ 30 w 138"/>
                    <a:gd name="T41" fmla="*/ 129 h 154"/>
                    <a:gd name="T42" fmla="*/ 16 w 138"/>
                    <a:gd name="T43" fmla="*/ 136 h 154"/>
                    <a:gd name="T44" fmla="*/ 1 w 138"/>
                    <a:gd name="T45" fmla="*/ 143 h 154"/>
                    <a:gd name="T46" fmla="*/ 0 w 138"/>
                    <a:gd name="T47" fmla="*/ 153 h 154"/>
                    <a:gd name="T48" fmla="*/ 16 w 138"/>
                    <a:gd name="T49" fmla="*/ 145 h 154"/>
                    <a:gd name="T50" fmla="*/ 37 w 138"/>
                    <a:gd name="T51" fmla="*/ 136 h 154"/>
                    <a:gd name="T52" fmla="*/ 41 w 138"/>
                    <a:gd name="T53" fmla="*/ 125 h 154"/>
                    <a:gd name="T54" fmla="*/ 41 w 138"/>
                    <a:gd name="T55" fmla="*/ 113 h 154"/>
                    <a:gd name="T56" fmla="*/ 51 w 138"/>
                    <a:gd name="T57" fmla="*/ 106 h 154"/>
                    <a:gd name="T58" fmla="*/ 77 w 138"/>
                    <a:gd name="T59" fmla="*/ 99 h 154"/>
                    <a:gd name="T60" fmla="*/ 97 w 138"/>
                    <a:gd name="T61" fmla="*/ 91 h 154"/>
                    <a:gd name="T62" fmla="*/ 118 w 138"/>
                    <a:gd name="T63" fmla="*/ 79 h 154"/>
                    <a:gd name="T64" fmla="*/ 134 w 138"/>
                    <a:gd name="T65" fmla="*/ 67 h 154"/>
                    <a:gd name="T66" fmla="*/ 137 w 138"/>
                    <a:gd name="T67" fmla="*/ 55 h 154"/>
                    <a:gd name="T68" fmla="*/ 137 w 138"/>
                    <a:gd name="T69" fmla="*/ 46 h 154"/>
                    <a:gd name="T70" fmla="*/ 137 w 138"/>
                    <a:gd name="T71" fmla="*/ 33 h 154"/>
                    <a:gd name="T72" fmla="*/ 127 w 138"/>
                    <a:gd name="T73" fmla="*/ 23 h 154"/>
                    <a:gd name="T74" fmla="*/ 114 w 138"/>
                    <a:gd name="T75" fmla="*/ 16 h 154"/>
                    <a:gd name="T76" fmla="*/ 103 w 138"/>
                    <a:gd name="T77" fmla="*/ 10 h 154"/>
                    <a:gd name="T78" fmla="*/ 94 w 138"/>
                    <a:gd name="T79" fmla="*/ 6 h 15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38"/>
                    <a:gd name="T121" fmla="*/ 0 h 154"/>
                    <a:gd name="T122" fmla="*/ 138 w 138"/>
                    <a:gd name="T123" fmla="*/ 154 h 15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38" h="154">
                      <a:moveTo>
                        <a:pt x="94" y="6"/>
                      </a:moveTo>
                      <a:lnTo>
                        <a:pt x="82" y="1"/>
                      </a:lnTo>
                      <a:lnTo>
                        <a:pt x="73" y="0"/>
                      </a:lnTo>
                      <a:lnTo>
                        <a:pt x="66" y="1"/>
                      </a:lnTo>
                      <a:lnTo>
                        <a:pt x="62" y="5"/>
                      </a:lnTo>
                      <a:lnTo>
                        <a:pt x="64" y="16"/>
                      </a:lnTo>
                      <a:lnTo>
                        <a:pt x="76" y="22"/>
                      </a:lnTo>
                      <a:lnTo>
                        <a:pt x="90" y="22"/>
                      </a:lnTo>
                      <a:lnTo>
                        <a:pt x="104" y="25"/>
                      </a:lnTo>
                      <a:lnTo>
                        <a:pt x="115" y="30"/>
                      </a:lnTo>
                      <a:lnTo>
                        <a:pt x="126" y="38"/>
                      </a:lnTo>
                      <a:lnTo>
                        <a:pt x="126" y="50"/>
                      </a:lnTo>
                      <a:lnTo>
                        <a:pt x="122" y="62"/>
                      </a:lnTo>
                      <a:lnTo>
                        <a:pt x="112" y="73"/>
                      </a:lnTo>
                      <a:lnTo>
                        <a:pt x="95" y="81"/>
                      </a:lnTo>
                      <a:lnTo>
                        <a:pt x="73" y="91"/>
                      </a:lnTo>
                      <a:lnTo>
                        <a:pt x="51" y="98"/>
                      </a:lnTo>
                      <a:lnTo>
                        <a:pt x="37" y="104"/>
                      </a:lnTo>
                      <a:lnTo>
                        <a:pt x="30" y="106"/>
                      </a:lnTo>
                      <a:lnTo>
                        <a:pt x="32" y="116"/>
                      </a:lnTo>
                      <a:lnTo>
                        <a:pt x="30" y="129"/>
                      </a:lnTo>
                      <a:lnTo>
                        <a:pt x="16" y="136"/>
                      </a:lnTo>
                      <a:lnTo>
                        <a:pt x="1" y="143"/>
                      </a:lnTo>
                      <a:lnTo>
                        <a:pt x="0" y="153"/>
                      </a:lnTo>
                      <a:lnTo>
                        <a:pt x="16" y="145"/>
                      </a:lnTo>
                      <a:lnTo>
                        <a:pt x="37" y="136"/>
                      </a:lnTo>
                      <a:lnTo>
                        <a:pt x="41" y="125"/>
                      </a:lnTo>
                      <a:lnTo>
                        <a:pt x="41" y="113"/>
                      </a:lnTo>
                      <a:lnTo>
                        <a:pt x="51" y="106"/>
                      </a:lnTo>
                      <a:lnTo>
                        <a:pt x="77" y="99"/>
                      </a:lnTo>
                      <a:lnTo>
                        <a:pt x="97" y="91"/>
                      </a:lnTo>
                      <a:lnTo>
                        <a:pt x="118" y="79"/>
                      </a:lnTo>
                      <a:lnTo>
                        <a:pt x="134" y="67"/>
                      </a:lnTo>
                      <a:lnTo>
                        <a:pt x="137" y="55"/>
                      </a:lnTo>
                      <a:lnTo>
                        <a:pt x="137" y="46"/>
                      </a:lnTo>
                      <a:lnTo>
                        <a:pt x="137" y="33"/>
                      </a:lnTo>
                      <a:lnTo>
                        <a:pt x="127" y="23"/>
                      </a:lnTo>
                      <a:lnTo>
                        <a:pt x="114" y="16"/>
                      </a:lnTo>
                      <a:lnTo>
                        <a:pt x="103" y="10"/>
                      </a:lnTo>
                      <a:lnTo>
                        <a:pt x="94" y="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182" name="Group 302">
                <a:extLst>
                  <a:ext uri="{FF2B5EF4-FFF2-40B4-BE49-F238E27FC236}">
                    <a16:creationId xmlns:a16="http://schemas.microsoft.com/office/drawing/2014/main" id="{96DE97EF-8443-416A-B07E-2A41E7930D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31" y="2094"/>
                <a:ext cx="200" cy="509"/>
                <a:chOff x="1231" y="2094"/>
                <a:chExt cx="200" cy="509"/>
              </a:xfrm>
            </p:grpSpPr>
            <p:sp>
              <p:nvSpPr>
                <p:cNvPr id="201" name="Freeform 303">
                  <a:extLst>
                    <a:ext uri="{FF2B5EF4-FFF2-40B4-BE49-F238E27FC236}">
                      <a16:creationId xmlns:a16="http://schemas.microsoft.com/office/drawing/2014/main" id="{C12EBEEA-32BA-41FB-AB0C-6447AC93AF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2" y="2117"/>
                  <a:ext cx="104" cy="479"/>
                </a:xfrm>
                <a:custGeom>
                  <a:avLst/>
                  <a:gdLst>
                    <a:gd name="T0" fmla="*/ 2 w 104"/>
                    <a:gd name="T1" fmla="*/ 86 h 479"/>
                    <a:gd name="T2" fmla="*/ 0 w 104"/>
                    <a:gd name="T3" fmla="*/ 104 h 479"/>
                    <a:gd name="T4" fmla="*/ 0 w 104"/>
                    <a:gd name="T5" fmla="*/ 199 h 479"/>
                    <a:gd name="T6" fmla="*/ 7 w 104"/>
                    <a:gd name="T7" fmla="*/ 325 h 479"/>
                    <a:gd name="T8" fmla="*/ 7 w 104"/>
                    <a:gd name="T9" fmla="*/ 407 h 479"/>
                    <a:gd name="T10" fmla="*/ 3 w 104"/>
                    <a:gd name="T11" fmla="*/ 462 h 479"/>
                    <a:gd name="T12" fmla="*/ 7 w 104"/>
                    <a:gd name="T13" fmla="*/ 478 h 479"/>
                    <a:gd name="T14" fmla="*/ 13 w 104"/>
                    <a:gd name="T15" fmla="*/ 475 h 479"/>
                    <a:gd name="T16" fmla="*/ 47 w 104"/>
                    <a:gd name="T17" fmla="*/ 444 h 479"/>
                    <a:gd name="T18" fmla="*/ 57 w 104"/>
                    <a:gd name="T19" fmla="*/ 438 h 479"/>
                    <a:gd name="T20" fmla="*/ 62 w 104"/>
                    <a:gd name="T21" fmla="*/ 429 h 479"/>
                    <a:gd name="T22" fmla="*/ 71 w 104"/>
                    <a:gd name="T23" fmla="*/ 417 h 479"/>
                    <a:gd name="T24" fmla="*/ 83 w 104"/>
                    <a:gd name="T25" fmla="*/ 405 h 479"/>
                    <a:gd name="T26" fmla="*/ 89 w 104"/>
                    <a:gd name="T27" fmla="*/ 388 h 479"/>
                    <a:gd name="T28" fmla="*/ 103 w 104"/>
                    <a:gd name="T29" fmla="*/ 374 h 479"/>
                    <a:gd name="T30" fmla="*/ 103 w 104"/>
                    <a:gd name="T31" fmla="*/ 367 h 479"/>
                    <a:gd name="T32" fmla="*/ 96 w 104"/>
                    <a:gd name="T33" fmla="*/ 355 h 479"/>
                    <a:gd name="T34" fmla="*/ 93 w 104"/>
                    <a:gd name="T35" fmla="*/ 341 h 479"/>
                    <a:gd name="T36" fmla="*/ 94 w 104"/>
                    <a:gd name="T37" fmla="*/ 334 h 479"/>
                    <a:gd name="T38" fmla="*/ 98 w 104"/>
                    <a:gd name="T39" fmla="*/ 321 h 479"/>
                    <a:gd name="T40" fmla="*/ 99 w 104"/>
                    <a:gd name="T41" fmla="*/ 313 h 479"/>
                    <a:gd name="T42" fmla="*/ 94 w 104"/>
                    <a:gd name="T43" fmla="*/ 299 h 479"/>
                    <a:gd name="T44" fmla="*/ 94 w 104"/>
                    <a:gd name="T45" fmla="*/ 290 h 479"/>
                    <a:gd name="T46" fmla="*/ 100 w 104"/>
                    <a:gd name="T47" fmla="*/ 272 h 479"/>
                    <a:gd name="T48" fmla="*/ 100 w 104"/>
                    <a:gd name="T49" fmla="*/ 261 h 479"/>
                    <a:gd name="T50" fmla="*/ 97 w 104"/>
                    <a:gd name="T51" fmla="*/ 253 h 479"/>
                    <a:gd name="T52" fmla="*/ 90 w 104"/>
                    <a:gd name="T53" fmla="*/ 243 h 479"/>
                    <a:gd name="T54" fmla="*/ 91 w 104"/>
                    <a:gd name="T55" fmla="*/ 227 h 479"/>
                    <a:gd name="T56" fmla="*/ 94 w 104"/>
                    <a:gd name="T57" fmla="*/ 214 h 479"/>
                    <a:gd name="T58" fmla="*/ 91 w 104"/>
                    <a:gd name="T59" fmla="*/ 199 h 479"/>
                    <a:gd name="T60" fmla="*/ 88 w 104"/>
                    <a:gd name="T61" fmla="*/ 194 h 479"/>
                    <a:gd name="T62" fmla="*/ 90 w 104"/>
                    <a:gd name="T63" fmla="*/ 180 h 479"/>
                    <a:gd name="T64" fmla="*/ 98 w 104"/>
                    <a:gd name="T65" fmla="*/ 165 h 479"/>
                    <a:gd name="T66" fmla="*/ 100 w 104"/>
                    <a:gd name="T67" fmla="*/ 155 h 479"/>
                    <a:gd name="T68" fmla="*/ 98 w 104"/>
                    <a:gd name="T69" fmla="*/ 146 h 479"/>
                    <a:gd name="T70" fmla="*/ 88 w 104"/>
                    <a:gd name="T71" fmla="*/ 137 h 479"/>
                    <a:gd name="T72" fmla="*/ 89 w 104"/>
                    <a:gd name="T73" fmla="*/ 130 h 479"/>
                    <a:gd name="T74" fmla="*/ 99 w 104"/>
                    <a:gd name="T75" fmla="*/ 109 h 479"/>
                    <a:gd name="T76" fmla="*/ 102 w 104"/>
                    <a:gd name="T77" fmla="*/ 91 h 479"/>
                    <a:gd name="T78" fmla="*/ 100 w 104"/>
                    <a:gd name="T79" fmla="*/ 82 h 479"/>
                    <a:gd name="T80" fmla="*/ 90 w 104"/>
                    <a:gd name="T81" fmla="*/ 73 h 479"/>
                    <a:gd name="T82" fmla="*/ 93 w 104"/>
                    <a:gd name="T83" fmla="*/ 65 h 479"/>
                    <a:gd name="T84" fmla="*/ 99 w 104"/>
                    <a:gd name="T85" fmla="*/ 57 h 479"/>
                    <a:gd name="T86" fmla="*/ 99 w 104"/>
                    <a:gd name="T87" fmla="*/ 47 h 479"/>
                    <a:gd name="T88" fmla="*/ 88 w 104"/>
                    <a:gd name="T89" fmla="*/ 40 h 479"/>
                    <a:gd name="T90" fmla="*/ 84 w 104"/>
                    <a:gd name="T91" fmla="*/ 34 h 479"/>
                    <a:gd name="T92" fmla="*/ 93 w 104"/>
                    <a:gd name="T93" fmla="*/ 19 h 479"/>
                    <a:gd name="T94" fmla="*/ 93 w 104"/>
                    <a:gd name="T95" fmla="*/ 12 h 479"/>
                    <a:gd name="T96" fmla="*/ 82 w 104"/>
                    <a:gd name="T97" fmla="*/ 8 h 479"/>
                    <a:gd name="T98" fmla="*/ 81 w 104"/>
                    <a:gd name="T99" fmla="*/ 0 h 479"/>
                    <a:gd name="T100" fmla="*/ 70 w 104"/>
                    <a:gd name="T101" fmla="*/ 19 h 479"/>
                    <a:gd name="T102" fmla="*/ 55 w 104"/>
                    <a:gd name="T103" fmla="*/ 40 h 479"/>
                    <a:gd name="T104" fmla="*/ 37 w 104"/>
                    <a:gd name="T105" fmla="*/ 57 h 479"/>
                    <a:gd name="T106" fmla="*/ 23 w 104"/>
                    <a:gd name="T107" fmla="*/ 69 h 479"/>
                    <a:gd name="T108" fmla="*/ 7 w 104"/>
                    <a:gd name="T109" fmla="*/ 80 h 479"/>
                    <a:gd name="T110" fmla="*/ 2 w 104"/>
                    <a:gd name="T111" fmla="*/ 86 h 47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04"/>
                    <a:gd name="T169" fmla="*/ 0 h 479"/>
                    <a:gd name="T170" fmla="*/ 104 w 104"/>
                    <a:gd name="T171" fmla="*/ 479 h 47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04" h="479">
                      <a:moveTo>
                        <a:pt x="2" y="86"/>
                      </a:moveTo>
                      <a:lnTo>
                        <a:pt x="0" y="104"/>
                      </a:lnTo>
                      <a:lnTo>
                        <a:pt x="0" y="199"/>
                      </a:lnTo>
                      <a:lnTo>
                        <a:pt x="7" y="325"/>
                      </a:lnTo>
                      <a:lnTo>
                        <a:pt x="7" y="407"/>
                      </a:lnTo>
                      <a:lnTo>
                        <a:pt x="3" y="462"/>
                      </a:lnTo>
                      <a:lnTo>
                        <a:pt x="7" y="478"/>
                      </a:lnTo>
                      <a:lnTo>
                        <a:pt x="13" y="475"/>
                      </a:lnTo>
                      <a:lnTo>
                        <a:pt x="47" y="444"/>
                      </a:lnTo>
                      <a:lnTo>
                        <a:pt x="57" y="438"/>
                      </a:lnTo>
                      <a:lnTo>
                        <a:pt x="62" y="429"/>
                      </a:lnTo>
                      <a:lnTo>
                        <a:pt x="71" y="417"/>
                      </a:lnTo>
                      <a:lnTo>
                        <a:pt x="83" y="405"/>
                      </a:lnTo>
                      <a:lnTo>
                        <a:pt x="89" y="388"/>
                      </a:lnTo>
                      <a:lnTo>
                        <a:pt x="103" y="374"/>
                      </a:lnTo>
                      <a:lnTo>
                        <a:pt x="103" y="367"/>
                      </a:lnTo>
                      <a:lnTo>
                        <a:pt x="96" y="355"/>
                      </a:lnTo>
                      <a:lnTo>
                        <a:pt x="93" y="341"/>
                      </a:lnTo>
                      <a:lnTo>
                        <a:pt x="94" y="334"/>
                      </a:lnTo>
                      <a:lnTo>
                        <a:pt x="98" y="321"/>
                      </a:lnTo>
                      <a:lnTo>
                        <a:pt x="99" y="313"/>
                      </a:lnTo>
                      <a:lnTo>
                        <a:pt x="94" y="299"/>
                      </a:lnTo>
                      <a:lnTo>
                        <a:pt x="94" y="290"/>
                      </a:lnTo>
                      <a:lnTo>
                        <a:pt x="100" y="272"/>
                      </a:lnTo>
                      <a:lnTo>
                        <a:pt x="100" y="261"/>
                      </a:lnTo>
                      <a:lnTo>
                        <a:pt x="97" y="253"/>
                      </a:lnTo>
                      <a:lnTo>
                        <a:pt x="90" y="243"/>
                      </a:lnTo>
                      <a:lnTo>
                        <a:pt x="91" y="227"/>
                      </a:lnTo>
                      <a:lnTo>
                        <a:pt x="94" y="214"/>
                      </a:lnTo>
                      <a:lnTo>
                        <a:pt x="91" y="199"/>
                      </a:lnTo>
                      <a:lnTo>
                        <a:pt x="88" y="194"/>
                      </a:lnTo>
                      <a:lnTo>
                        <a:pt x="90" y="180"/>
                      </a:lnTo>
                      <a:lnTo>
                        <a:pt x="98" y="165"/>
                      </a:lnTo>
                      <a:lnTo>
                        <a:pt x="100" y="155"/>
                      </a:lnTo>
                      <a:lnTo>
                        <a:pt x="98" y="146"/>
                      </a:lnTo>
                      <a:lnTo>
                        <a:pt x="88" y="137"/>
                      </a:lnTo>
                      <a:lnTo>
                        <a:pt x="89" y="130"/>
                      </a:lnTo>
                      <a:lnTo>
                        <a:pt x="99" y="109"/>
                      </a:lnTo>
                      <a:lnTo>
                        <a:pt x="102" y="91"/>
                      </a:lnTo>
                      <a:lnTo>
                        <a:pt x="100" y="82"/>
                      </a:lnTo>
                      <a:lnTo>
                        <a:pt x="90" y="73"/>
                      </a:lnTo>
                      <a:lnTo>
                        <a:pt x="93" y="65"/>
                      </a:lnTo>
                      <a:lnTo>
                        <a:pt x="99" y="57"/>
                      </a:lnTo>
                      <a:lnTo>
                        <a:pt x="99" y="47"/>
                      </a:lnTo>
                      <a:lnTo>
                        <a:pt x="88" y="40"/>
                      </a:lnTo>
                      <a:lnTo>
                        <a:pt x="84" y="34"/>
                      </a:lnTo>
                      <a:lnTo>
                        <a:pt x="93" y="19"/>
                      </a:lnTo>
                      <a:lnTo>
                        <a:pt x="93" y="12"/>
                      </a:lnTo>
                      <a:lnTo>
                        <a:pt x="82" y="8"/>
                      </a:lnTo>
                      <a:lnTo>
                        <a:pt x="81" y="0"/>
                      </a:lnTo>
                      <a:lnTo>
                        <a:pt x="70" y="19"/>
                      </a:lnTo>
                      <a:lnTo>
                        <a:pt x="55" y="40"/>
                      </a:lnTo>
                      <a:lnTo>
                        <a:pt x="37" y="57"/>
                      </a:lnTo>
                      <a:lnTo>
                        <a:pt x="23" y="69"/>
                      </a:lnTo>
                      <a:lnTo>
                        <a:pt x="7" y="80"/>
                      </a:lnTo>
                      <a:lnTo>
                        <a:pt x="2" y="86"/>
                      </a:lnTo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02" name="Freeform 304">
                  <a:extLst>
                    <a:ext uri="{FF2B5EF4-FFF2-40B4-BE49-F238E27FC236}">
                      <a16:creationId xmlns:a16="http://schemas.microsoft.com/office/drawing/2014/main" id="{0DF9EA37-B9A6-4A00-86B7-D9B196C5FE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0" y="2124"/>
                  <a:ext cx="31" cy="365"/>
                </a:xfrm>
                <a:custGeom>
                  <a:avLst/>
                  <a:gdLst>
                    <a:gd name="T0" fmla="*/ 10 w 31"/>
                    <a:gd name="T1" fmla="*/ 12 h 365"/>
                    <a:gd name="T2" fmla="*/ 0 w 31"/>
                    <a:gd name="T3" fmla="*/ 26 h 365"/>
                    <a:gd name="T4" fmla="*/ 6 w 31"/>
                    <a:gd name="T5" fmla="*/ 35 h 365"/>
                    <a:gd name="T6" fmla="*/ 19 w 31"/>
                    <a:gd name="T7" fmla="*/ 42 h 365"/>
                    <a:gd name="T8" fmla="*/ 14 w 31"/>
                    <a:gd name="T9" fmla="*/ 53 h 365"/>
                    <a:gd name="T10" fmla="*/ 7 w 31"/>
                    <a:gd name="T11" fmla="*/ 66 h 365"/>
                    <a:gd name="T12" fmla="*/ 15 w 31"/>
                    <a:gd name="T13" fmla="*/ 74 h 365"/>
                    <a:gd name="T14" fmla="*/ 21 w 31"/>
                    <a:gd name="T15" fmla="*/ 84 h 365"/>
                    <a:gd name="T16" fmla="*/ 15 w 31"/>
                    <a:gd name="T17" fmla="*/ 103 h 365"/>
                    <a:gd name="T18" fmla="*/ 7 w 31"/>
                    <a:gd name="T19" fmla="*/ 120 h 365"/>
                    <a:gd name="T20" fmla="*/ 10 w 31"/>
                    <a:gd name="T21" fmla="*/ 134 h 365"/>
                    <a:gd name="T22" fmla="*/ 19 w 31"/>
                    <a:gd name="T23" fmla="*/ 146 h 365"/>
                    <a:gd name="T24" fmla="*/ 8 w 31"/>
                    <a:gd name="T25" fmla="*/ 172 h 365"/>
                    <a:gd name="T26" fmla="*/ 4 w 31"/>
                    <a:gd name="T27" fmla="*/ 188 h 365"/>
                    <a:gd name="T28" fmla="*/ 12 w 31"/>
                    <a:gd name="T29" fmla="*/ 200 h 365"/>
                    <a:gd name="T30" fmla="*/ 11 w 31"/>
                    <a:gd name="T31" fmla="*/ 219 h 365"/>
                    <a:gd name="T32" fmla="*/ 5 w 31"/>
                    <a:gd name="T33" fmla="*/ 237 h 365"/>
                    <a:gd name="T34" fmla="*/ 11 w 31"/>
                    <a:gd name="T35" fmla="*/ 247 h 365"/>
                    <a:gd name="T36" fmla="*/ 20 w 31"/>
                    <a:gd name="T37" fmla="*/ 259 h 365"/>
                    <a:gd name="T38" fmla="*/ 11 w 31"/>
                    <a:gd name="T39" fmla="*/ 282 h 365"/>
                    <a:gd name="T40" fmla="*/ 7 w 31"/>
                    <a:gd name="T41" fmla="*/ 297 h 365"/>
                    <a:gd name="T42" fmla="*/ 15 w 31"/>
                    <a:gd name="T43" fmla="*/ 301 h 365"/>
                    <a:gd name="T44" fmla="*/ 14 w 31"/>
                    <a:gd name="T45" fmla="*/ 325 h 365"/>
                    <a:gd name="T46" fmla="*/ 10 w 31"/>
                    <a:gd name="T47" fmla="*/ 338 h 365"/>
                    <a:gd name="T48" fmla="*/ 15 w 31"/>
                    <a:gd name="T49" fmla="*/ 353 h 365"/>
                    <a:gd name="T50" fmla="*/ 29 w 31"/>
                    <a:gd name="T51" fmla="*/ 360 h 365"/>
                    <a:gd name="T52" fmla="*/ 20 w 31"/>
                    <a:gd name="T53" fmla="*/ 335 h 365"/>
                    <a:gd name="T54" fmla="*/ 24 w 31"/>
                    <a:gd name="T55" fmla="*/ 315 h 365"/>
                    <a:gd name="T56" fmla="*/ 23 w 31"/>
                    <a:gd name="T57" fmla="*/ 297 h 365"/>
                    <a:gd name="T58" fmla="*/ 19 w 31"/>
                    <a:gd name="T59" fmla="*/ 288 h 365"/>
                    <a:gd name="T60" fmla="*/ 28 w 31"/>
                    <a:gd name="T61" fmla="*/ 266 h 365"/>
                    <a:gd name="T62" fmla="*/ 28 w 31"/>
                    <a:gd name="T63" fmla="*/ 244 h 365"/>
                    <a:gd name="T64" fmla="*/ 17 w 31"/>
                    <a:gd name="T65" fmla="*/ 234 h 365"/>
                    <a:gd name="T66" fmla="*/ 20 w 31"/>
                    <a:gd name="T67" fmla="*/ 217 h 365"/>
                    <a:gd name="T68" fmla="*/ 22 w 31"/>
                    <a:gd name="T69" fmla="*/ 198 h 365"/>
                    <a:gd name="T70" fmla="*/ 14 w 31"/>
                    <a:gd name="T71" fmla="*/ 186 h 365"/>
                    <a:gd name="T72" fmla="*/ 17 w 31"/>
                    <a:gd name="T73" fmla="*/ 172 h 365"/>
                    <a:gd name="T74" fmla="*/ 28 w 31"/>
                    <a:gd name="T75" fmla="*/ 151 h 365"/>
                    <a:gd name="T76" fmla="*/ 25 w 31"/>
                    <a:gd name="T77" fmla="*/ 137 h 365"/>
                    <a:gd name="T78" fmla="*/ 17 w 31"/>
                    <a:gd name="T79" fmla="*/ 125 h 365"/>
                    <a:gd name="T80" fmla="*/ 27 w 31"/>
                    <a:gd name="T81" fmla="*/ 99 h 365"/>
                    <a:gd name="T82" fmla="*/ 30 w 31"/>
                    <a:gd name="T83" fmla="*/ 82 h 365"/>
                    <a:gd name="T84" fmla="*/ 22 w 31"/>
                    <a:gd name="T85" fmla="*/ 70 h 365"/>
                    <a:gd name="T86" fmla="*/ 19 w 31"/>
                    <a:gd name="T87" fmla="*/ 62 h 365"/>
                    <a:gd name="T88" fmla="*/ 28 w 31"/>
                    <a:gd name="T89" fmla="*/ 49 h 365"/>
                    <a:gd name="T90" fmla="*/ 24 w 31"/>
                    <a:gd name="T91" fmla="*/ 37 h 365"/>
                    <a:gd name="T92" fmla="*/ 14 w 31"/>
                    <a:gd name="T93" fmla="*/ 29 h 365"/>
                    <a:gd name="T94" fmla="*/ 13 w 31"/>
                    <a:gd name="T95" fmla="*/ 19 h 365"/>
                    <a:gd name="T96" fmla="*/ 19 w 31"/>
                    <a:gd name="T97" fmla="*/ 6 h 36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"/>
                    <a:gd name="T148" fmla="*/ 0 h 365"/>
                    <a:gd name="T149" fmla="*/ 31 w 31"/>
                    <a:gd name="T150" fmla="*/ 365 h 36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" h="365">
                      <a:moveTo>
                        <a:pt x="15" y="0"/>
                      </a:moveTo>
                      <a:lnTo>
                        <a:pt x="10" y="12"/>
                      </a:lnTo>
                      <a:lnTo>
                        <a:pt x="5" y="20"/>
                      </a:lnTo>
                      <a:lnTo>
                        <a:pt x="0" y="26"/>
                      </a:lnTo>
                      <a:lnTo>
                        <a:pt x="1" y="31"/>
                      </a:lnTo>
                      <a:lnTo>
                        <a:pt x="6" y="35"/>
                      </a:lnTo>
                      <a:lnTo>
                        <a:pt x="13" y="37"/>
                      </a:lnTo>
                      <a:lnTo>
                        <a:pt x="19" y="42"/>
                      </a:lnTo>
                      <a:lnTo>
                        <a:pt x="17" y="49"/>
                      </a:lnTo>
                      <a:lnTo>
                        <a:pt x="14" y="53"/>
                      </a:lnTo>
                      <a:lnTo>
                        <a:pt x="7" y="62"/>
                      </a:lnTo>
                      <a:lnTo>
                        <a:pt x="7" y="66"/>
                      </a:lnTo>
                      <a:lnTo>
                        <a:pt x="10" y="70"/>
                      </a:lnTo>
                      <a:lnTo>
                        <a:pt x="15" y="74"/>
                      </a:lnTo>
                      <a:lnTo>
                        <a:pt x="20" y="78"/>
                      </a:lnTo>
                      <a:lnTo>
                        <a:pt x="21" y="84"/>
                      </a:lnTo>
                      <a:lnTo>
                        <a:pt x="20" y="91"/>
                      </a:lnTo>
                      <a:lnTo>
                        <a:pt x="15" y="103"/>
                      </a:lnTo>
                      <a:lnTo>
                        <a:pt x="11" y="113"/>
                      </a:lnTo>
                      <a:lnTo>
                        <a:pt x="7" y="120"/>
                      </a:lnTo>
                      <a:lnTo>
                        <a:pt x="7" y="127"/>
                      </a:lnTo>
                      <a:lnTo>
                        <a:pt x="10" y="134"/>
                      </a:lnTo>
                      <a:lnTo>
                        <a:pt x="15" y="140"/>
                      </a:lnTo>
                      <a:lnTo>
                        <a:pt x="19" y="146"/>
                      </a:lnTo>
                      <a:lnTo>
                        <a:pt x="17" y="156"/>
                      </a:lnTo>
                      <a:lnTo>
                        <a:pt x="8" y="172"/>
                      </a:lnTo>
                      <a:lnTo>
                        <a:pt x="5" y="180"/>
                      </a:lnTo>
                      <a:lnTo>
                        <a:pt x="4" y="188"/>
                      </a:lnTo>
                      <a:lnTo>
                        <a:pt x="7" y="193"/>
                      </a:lnTo>
                      <a:lnTo>
                        <a:pt x="12" y="200"/>
                      </a:lnTo>
                      <a:lnTo>
                        <a:pt x="13" y="208"/>
                      </a:lnTo>
                      <a:lnTo>
                        <a:pt x="11" y="219"/>
                      </a:lnTo>
                      <a:lnTo>
                        <a:pt x="7" y="230"/>
                      </a:lnTo>
                      <a:lnTo>
                        <a:pt x="5" y="237"/>
                      </a:lnTo>
                      <a:lnTo>
                        <a:pt x="7" y="242"/>
                      </a:lnTo>
                      <a:lnTo>
                        <a:pt x="11" y="247"/>
                      </a:lnTo>
                      <a:lnTo>
                        <a:pt x="17" y="253"/>
                      </a:lnTo>
                      <a:lnTo>
                        <a:pt x="20" y="259"/>
                      </a:lnTo>
                      <a:lnTo>
                        <a:pt x="17" y="271"/>
                      </a:lnTo>
                      <a:lnTo>
                        <a:pt x="11" y="282"/>
                      </a:lnTo>
                      <a:lnTo>
                        <a:pt x="8" y="290"/>
                      </a:lnTo>
                      <a:lnTo>
                        <a:pt x="7" y="297"/>
                      </a:lnTo>
                      <a:lnTo>
                        <a:pt x="10" y="301"/>
                      </a:lnTo>
                      <a:lnTo>
                        <a:pt x="15" y="301"/>
                      </a:lnTo>
                      <a:lnTo>
                        <a:pt x="17" y="316"/>
                      </a:lnTo>
                      <a:lnTo>
                        <a:pt x="14" y="325"/>
                      </a:lnTo>
                      <a:lnTo>
                        <a:pt x="11" y="332"/>
                      </a:lnTo>
                      <a:lnTo>
                        <a:pt x="10" y="338"/>
                      </a:lnTo>
                      <a:lnTo>
                        <a:pt x="10" y="343"/>
                      </a:lnTo>
                      <a:lnTo>
                        <a:pt x="15" y="353"/>
                      </a:lnTo>
                      <a:lnTo>
                        <a:pt x="24" y="364"/>
                      </a:lnTo>
                      <a:lnTo>
                        <a:pt x="29" y="360"/>
                      </a:lnTo>
                      <a:lnTo>
                        <a:pt x="28" y="350"/>
                      </a:lnTo>
                      <a:lnTo>
                        <a:pt x="20" y="335"/>
                      </a:lnTo>
                      <a:lnTo>
                        <a:pt x="20" y="325"/>
                      </a:lnTo>
                      <a:lnTo>
                        <a:pt x="24" y="315"/>
                      </a:lnTo>
                      <a:lnTo>
                        <a:pt x="27" y="305"/>
                      </a:lnTo>
                      <a:lnTo>
                        <a:pt x="23" y="297"/>
                      </a:lnTo>
                      <a:lnTo>
                        <a:pt x="20" y="295"/>
                      </a:lnTo>
                      <a:lnTo>
                        <a:pt x="19" y="288"/>
                      </a:lnTo>
                      <a:lnTo>
                        <a:pt x="23" y="276"/>
                      </a:lnTo>
                      <a:lnTo>
                        <a:pt x="28" y="266"/>
                      </a:lnTo>
                      <a:lnTo>
                        <a:pt x="30" y="256"/>
                      </a:lnTo>
                      <a:lnTo>
                        <a:pt x="28" y="244"/>
                      </a:lnTo>
                      <a:lnTo>
                        <a:pt x="20" y="239"/>
                      </a:lnTo>
                      <a:lnTo>
                        <a:pt x="17" y="234"/>
                      </a:lnTo>
                      <a:lnTo>
                        <a:pt x="17" y="225"/>
                      </a:lnTo>
                      <a:lnTo>
                        <a:pt x="20" y="217"/>
                      </a:lnTo>
                      <a:lnTo>
                        <a:pt x="22" y="207"/>
                      </a:lnTo>
                      <a:lnTo>
                        <a:pt x="22" y="198"/>
                      </a:lnTo>
                      <a:lnTo>
                        <a:pt x="19" y="193"/>
                      </a:lnTo>
                      <a:lnTo>
                        <a:pt x="14" y="186"/>
                      </a:lnTo>
                      <a:lnTo>
                        <a:pt x="14" y="182"/>
                      </a:lnTo>
                      <a:lnTo>
                        <a:pt x="17" y="172"/>
                      </a:lnTo>
                      <a:lnTo>
                        <a:pt x="24" y="160"/>
                      </a:lnTo>
                      <a:lnTo>
                        <a:pt x="28" y="151"/>
                      </a:lnTo>
                      <a:lnTo>
                        <a:pt x="28" y="143"/>
                      </a:lnTo>
                      <a:lnTo>
                        <a:pt x="25" y="137"/>
                      </a:lnTo>
                      <a:lnTo>
                        <a:pt x="21" y="131"/>
                      </a:lnTo>
                      <a:lnTo>
                        <a:pt x="17" y="125"/>
                      </a:lnTo>
                      <a:lnTo>
                        <a:pt x="17" y="120"/>
                      </a:lnTo>
                      <a:lnTo>
                        <a:pt x="27" y="99"/>
                      </a:lnTo>
                      <a:lnTo>
                        <a:pt x="29" y="90"/>
                      </a:lnTo>
                      <a:lnTo>
                        <a:pt x="30" y="82"/>
                      </a:lnTo>
                      <a:lnTo>
                        <a:pt x="27" y="76"/>
                      </a:lnTo>
                      <a:lnTo>
                        <a:pt x="22" y="70"/>
                      </a:lnTo>
                      <a:lnTo>
                        <a:pt x="19" y="66"/>
                      </a:lnTo>
                      <a:lnTo>
                        <a:pt x="19" y="62"/>
                      </a:lnTo>
                      <a:lnTo>
                        <a:pt x="22" y="55"/>
                      </a:lnTo>
                      <a:lnTo>
                        <a:pt x="28" y="49"/>
                      </a:lnTo>
                      <a:lnTo>
                        <a:pt x="28" y="42"/>
                      </a:lnTo>
                      <a:lnTo>
                        <a:pt x="24" y="37"/>
                      </a:lnTo>
                      <a:lnTo>
                        <a:pt x="19" y="31"/>
                      </a:lnTo>
                      <a:lnTo>
                        <a:pt x="14" y="29"/>
                      </a:lnTo>
                      <a:lnTo>
                        <a:pt x="11" y="24"/>
                      </a:lnTo>
                      <a:lnTo>
                        <a:pt x="13" y="19"/>
                      </a:lnTo>
                      <a:lnTo>
                        <a:pt x="17" y="13"/>
                      </a:lnTo>
                      <a:lnTo>
                        <a:pt x="19" y="6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03" name="Freeform 305">
                  <a:extLst>
                    <a:ext uri="{FF2B5EF4-FFF2-40B4-BE49-F238E27FC236}">
                      <a16:creationId xmlns:a16="http://schemas.microsoft.com/office/drawing/2014/main" id="{71A8EE66-B724-4F9D-AA23-9A64AE6542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0" y="2214"/>
                  <a:ext cx="29" cy="295"/>
                </a:xfrm>
                <a:custGeom>
                  <a:avLst/>
                  <a:gdLst>
                    <a:gd name="T0" fmla="*/ 3 w 29"/>
                    <a:gd name="T1" fmla="*/ 8 h 295"/>
                    <a:gd name="T2" fmla="*/ 2 w 29"/>
                    <a:gd name="T3" fmla="*/ 28 h 295"/>
                    <a:gd name="T4" fmla="*/ 14 w 29"/>
                    <a:gd name="T5" fmla="*/ 37 h 295"/>
                    <a:gd name="T6" fmla="*/ 10 w 29"/>
                    <a:gd name="T7" fmla="*/ 59 h 295"/>
                    <a:gd name="T8" fmla="*/ 5 w 29"/>
                    <a:gd name="T9" fmla="*/ 81 h 295"/>
                    <a:gd name="T10" fmla="*/ 12 w 29"/>
                    <a:gd name="T11" fmla="*/ 92 h 295"/>
                    <a:gd name="T12" fmla="*/ 10 w 29"/>
                    <a:gd name="T13" fmla="*/ 110 h 295"/>
                    <a:gd name="T14" fmla="*/ 5 w 29"/>
                    <a:gd name="T15" fmla="*/ 130 h 295"/>
                    <a:gd name="T16" fmla="*/ 8 w 29"/>
                    <a:gd name="T17" fmla="*/ 144 h 295"/>
                    <a:gd name="T18" fmla="*/ 14 w 29"/>
                    <a:gd name="T19" fmla="*/ 157 h 295"/>
                    <a:gd name="T20" fmla="*/ 7 w 29"/>
                    <a:gd name="T21" fmla="*/ 183 h 295"/>
                    <a:gd name="T22" fmla="*/ 5 w 29"/>
                    <a:gd name="T23" fmla="*/ 200 h 295"/>
                    <a:gd name="T24" fmla="*/ 18 w 29"/>
                    <a:gd name="T25" fmla="*/ 212 h 295"/>
                    <a:gd name="T26" fmla="*/ 14 w 29"/>
                    <a:gd name="T27" fmla="*/ 238 h 295"/>
                    <a:gd name="T28" fmla="*/ 11 w 29"/>
                    <a:gd name="T29" fmla="*/ 261 h 295"/>
                    <a:gd name="T30" fmla="*/ 18 w 29"/>
                    <a:gd name="T31" fmla="*/ 273 h 295"/>
                    <a:gd name="T32" fmla="*/ 22 w 29"/>
                    <a:gd name="T33" fmla="*/ 291 h 295"/>
                    <a:gd name="T34" fmla="*/ 25 w 29"/>
                    <a:gd name="T35" fmla="*/ 284 h 295"/>
                    <a:gd name="T36" fmla="*/ 18 w 29"/>
                    <a:gd name="T37" fmla="*/ 263 h 295"/>
                    <a:gd name="T38" fmla="*/ 22 w 29"/>
                    <a:gd name="T39" fmla="*/ 233 h 295"/>
                    <a:gd name="T40" fmla="*/ 23 w 29"/>
                    <a:gd name="T41" fmla="*/ 210 h 295"/>
                    <a:gd name="T42" fmla="*/ 14 w 29"/>
                    <a:gd name="T43" fmla="*/ 195 h 295"/>
                    <a:gd name="T44" fmla="*/ 22 w 29"/>
                    <a:gd name="T45" fmla="*/ 174 h 295"/>
                    <a:gd name="T46" fmla="*/ 23 w 29"/>
                    <a:gd name="T47" fmla="*/ 153 h 295"/>
                    <a:gd name="T48" fmla="*/ 17 w 29"/>
                    <a:gd name="T49" fmla="*/ 137 h 295"/>
                    <a:gd name="T50" fmla="*/ 13 w 29"/>
                    <a:gd name="T51" fmla="*/ 125 h 295"/>
                    <a:gd name="T52" fmla="*/ 20 w 29"/>
                    <a:gd name="T53" fmla="*/ 104 h 295"/>
                    <a:gd name="T54" fmla="*/ 18 w 29"/>
                    <a:gd name="T55" fmla="*/ 87 h 295"/>
                    <a:gd name="T56" fmla="*/ 14 w 29"/>
                    <a:gd name="T57" fmla="*/ 75 h 295"/>
                    <a:gd name="T58" fmla="*/ 19 w 29"/>
                    <a:gd name="T59" fmla="*/ 56 h 295"/>
                    <a:gd name="T60" fmla="*/ 21 w 29"/>
                    <a:gd name="T61" fmla="*/ 36 h 295"/>
                    <a:gd name="T62" fmla="*/ 13 w 29"/>
                    <a:gd name="T63" fmla="*/ 22 h 295"/>
                    <a:gd name="T64" fmla="*/ 12 w 29"/>
                    <a:gd name="T65" fmla="*/ 10 h 295"/>
                    <a:gd name="T66" fmla="*/ 7 w 29"/>
                    <a:gd name="T67" fmla="*/ 0 h 29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9"/>
                    <a:gd name="T103" fmla="*/ 0 h 295"/>
                    <a:gd name="T104" fmla="*/ 29 w 29"/>
                    <a:gd name="T105" fmla="*/ 295 h 29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9" h="295">
                      <a:moveTo>
                        <a:pt x="7" y="0"/>
                      </a:moveTo>
                      <a:lnTo>
                        <a:pt x="3" y="8"/>
                      </a:lnTo>
                      <a:lnTo>
                        <a:pt x="0" y="22"/>
                      </a:lnTo>
                      <a:lnTo>
                        <a:pt x="2" y="28"/>
                      </a:lnTo>
                      <a:lnTo>
                        <a:pt x="9" y="32"/>
                      </a:lnTo>
                      <a:lnTo>
                        <a:pt x="14" y="37"/>
                      </a:lnTo>
                      <a:lnTo>
                        <a:pt x="14" y="48"/>
                      </a:lnTo>
                      <a:lnTo>
                        <a:pt x="10" y="59"/>
                      </a:lnTo>
                      <a:lnTo>
                        <a:pt x="5" y="67"/>
                      </a:lnTo>
                      <a:lnTo>
                        <a:pt x="5" y="81"/>
                      </a:lnTo>
                      <a:lnTo>
                        <a:pt x="7" y="86"/>
                      </a:lnTo>
                      <a:lnTo>
                        <a:pt x="12" y="92"/>
                      </a:lnTo>
                      <a:lnTo>
                        <a:pt x="13" y="101"/>
                      </a:lnTo>
                      <a:lnTo>
                        <a:pt x="10" y="110"/>
                      </a:lnTo>
                      <a:lnTo>
                        <a:pt x="7" y="118"/>
                      </a:lnTo>
                      <a:lnTo>
                        <a:pt x="5" y="130"/>
                      </a:lnTo>
                      <a:lnTo>
                        <a:pt x="5" y="137"/>
                      </a:lnTo>
                      <a:lnTo>
                        <a:pt x="8" y="144"/>
                      </a:lnTo>
                      <a:lnTo>
                        <a:pt x="14" y="151"/>
                      </a:lnTo>
                      <a:lnTo>
                        <a:pt x="14" y="157"/>
                      </a:lnTo>
                      <a:lnTo>
                        <a:pt x="13" y="176"/>
                      </a:lnTo>
                      <a:lnTo>
                        <a:pt x="7" y="183"/>
                      </a:lnTo>
                      <a:lnTo>
                        <a:pt x="3" y="191"/>
                      </a:lnTo>
                      <a:lnTo>
                        <a:pt x="5" y="200"/>
                      </a:lnTo>
                      <a:lnTo>
                        <a:pt x="14" y="206"/>
                      </a:lnTo>
                      <a:lnTo>
                        <a:pt x="18" y="212"/>
                      </a:lnTo>
                      <a:lnTo>
                        <a:pt x="19" y="224"/>
                      </a:lnTo>
                      <a:lnTo>
                        <a:pt x="14" y="238"/>
                      </a:lnTo>
                      <a:lnTo>
                        <a:pt x="11" y="253"/>
                      </a:lnTo>
                      <a:lnTo>
                        <a:pt x="11" y="261"/>
                      </a:lnTo>
                      <a:lnTo>
                        <a:pt x="13" y="271"/>
                      </a:lnTo>
                      <a:lnTo>
                        <a:pt x="18" y="273"/>
                      </a:lnTo>
                      <a:lnTo>
                        <a:pt x="22" y="282"/>
                      </a:lnTo>
                      <a:lnTo>
                        <a:pt x="22" y="291"/>
                      </a:lnTo>
                      <a:lnTo>
                        <a:pt x="28" y="294"/>
                      </a:lnTo>
                      <a:lnTo>
                        <a:pt x="25" y="284"/>
                      </a:lnTo>
                      <a:lnTo>
                        <a:pt x="20" y="271"/>
                      </a:lnTo>
                      <a:lnTo>
                        <a:pt x="18" y="263"/>
                      </a:lnTo>
                      <a:lnTo>
                        <a:pt x="18" y="247"/>
                      </a:lnTo>
                      <a:lnTo>
                        <a:pt x="22" y="233"/>
                      </a:lnTo>
                      <a:lnTo>
                        <a:pt x="23" y="222"/>
                      </a:lnTo>
                      <a:lnTo>
                        <a:pt x="23" y="210"/>
                      </a:lnTo>
                      <a:lnTo>
                        <a:pt x="17" y="201"/>
                      </a:lnTo>
                      <a:lnTo>
                        <a:pt x="14" y="195"/>
                      </a:lnTo>
                      <a:lnTo>
                        <a:pt x="17" y="183"/>
                      </a:lnTo>
                      <a:lnTo>
                        <a:pt x="22" y="174"/>
                      </a:lnTo>
                      <a:lnTo>
                        <a:pt x="23" y="165"/>
                      </a:lnTo>
                      <a:lnTo>
                        <a:pt x="23" y="153"/>
                      </a:lnTo>
                      <a:lnTo>
                        <a:pt x="21" y="145"/>
                      </a:lnTo>
                      <a:lnTo>
                        <a:pt x="17" y="137"/>
                      </a:lnTo>
                      <a:lnTo>
                        <a:pt x="13" y="131"/>
                      </a:lnTo>
                      <a:lnTo>
                        <a:pt x="13" y="125"/>
                      </a:lnTo>
                      <a:lnTo>
                        <a:pt x="17" y="118"/>
                      </a:lnTo>
                      <a:lnTo>
                        <a:pt x="20" y="104"/>
                      </a:lnTo>
                      <a:lnTo>
                        <a:pt x="20" y="96"/>
                      </a:lnTo>
                      <a:lnTo>
                        <a:pt x="18" y="87"/>
                      </a:lnTo>
                      <a:lnTo>
                        <a:pt x="14" y="81"/>
                      </a:lnTo>
                      <a:lnTo>
                        <a:pt x="14" y="75"/>
                      </a:lnTo>
                      <a:lnTo>
                        <a:pt x="14" y="67"/>
                      </a:lnTo>
                      <a:lnTo>
                        <a:pt x="19" y="56"/>
                      </a:lnTo>
                      <a:lnTo>
                        <a:pt x="22" y="49"/>
                      </a:lnTo>
                      <a:lnTo>
                        <a:pt x="21" y="36"/>
                      </a:lnTo>
                      <a:lnTo>
                        <a:pt x="17" y="31"/>
                      </a:lnTo>
                      <a:lnTo>
                        <a:pt x="13" y="22"/>
                      </a:lnTo>
                      <a:lnTo>
                        <a:pt x="10" y="16"/>
                      </a:lnTo>
                      <a:lnTo>
                        <a:pt x="12" y="10"/>
                      </a:lnTo>
                      <a:lnTo>
                        <a:pt x="11" y="4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04" name="Freeform 306">
                  <a:extLst>
                    <a:ext uri="{FF2B5EF4-FFF2-40B4-BE49-F238E27FC236}">
                      <a16:creationId xmlns:a16="http://schemas.microsoft.com/office/drawing/2014/main" id="{02680383-5DC2-4D7F-85FC-EF13970C7D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9" y="2178"/>
                  <a:ext cx="65" cy="65"/>
                </a:xfrm>
                <a:custGeom>
                  <a:avLst/>
                  <a:gdLst>
                    <a:gd name="T0" fmla="*/ 0 w 65"/>
                    <a:gd name="T1" fmla="*/ 52 h 65"/>
                    <a:gd name="T2" fmla="*/ 19 w 65"/>
                    <a:gd name="T3" fmla="*/ 33 h 65"/>
                    <a:gd name="T4" fmla="*/ 36 w 65"/>
                    <a:gd name="T5" fmla="*/ 17 h 65"/>
                    <a:gd name="T6" fmla="*/ 50 w 65"/>
                    <a:gd name="T7" fmla="*/ 0 h 65"/>
                    <a:gd name="T8" fmla="*/ 64 w 65"/>
                    <a:gd name="T9" fmla="*/ 0 h 65"/>
                    <a:gd name="T10" fmla="*/ 32 w 65"/>
                    <a:gd name="T11" fmla="*/ 27 h 65"/>
                    <a:gd name="T12" fmla="*/ 17 w 65"/>
                    <a:gd name="T13" fmla="*/ 44 h 65"/>
                    <a:gd name="T14" fmla="*/ 4 w 65"/>
                    <a:gd name="T15" fmla="*/ 64 h 65"/>
                    <a:gd name="T16" fmla="*/ 0 w 65"/>
                    <a:gd name="T17" fmla="*/ 52 h 6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"/>
                    <a:gd name="T28" fmla="*/ 0 h 65"/>
                    <a:gd name="T29" fmla="*/ 65 w 65"/>
                    <a:gd name="T30" fmla="*/ 65 h 6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" h="65">
                      <a:moveTo>
                        <a:pt x="0" y="52"/>
                      </a:moveTo>
                      <a:lnTo>
                        <a:pt x="19" y="33"/>
                      </a:lnTo>
                      <a:lnTo>
                        <a:pt x="36" y="17"/>
                      </a:lnTo>
                      <a:lnTo>
                        <a:pt x="50" y="0"/>
                      </a:lnTo>
                      <a:lnTo>
                        <a:pt x="64" y="0"/>
                      </a:lnTo>
                      <a:lnTo>
                        <a:pt x="32" y="27"/>
                      </a:lnTo>
                      <a:lnTo>
                        <a:pt x="17" y="44"/>
                      </a:lnTo>
                      <a:lnTo>
                        <a:pt x="4" y="64"/>
                      </a:lnTo>
                      <a:lnTo>
                        <a:pt x="0" y="5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05" name="Freeform 307">
                  <a:extLst>
                    <a:ext uri="{FF2B5EF4-FFF2-40B4-BE49-F238E27FC236}">
                      <a16:creationId xmlns:a16="http://schemas.microsoft.com/office/drawing/2014/main" id="{4FC6A440-0EC9-42E5-9411-EA0C440DB1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8" y="2214"/>
                  <a:ext cx="57" cy="53"/>
                </a:xfrm>
                <a:custGeom>
                  <a:avLst/>
                  <a:gdLst>
                    <a:gd name="T0" fmla="*/ 0 w 57"/>
                    <a:gd name="T1" fmla="*/ 33 h 53"/>
                    <a:gd name="T2" fmla="*/ 15 w 57"/>
                    <a:gd name="T3" fmla="*/ 26 h 53"/>
                    <a:gd name="T4" fmla="*/ 26 w 57"/>
                    <a:gd name="T5" fmla="*/ 16 h 53"/>
                    <a:gd name="T6" fmla="*/ 45 w 57"/>
                    <a:gd name="T7" fmla="*/ 0 h 53"/>
                    <a:gd name="T8" fmla="*/ 56 w 57"/>
                    <a:gd name="T9" fmla="*/ 0 h 53"/>
                    <a:gd name="T10" fmla="*/ 31 w 57"/>
                    <a:gd name="T11" fmla="*/ 16 h 53"/>
                    <a:gd name="T12" fmla="*/ 21 w 57"/>
                    <a:gd name="T13" fmla="*/ 27 h 53"/>
                    <a:gd name="T14" fmla="*/ 0 w 57"/>
                    <a:gd name="T15" fmla="*/ 52 h 53"/>
                    <a:gd name="T16" fmla="*/ 1 w 57"/>
                    <a:gd name="T17" fmla="*/ 37 h 53"/>
                    <a:gd name="T18" fmla="*/ 0 w 57"/>
                    <a:gd name="T19" fmla="*/ 33 h 5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7"/>
                    <a:gd name="T31" fmla="*/ 0 h 53"/>
                    <a:gd name="T32" fmla="*/ 57 w 57"/>
                    <a:gd name="T33" fmla="*/ 53 h 5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7" h="53">
                      <a:moveTo>
                        <a:pt x="0" y="33"/>
                      </a:moveTo>
                      <a:lnTo>
                        <a:pt x="15" y="26"/>
                      </a:lnTo>
                      <a:lnTo>
                        <a:pt x="26" y="16"/>
                      </a:lnTo>
                      <a:lnTo>
                        <a:pt x="45" y="0"/>
                      </a:lnTo>
                      <a:lnTo>
                        <a:pt x="56" y="0"/>
                      </a:lnTo>
                      <a:lnTo>
                        <a:pt x="31" y="16"/>
                      </a:lnTo>
                      <a:lnTo>
                        <a:pt x="21" y="27"/>
                      </a:lnTo>
                      <a:lnTo>
                        <a:pt x="0" y="52"/>
                      </a:lnTo>
                      <a:lnTo>
                        <a:pt x="1" y="37"/>
                      </a:lnTo>
                      <a:lnTo>
                        <a:pt x="0" y="3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06" name="Freeform 308">
                  <a:extLst>
                    <a:ext uri="{FF2B5EF4-FFF2-40B4-BE49-F238E27FC236}">
                      <a16:creationId xmlns:a16="http://schemas.microsoft.com/office/drawing/2014/main" id="{5A00A6B5-6126-4134-8D81-4D1A90684F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7" y="2244"/>
                  <a:ext cx="66" cy="82"/>
                </a:xfrm>
                <a:custGeom>
                  <a:avLst/>
                  <a:gdLst>
                    <a:gd name="T0" fmla="*/ 1 w 66"/>
                    <a:gd name="T1" fmla="*/ 61 h 82"/>
                    <a:gd name="T2" fmla="*/ 20 w 66"/>
                    <a:gd name="T3" fmla="*/ 42 h 82"/>
                    <a:gd name="T4" fmla="*/ 26 w 66"/>
                    <a:gd name="T5" fmla="*/ 30 h 82"/>
                    <a:gd name="T6" fmla="*/ 40 w 66"/>
                    <a:gd name="T7" fmla="*/ 18 h 82"/>
                    <a:gd name="T8" fmla="*/ 53 w 66"/>
                    <a:gd name="T9" fmla="*/ 6 h 82"/>
                    <a:gd name="T10" fmla="*/ 62 w 66"/>
                    <a:gd name="T11" fmla="*/ 0 h 82"/>
                    <a:gd name="T12" fmla="*/ 65 w 66"/>
                    <a:gd name="T13" fmla="*/ 0 h 82"/>
                    <a:gd name="T14" fmla="*/ 65 w 66"/>
                    <a:gd name="T15" fmla="*/ 6 h 82"/>
                    <a:gd name="T16" fmla="*/ 55 w 66"/>
                    <a:gd name="T17" fmla="*/ 15 h 82"/>
                    <a:gd name="T18" fmla="*/ 35 w 66"/>
                    <a:gd name="T19" fmla="*/ 29 h 82"/>
                    <a:gd name="T20" fmla="*/ 20 w 66"/>
                    <a:gd name="T21" fmla="*/ 46 h 82"/>
                    <a:gd name="T22" fmla="*/ 11 w 66"/>
                    <a:gd name="T23" fmla="*/ 64 h 82"/>
                    <a:gd name="T24" fmla="*/ 0 w 66"/>
                    <a:gd name="T25" fmla="*/ 81 h 82"/>
                    <a:gd name="T26" fmla="*/ 1 w 66"/>
                    <a:gd name="T27" fmla="*/ 61 h 8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6"/>
                    <a:gd name="T43" fmla="*/ 0 h 82"/>
                    <a:gd name="T44" fmla="*/ 66 w 66"/>
                    <a:gd name="T45" fmla="*/ 82 h 8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6" h="82">
                      <a:moveTo>
                        <a:pt x="1" y="61"/>
                      </a:moveTo>
                      <a:lnTo>
                        <a:pt x="20" y="42"/>
                      </a:lnTo>
                      <a:lnTo>
                        <a:pt x="26" y="30"/>
                      </a:lnTo>
                      <a:lnTo>
                        <a:pt x="40" y="18"/>
                      </a:lnTo>
                      <a:lnTo>
                        <a:pt x="53" y="6"/>
                      </a:lnTo>
                      <a:lnTo>
                        <a:pt x="62" y="0"/>
                      </a:lnTo>
                      <a:lnTo>
                        <a:pt x="65" y="0"/>
                      </a:lnTo>
                      <a:lnTo>
                        <a:pt x="65" y="6"/>
                      </a:lnTo>
                      <a:lnTo>
                        <a:pt x="55" y="15"/>
                      </a:lnTo>
                      <a:lnTo>
                        <a:pt x="35" y="29"/>
                      </a:lnTo>
                      <a:lnTo>
                        <a:pt x="20" y="46"/>
                      </a:lnTo>
                      <a:lnTo>
                        <a:pt x="11" y="64"/>
                      </a:lnTo>
                      <a:lnTo>
                        <a:pt x="0" y="81"/>
                      </a:lnTo>
                      <a:lnTo>
                        <a:pt x="1" y="6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07" name="Freeform 309">
                  <a:extLst>
                    <a:ext uri="{FF2B5EF4-FFF2-40B4-BE49-F238E27FC236}">
                      <a16:creationId xmlns:a16="http://schemas.microsoft.com/office/drawing/2014/main" id="{82580E2C-B301-4648-A849-611E455465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5" y="2311"/>
                  <a:ext cx="52" cy="48"/>
                </a:xfrm>
                <a:custGeom>
                  <a:avLst/>
                  <a:gdLst>
                    <a:gd name="T0" fmla="*/ 0 w 52"/>
                    <a:gd name="T1" fmla="*/ 39 h 48"/>
                    <a:gd name="T2" fmla="*/ 15 w 52"/>
                    <a:gd name="T3" fmla="*/ 21 h 48"/>
                    <a:gd name="T4" fmla="*/ 29 w 52"/>
                    <a:gd name="T5" fmla="*/ 11 h 48"/>
                    <a:gd name="T6" fmla="*/ 42 w 52"/>
                    <a:gd name="T7" fmla="*/ 3 h 48"/>
                    <a:gd name="T8" fmla="*/ 51 w 52"/>
                    <a:gd name="T9" fmla="*/ 0 h 48"/>
                    <a:gd name="T10" fmla="*/ 45 w 52"/>
                    <a:gd name="T11" fmla="*/ 11 h 48"/>
                    <a:gd name="T12" fmla="*/ 29 w 52"/>
                    <a:gd name="T13" fmla="*/ 20 h 48"/>
                    <a:gd name="T14" fmla="*/ 17 w 52"/>
                    <a:gd name="T15" fmla="*/ 36 h 48"/>
                    <a:gd name="T16" fmla="*/ 11 w 52"/>
                    <a:gd name="T17" fmla="*/ 45 h 48"/>
                    <a:gd name="T18" fmla="*/ 6 w 52"/>
                    <a:gd name="T19" fmla="*/ 47 h 48"/>
                    <a:gd name="T20" fmla="*/ 0 w 52"/>
                    <a:gd name="T21" fmla="*/ 44 h 48"/>
                    <a:gd name="T22" fmla="*/ 0 w 52"/>
                    <a:gd name="T23" fmla="*/ 39 h 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2"/>
                    <a:gd name="T37" fmla="*/ 0 h 48"/>
                    <a:gd name="T38" fmla="*/ 52 w 52"/>
                    <a:gd name="T39" fmla="*/ 48 h 4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2" h="48">
                      <a:moveTo>
                        <a:pt x="0" y="39"/>
                      </a:moveTo>
                      <a:lnTo>
                        <a:pt x="15" y="21"/>
                      </a:lnTo>
                      <a:lnTo>
                        <a:pt x="29" y="11"/>
                      </a:lnTo>
                      <a:lnTo>
                        <a:pt x="42" y="3"/>
                      </a:lnTo>
                      <a:lnTo>
                        <a:pt x="51" y="0"/>
                      </a:lnTo>
                      <a:lnTo>
                        <a:pt x="45" y="11"/>
                      </a:lnTo>
                      <a:lnTo>
                        <a:pt x="29" y="20"/>
                      </a:lnTo>
                      <a:lnTo>
                        <a:pt x="17" y="36"/>
                      </a:lnTo>
                      <a:lnTo>
                        <a:pt x="11" y="45"/>
                      </a:lnTo>
                      <a:lnTo>
                        <a:pt x="6" y="47"/>
                      </a:lnTo>
                      <a:lnTo>
                        <a:pt x="0" y="44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08" name="Freeform 310">
                  <a:extLst>
                    <a:ext uri="{FF2B5EF4-FFF2-40B4-BE49-F238E27FC236}">
                      <a16:creationId xmlns:a16="http://schemas.microsoft.com/office/drawing/2014/main" id="{7ADDB5F1-4FC8-41BB-BEE9-5BCA9DC0DF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6" y="2344"/>
                  <a:ext cx="57" cy="59"/>
                </a:xfrm>
                <a:custGeom>
                  <a:avLst/>
                  <a:gdLst>
                    <a:gd name="T0" fmla="*/ 0 w 57"/>
                    <a:gd name="T1" fmla="*/ 54 h 59"/>
                    <a:gd name="T2" fmla="*/ 15 w 57"/>
                    <a:gd name="T3" fmla="*/ 37 h 59"/>
                    <a:gd name="T4" fmla="*/ 33 w 57"/>
                    <a:gd name="T5" fmla="*/ 15 h 59"/>
                    <a:gd name="T6" fmla="*/ 43 w 57"/>
                    <a:gd name="T7" fmla="*/ 5 h 59"/>
                    <a:gd name="T8" fmla="*/ 51 w 57"/>
                    <a:gd name="T9" fmla="*/ 0 h 59"/>
                    <a:gd name="T10" fmla="*/ 56 w 57"/>
                    <a:gd name="T11" fmla="*/ 4 h 59"/>
                    <a:gd name="T12" fmla="*/ 47 w 57"/>
                    <a:gd name="T13" fmla="*/ 12 h 59"/>
                    <a:gd name="T14" fmla="*/ 31 w 57"/>
                    <a:gd name="T15" fmla="*/ 31 h 59"/>
                    <a:gd name="T16" fmla="*/ 15 w 57"/>
                    <a:gd name="T17" fmla="*/ 48 h 59"/>
                    <a:gd name="T18" fmla="*/ 6 w 57"/>
                    <a:gd name="T19" fmla="*/ 58 h 59"/>
                    <a:gd name="T20" fmla="*/ 3 w 57"/>
                    <a:gd name="T21" fmla="*/ 58 h 59"/>
                    <a:gd name="T22" fmla="*/ 0 w 57"/>
                    <a:gd name="T23" fmla="*/ 54 h 5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7"/>
                    <a:gd name="T37" fmla="*/ 0 h 59"/>
                    <a:gd name="T38" fmla="*/ 57 w 57"/>
                    <a:gd name="T39" fmla="*/ 59 h 5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7" h="59">
                      <a:moveTo>
                        <a:pt x="0" y="54"/>
                      </a:moveTo>
                      <a:lnTo>
                        <a:pt x="15" y="37"/>
                      </a:lnTo>
                      <a:lnTo>
                        <a:pt x="33" y="15"/>
                      </a:lnTo>
                      <a:lnTo>
                        <a:pt x="43" y="5"/>
                      </a:lnTo>
                      <a:lnTo>
                        <a:pt x="51" y="0"/>
                      </a:lnTo>
                      <a:lnTo>
                        <a:pt x="56" y="4"/>
                      </a:lnTo>
                      <a:lnTo>
                        <a:pt x="47" y="12"/>
                      </a:lnTo>
                      <a:lnTo>
                        <a:pt x="31" y="31"/>
                      </a:lnTo>
                      <a:lnTo>
                        <a:pt x="15" y="48"/>
                      </a:lnTo>
                      <a:lnTo>
                        <a:pt x="6" y="58"/>
                      </a:lnTo>
                      <a:lnTo>
                        <a:pt x="3" y="58"/>
                      </a:lnTo>
                      <a:lnTo>
                        <a:pt x="0" y="5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09" name="Freeform 311">
                  <a:extLst>
                    <a:ext uri="{FF2B5EF4-FFF2-40B4-BE49-F238E27FC236}">
                      <a16:creationId xmlns:a16="http://schemas.microsoft.com/office/drawing/2014/main" id="{D82461D2-3E80-4D0F-9305-5BC3C29D3E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6" y="2393"/>
                  <a:ext cx="40" cy="47"/>
                </a:xfrm>
                <a:custGeom>
                  <a:avLst/>
                  <a:gdLst>
                    <a:gd name="T0" fmla="*/ 1 w 40"/>
                    <a:gd name="T1" fmla="*/ 38 h 47"/>
                    <a:gd name="T2" fmla="*/ 17 w 40"/>
                    <a:gd name="T3" fmla="*/ 11 h 47"/>
                    <a:gd name="T4" fmla="*/ 33 w 40"/>
                    <a:gd name="T5" fmla="*/ 2 h 47"/>
                    <a:gd name="T6" fmla="*/ 39 w 40"/>
                    <a:gd name="T7" fmla="*/ 0 h 47"/>
                    <a:gd name="T8" fmla="*/ 38 w 40"/>
                    <a:gd name="T9" fmla="*/ 5 h 47"/>
                    <a:gd name="T10" fmla="*/ 20 w 40"/>
                    <a:gd name="T11" fmla="*/ 21 h 47"/>
                    <a:gd name="T12" fmla="*/ 2 w 40"/>
                    <a:gd name="T13" fmla="*/ 44 h 47"/>
                    <a:gd name="T14" fmla="*/ 0 w 40"/>
                    <a:gd name="T15" fmla="*/ 46 h 47"/>
                    <a:gd name="T16" fmla="*/ 1 w 40"/>
                    <a:gd name="T17" fmla="*/ 38 h 4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0"/>
                    <a:gd name="T28" fmla="*/ 0 h 47"/>
                    <a:gd name="T29" fmla="*/ 40 w 40"/>
                    <a:gd name="T30" fmla="*/ 47 h 4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0" h="47">
                      <a:moveTo>
                        <a:pt x="1" y="38"/>
                      </a:moveTo>
                      <a:lnTo>
                        <a:pt x="17" y="11"/>
                      </a:lnTo>
                      <a:lnTo>
                        <a:pt x="33" y="2"/>
                      </a:lnTo>
                      <a:lnTo>
                        <a:pt x="39" y="0"/>
                      </a:lnTo>
                      <a:lnTo>
                        <a:pt x="38" y="5"/>
                      </a:lnTo>
                      <a:lnTo>
                        <a:pt x="20" y="21"/>
                      </a:lnTo>
                      <a:lnTo>
                        <a:pt x="2" y="44"/>
                      </a:lnTo>
                      <a:lnTo>
                        <a:pt x="0" y="46"/>
                      </a:lnTo>
                      <a:lnTo>
                        <a:pt x="1" y="3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10" name="Freeform 312">
                  <a:extLst>
                    <a:ext uri="{FF2B5EF4-FFF2-40B4-BE49-F238E27FC236}">
                      <a16:creationId xmlns:a16="http://schemas.microsoft.com/office/drawing/2014/main" id="{27A36233-3BAC-403B-AE26-C82D65D8DB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7" y="2439"/>
                  <a:ext cx="28" cy="36"/>
                </a:xfrm>
                <a:custGeom>
                  <a:avLst/>
                  <a:gdLst>
                    <a:gd name="T0" fmla="*/ 1 w 28"/>
                    <a:gd name="T1" fmla="*/ 26 h 36"/>
                    <a:gd name="T2" fmla="*/ 15 w 28"/>
                    <a:gd name="T3" fmla="*/ 6 h 36"/>
                    <a:gd name="T4" fmla="*/ 26 w 28"/>
                    <a:gd name="T5" fmla="*/ 0 h 36"/>
                    <a:gd name="T6" fmla="*/ 27 w 28"/>
                    <a:gd name="T7" fmla="*/ 6 h 36"/>
                    <a:gd name="T8" fmla="*/ 21 w 28"/>
                    <a:gd name="T9" fmla="*/ 17 h 36"/>
                    <a:gd name="T10" fmla="*/ 7 w 28"/>
                    <a:gd name="T11" fmla="*/ 30 h 36"/>
                    <a:gd name="T12" fmla="*/ 3 w 28"/>
                    <a:gd name="T13" fmla="*/ 35 h 36"/>
                    <a:gd name="T14" fmla="*/ 0 w 28"/>
                    <a:gd name="T15" fmla="*/ 32 h 36"/>
                    <a:gd name="T16" fmla="*/ 1 w 28"/>
                    <a:gd name="T17" fmla="*/ 26 h 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8"/>
                    <a:gd name="T28" fmla="*/ 0 h 36"/>
                    <a:gd name="T29" fmla="*/ 28 w 28"/>
                    <a:gd name="T30" fmla="*/ 36 h 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8" h="36">
                      <a:moveTo>
                        <a:pt x="1" y="26"/>
                      </a:moveTo>
                      <a:lnTo>
                        <a:pt x="15" y="6"/>
                      </a:lnTo>
                      <a:lnTo>
                        <a:pt x="26" y="0"/>
                      </a:lnTo>
                      <a:lnTo>
                        <a:pt x="27" y="6"/>
                      </a:lnTo>
                      <a:lnTo>
                        <a:pt x="21" y="17"/>
                      </a:lnTo>
                      <a:lnTo>
                        <a:pt x="7" y="30"/>
                      </a:lnTo>
                      <a:lnTo>
                        <a:pt x="3" y="35"/>
                      </a:lnTo>
                      <a:lnTo>
                        <a:pt x="0" y="32"/>
                      </a:lnTo>
                      <a:lnTo>
                        <a:pt x="1" y="2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11" name="Freeform 313">
                  <a:extLst>
                    <a:ext uri="{FF2B5EF4-FFF2-40B4-BE49-F238E27FC236}">
                      <a16:creationId xmlns:a16="http://schemas.microsoft.com/office/drawing/2014/main" id="{F620E5EE-B691-4CD8-836D-928FB5C5EC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8" y="2484"/>
                  <a:ext cx="35" cy="40"/>
                </a:xfrm>
                <a:custGeom>
                  <a:avLst/>
                  <a:gdLst>
                    <a:gd name="T0" fmla="*/ 0 w 35"/>
                    <a:gd name="T1" fmla="*/ 39 h 40"/>
                    <a:gd name="T2" fmla="*/ 5 w 35"/>
                    <a:gd name="T3" fmla="*/ 33 h 40"/>
                    <a:gd name="T4" fmla="*/ 15 w 35"/>
                    <a:gd name="T5" fmla="*/ 17 h 40"/>
                    <a:gd name="T6" fmla="*/ 28 w 35"/>
                    <a:gd name="T7" fmla="*/ 0 h 40"/>
                    <a:gd name="T8" fmla="*/ 34 w 35"/>
                    <a:gd name="T9" fmla="*/ 0 h 40"/>
                    <a:gd name="T10" fmla="*/ 32 w 35"/>
                    <a:gd name="T11" fmla="*/ 6 h 40"/>
                    <a:gd name="T12" fmla="*/ 21 w 35"/>
                    <a:gd name="T13" fmla="*/ 22 h 40"/>
                    <a:gd name="T14" fmla="*/ 11 w 35"/>
                    <a:gd name="T15" fmla="*/ 38 h 40"/>
                    <a:gd name="T16" fmla="*/ 0 w 35"/>
                    <a:gd name="T17" fmla="*/ 39 h 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5"/>
                    <a:gd name="T28" fmla="*/ 0 h 40"/>
                    <a:gd name="T29" fmla="*/ 35 w 35"/>
                    <a:gd name="T30" fmla="*/ 40 h 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5" h="40">
                      <a:moveTo>
                        <a:pt x="0" y="39"/>
                      </a:moveTo>
                      <a:lnTo>
                        <a:pt x="5" y="33"/>
                      </a:lnTo>
                      <a:lnTo>
                        <a:pt x="15" y="17"/>
                      </a:lnTo>
                      <a:lnTo>
                        <a:pt x="28" y="0"/>
                      </a:lnTo>
                      <a:lnTo>
                        <a:pt x="34" y="0"/>
                      </a:lnTo>
                      <a:lnTo>
                        <a:pt x="32" y="6"/>
                      </a:lnTo>
                      <a:lnTo>
                        <a:pt x="21" y="22"/>
                      </a:lnTo>
                      <a:lnTo>
                        <a:pt x="11" y="38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12" name="Freeform 314">
                  <a:extLst>
                    <a:ext uri="{FF2B5EF4-FFF2-40B4-BE49-F238E27FC236}">
                      <a16:creationId xmlns:a16="http://schemas.microsoft.com/office/drawing/2014/main" id="{B2B5E83A-1433-4CF8-97D7-FDF0243C68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0" y="2156"/>
                  <a:ext cx="107" cy="440"/>
                </a:xfrm>
                <a:custGeom>
                  <a:avLst/>
                  <a:gdLst>
                    <a:gd name="T0" fmla="*/ 91 w 107"/>
                    <a:gd name="T1" fmla="*/ 54 h 440"/>
                    <a:gd name="T2" fmla="*/ 87 w 107"/>
                    <a:gd name="T3" fmla="*/ 78 h 440"/>
                    <a:gd name="T4" fmla="*/ 96 w 107"/>
                    <a:gd name="T5" fmla="*/ 94 h 440"/>
                    <a:gd name="T6" fmla="*/ 95 w 107"/>
                    <a:gd name="T7" fmla="*/ 117 h 440"/>
                    <a:gd name="T8" fmla="*/ 90 w 107"/>
                    <a:gd name="T9" fmla="*/ 135 h 440"/>
                    <a:gd name="T10" fmla="*/ 99 w 107"/>
                    <a:gd name="T11" fmla="*/ 154 h 440"/>
                    <a:gd name="T12" fmla="*/ 89 w 107"/>
                    <a:gd name="T13" fmla="*/ 185 h 440"/>
                    <a:gd name="T14" fmla="*/ 100 w 107"/>
                    <a:gd name="T15" fmla="*/ 212 h 440"/>
                    <a:gd name="T16" fmla="*/ 95 w 107"/>
                    <a:gd name="T17" fmla="*/ 239 h 440"/>
                    <a:gd name="T18" fmla="*/ 91 w 107"/>
                    <a:gd name="T19" fmla="*/ 257 h 440"/>
                    <a:gd name="T20" fmla="*/ 102 w 107"/>
                    <a:gd name="T21" fmla="*/ 274 h 440"/>
                    <a:gd name="T22" fmla="*/ 96 w 107"/>
                    <a:gd name="T23" fmla="*/ 307 h 440"/>
                    <a:gd name="T24" fmla="*/ 97 w 107"/>
                    <a:gd name="T25" fmla="*/ 326 h 440"/>
                    <a:gd name="T26" fmla="*/ 106 w 107"/>
                    <a:gd name="T27" fmla="*/ 349 h 440"/>
                    <a:gd name="T28" fmla="*/ 101 w 107"/>
                    <a:gd name="T29" fmla="*/ 367 h 440"/>
                    <a:gd name="T30" fmla="*/ 100 w 107"/>
                    <a:gd name="T31" fmla="*/ 386 h 440"/>
                    <a:gd name="T32" fmla="*/ 99 w 107"/>
                    <a:gd name="T33" fmla="*/ 404 h 440"/>
                    <a:gd name="T34" fmla="*/ 91 w 107"/>
                    <a:gd name="T35" fmla="*/ 420 h 440"/>
                    <a:gd name="T36" fmla="*/ 90 w 107"/>
                    <a:gd name="T37" fmla="*/ 439 h 440"/>
                    <a:gd name="T38" fmla="*/ 66 w 107"/>
                    <a:gd name="T39" fmla="*/ 423 h 440"/>
                    <a:gd name="T40" fmla="*/ 38 w 107"/>
                    <a:gd name="T41" fmla="*/ 419 h 440"/>
                    <a:gd name="T42" fmla="*/ 19 w 107"/>
                    <a:gd name="T43" fmla="*/ 409 h 440"/>
                    <a:gd name="T44" fmla="*/ 12 w 107"/>
                    <a:gd name="T45" fmla="*/ 398 h 440"/>
                    <a:gd name="T46" fmla="*/ 10 w 107"/>
                    <a:gd name="T47" fmla="*/ 373 h 440"/>
                    <a:gd name="T48" fmla="*/ 15 w 107"/>
                    <a:gd name="T49" fmla="*/ 342 h 440"/>
                    <a:gd name="T50" fmla="*/ 20 w 107"/>
                    <a:gd name="T51" fmla="*/ 324 h 440"/>
                    <a:gd name="T52" fmla="*/ 16 w 107"/>
                    <a:gd name="T53" fmla="*/ 304 h 440"/>
                    <a:gd name="T54" fmla="*/ 26 w 107"/>
                    <a:gd name="T55" fmla="*/ 281 h 440"/>
                    <a:gd name="T56" fmla="*/ 13 w 107"/>
                    <a:gd name="T57" fmla="*/ 263 h 440"/>
                    <a:gd name="T58" fmla="*/ 22 w 107"/>
                    <a:gd name="T59" fmla="*/ 239 h 440"/>
                    <a:gd name="T60" fmla="*/ 27 w 107"/>
                    <a:gd name="T61" fmla="*/ 214 h 440"/>
                    <a:gd name="T62" fmla="*/ 9 w 107"/>
                    <a:gd name="T63" fmla="*/ 196 h 440"/>
                    <a:gd name="T64" fmla="*/ 15 w 107"/>
                    <a:gd name="T65" fmla="*/ 184 h 440"/>
                    <a:gd name="T66" fmla="*/ 15 w 107"/>
                    <a:gd name="T67" fmla="*/ 161 h 440"/>
                    <a:gd name="T68" fmla="*/ 23 w 107"/>
                    <a:gd name="T69" fmla="*/ 147 h 440"/>
                    <a:gd name="T70" fmla="*/ 16 w 107"/>
                    <a:gd name="T71" fmla="*/ 129 h 440"/>
                    <a:gd name="T72" fmla="*/ 22 w 107"/>
                    <a:gd name="T73" fmla="*/ 115 h 440"/>
                    <a:gd name="T74" fmla="*/ 22 w 107"/>
                    <a:gd name="T75" fmla="*/ 103 h 440"/>
                    <a:gd name="T76" fmla="*/ 16 w 107"/>
                    <a:gd name="T77" fmla="*/ 91 h 440"/>
                    <a:gd name="T78" fmla="*/ 24 w 107"/>
                    <a:gd name="T79" fmla="*/ 77 h 440"/>
                    <a:gd name="T80" fmla="*/ 26 w 107"/>
                    <a:gd name="T81" fmla="*/ 57 h 440"/>
                    <a:gd name="T82" fmla="*/ 5 w 107"/>
                    <a:gd name="T83" fmla="*/ 31 h 440"/>
                    <a:gd name="T84" fmla="*/ 0 w 107"/>
                    <a:gd name="T85" fmla="*/ 4 h 440"/>
                    <a:gd name="T86" fmla="*/ 12 w 107"/>
                    <a:gd name="T87" fmla="*/ 4 h 440"/>
                    <a:gd name="T88" fmla="*/ 48 w 107"/>
                    <a:gd name="T89" fmla="*/ 25 h 440"/>
                    <a:gd name="T90" fmla="*/ 77 w 107"/>
                    <a:gd name="T91" fmla="*/ 37 h 44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07"/>
                    <a:gd name="T139" fmla="*/ 0 h 440"/>
                    <a:gd name="T140" fmla="*/ 107 w 107"/>
                    <a:gd name="T141" fmla="*/ 440 h 440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07" h="440">
                      <a:moveTo>
                        <a:pt x="87" y="41"/>
                      </a:moveTo>
                      <a:lnTo>
                        <a:pt x="91" y="54"/>
                      </a:lnTo>
                      <a:lnTo>
                        <a:pt x="88" y="66"/>
                      </a:lnTo>
                      <a:lnTo>
                        <a:pt x="87" y="78"/>
                      </a:lnTo>
                      <a:lnTo>
                        <a:pt x="91" y="85"/>
                      </a:lnTo>
                      <a:lnTo>
                        <a:pt x="96" y="94"/>
                      </a:lnTo>
                      <a:lnTo>
                        <a:pt x="99" y="108"/>
                      </a:lnTo>
                      <a:lnTo>
                        <a:pt x="95" y="117"/>
                      </a:lnTo>
                      <a:lnTo>
                        <a:pt x="90" y="126"/>
                      </a:lnTo>
                      <a:lnTo>
                        <a:pt x="90" y="135"/>
                      </a:lnTo>
                      <a:lnTo>
                        <a:pt x="94" y="143"/>
                      </a:lnTo>
                      <a:lnTo>
                        <a:pt x="99" y="154"/>
                      </a:lnTo>
                      <a:lnTo>
                        <a:pt x="96" y="163"/>
                      </a:lnTo>
                      <a:lnTo>
                        <a:pt x="89" y="185"/>
                      </a:lnTo>
                      <a:lnTo>
                        <a:pt x="90" y="194"/>
                      </a:lnTo>
                      <a:lnTo>
                        <a:pt x="100" y="212"/>
                      </a:lnTo>
                      <a:lnTo>
                        <a:pt x="100" y="227"/>
                      </a:lnTo>
                      <a:lnTo>
                        <a:pt x="95" y="239"/>
                      </a:lnTo>
                      <a:lnTo>
                        <a:pt x="91" y="249"/>
                      </a:lnTo>
                      <a:lnTo>
                        <a:pt x="91" y="257"/>
                      </a:lnTo>
                      <a:lnTo>
                        <a:pt x="101" y="267"/>
                      </a:lnTo>
                      <a:lnTo>
                        <a:pt x="102" y="274"/>
                      </a:lnTo>
                      <a:lnTo>
                        <a:pt x="101" y="290"/>
                      </a:lnTo>
                      <a:lnTo>
                        <a:pt x="96" y="307"/>
                      </a:lnTo>
                      <a:lnTo>
                        <a:pt x="96" y="318"/>
                      </a:lnTo>
                      <a:lnTo>
                        <a:pt x="97" y="326"/>
                      </a:lnTo>
                      <a:lnTo>
                        <a:pt x="104" y="338"/>
                      </a:lnTo>
                      <a:lnTo>
                        <a:pt x="106" y="349"/>
                      </a:lnTo>
                      <a:lnTo>
                        <a:pt x="105" y="359"/>
                      </a:lnTo>
                      <a:lnTo>
                        <a:pt x="101" y="367"/>
                      </a:lnTo>
                      <a:lnTo>
                        <a:pt x="95" y="375"/>
                      </a:lnTo>
                      <a:lnTo>
                        <a:pt x="100" y="386"/>
                      </a:lnTo>
                      <a:lnTo>
                        <a:pt x="102" y="395"/>
                      </a:lnTo>
                      <a:lnTo>
                        <a:pt x="99" y="404"/>
                      </a:lnTo>
                      <a:lnTo>
                        <a:pt x="91" y="409"/>
                      </a:lnTo>
                      <a:lnTo>
                        <a:pt x="91" y="420"/>
                      </a:lnTo>
                      <a:lnTo>
                        <a:pt x="91" y="428"/>
                      </a:lnTo>
                      <a:lnTo>
                        <a:pt x="90" y="439"/>
                      </a:lnTo>
                      <a:lnTo>
                        <a:pt x="78" y="430"/>
                      </a:lnTo>
                      <a:lnTo>
                        <a:pt x="66" y="423"/>
                      </a:lnTo>
                      <a:lnTo>
                        <a:pt x="55" y="419"/>
                      </a:lnTo>
                      <a:lnTo>
                        <a:pt x="38" y="419"/>
                      </a:lnTo>
                      <a:lnTo>
                        <a:pt x="26" y="416"/>
                      </a:lnTo>
                      <a:lnTo>
                        <a:pt x="19" y="409"/>
                      </a:lnTo>
                      <a:lnTo>
                        <a:pt x="6" y="406"/>
                      </a:lnTo>
                      <a:lnTo>
                        <a:pt x="12" y="398"/>
                      </a:lnTo>
                      <a:lnTo>
                        <a:pt x="15" y="386"/>
                      </a:lnTo>
                      <a:lnTo>
                        <a:pt x="10" y="373"/>
                      </a:lnTo>
                      <a:lnTo>
                        <a:pt x="11" y="355"/>
                      </a:lnTo>
                      <a:lnTo>
                        <a:pt x="15" y="342"/>
                      </a:lnTo>
                      <a:lnTo>
                        <a:pt x="19" y="335"/>
                      </a:lnTo>
                      <a:lnTo>
                        <a:pt x="20" y="324"/>
                      </a:lnTo>
                      <a:lnTo>
                        <a:pt x="15" y="312"/>
                      </a:lnTo>
                      <a:lnTo>
                        <a:pt x="16" y="304"/>
                      </a:lnTo>
                      <a:lnTo>
                        <a:pt x="26" y="289"/>
                      </a:lnTo>
                      <a:lnTo>
                        <a:pt x="26" y="281"/>
                      </a:lnTo>
                      <a:lnTo>
                        <a:pt x="21" y="274"/>
                      </a:lnTo>
                      <a:lnTo>
                        <a:pt x="13" y="263"/>
                      </a:lnTo>
                      <a:lnTo>
                        <a:pt x="16" y="256"/>
                      </a:lnTo>
                      <a:lnTo>
                        <a:pt x="22" y="239"/>
                      </a:lnTo>
                      <a:lnTo>
                        <a:pt x="27" y="227"/>
                      </a:lnTo>
                      <a:lnTo>
                        <a:pt x="27" y="214"/>
                      </a:lnTo>
                      <a:lnTo>
                        <a:pt x="10" y="208"/>
                      </a:lnTo>
                      <a:lnTo>
                        <a:pt x="9" y="196"/>
                      </a:lnTo>
                      <a:lnTo>
                        <a:pt x="10" y="190"/>
                      </a:lnTo>
                      <a:lnTo>
                        <a:pt x="15" y="184"/>
                      </a:lnTo>
                      <a:lnTo>
                        <a:pt x="14" y="173"/>
                      </a:lnTo>
                      <a:lnTo>
                        <a:pt x="15" y="161"/>
                      </a:lnTo>
                      <a:lnTo>
                        <a:pt x="20" y="155"/>
                      </a:lnTo>
                      <a:lnTo>
                        <a:pt x="23" y="147"/>
                      </a:lnTo>
                      <a:lnTo>
                        <a:pt x="20" y="139"/>
                      </a:lnTo>
                      <a:lnTo>
                        <a:pt x="16" y="129"/>
                      </a:lnTo>
                      <a:lnTo>
                        <a:pt x="16" y="123"/>
                      </a:lnTo>
                      <a:lnTo>
                        <a:pt x="22" y="115"/>
                      </a:lnTo>
                      <a:lnTo>
                        <a:pt x="24" y="108"/>
                      </a:lnTo>
                      <a:lnTo>
                        <a:pt x="22" y="103"/>
                      </a:lnTo>
                      <a:lnTo>
                        <a:pt x="16" y="98"/>
                      </a:lnTo>
                      <a:lnTo>
                        <a:pt x="16" y="91"/>
                      </a:lnTo>
                      <a:lnTo>
                        <a:pt x="17" y="88"/>
                      </a:lnTo>
                      <a:lnTo>
                        <a:pt x="24" y="77"/>
                      </a:lnTo>
                      <a:lnTo>
                        <a:pt x="26" y="66"/>
                      </a:lnTo>
                      <a:lnTo>
                        <a:pt x="26" y="57"/>
                      </a:lnTo>
                      <a:lnTo>
                        <a:pt x="20" y="48"/>
                      </a:lnTo>
                      <a:lnTo>
                        <a:pt x="5" y="31"/>
                      </a:lnTo>
                      <a:lnTo>
                        <a:pt x="0" y="16"/>
                      </a:lnTo>
                      <a:lnTo>
                        <a:pt x="0" y="4"/>
                      </a:lnTo>
                      <a:lnTo>
                        <a:pt x="5" y="0"/>
                      </a:lnTo>
                      <a:lnTo>
                        <a:pt x="12" y="4"/>
                      </a:lnTo>
                      <a:lnTo>
                        <a:pt x="30" y="17"/>
                      </a:lnTo>
                      <a:lnTo>
                        <a:pt x="48" y="25"/>
                      </a:lnTo>
                      <a:lnTo>
                        <a:pt x="65" y="33"/>
                      </a:lnTo>
                      <a:lnTo>
                        <a:pt x="77" y="37"/>
                      </a:lnTo>
                      <a:lnTo>
                        <a:pt x="87" y="41"/>
                      </a:lnTo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13" name="Freeform 315">
                  <a:extLst>
                    <a:ext uri="{FF2B5EF4-FFF2-40B4-BE49-F238E27FC236}">
                      <a16:creationId xmlns:a16="http://schemas.microsoft.com/office/drawing/2014/main" id="{2138ADF8-083A-4250-ACC3-F2F4469AC3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1" y="2151"/>
                  <a:ext cx="189" cy="452"/>
                </a:xfrm>
                <a:custGeom>
                  <a:avLst/>
                  <a:gdLst>
                    <a:gd name="T0" fmla="*/ 65 w 189"/>
                    <a:gd name="T1" fmla="*/ 424 h 452"/>
                    <a:gd name="T2" fmla="*/ 102 w 189"/>
                    <a:gd name="T3" fmla="*/ 438 h 452"/>
                    <a:gd name="T4" fmla="*/ 173 w 189"/>
                    <a:gd name="T5" fmla="*/ 365 h 452"/>
                    <a:gd name="T6" fmla="*/ 177 w 189"/>
                    <a:gd name="T7" fmla="*/ 377 h 452"/>
                    <a:gd name="T8" fmla="*/ 99 w 189"/>
                    <a:gd name="T9" fmla="*/ 451 h 452"/>
                    <a:gd name="T10" fmla="*/ 62 w 189"/>
                    <a:gd name="T11" fmla="*/ 428 h 452"/>
                    <a:gd name="T12" fmla="*/ 11 w 189"/>
                    <a:gd name="T13" fmla="*/ 410 h 452"/>
                    <a:gd name="T14" fmla="*/ 13 w 189"/>
                    <a:gd name="T15" fmla="*/ 377 h 452"/>
                    <a:gd name="T16" fmla="*/ 23 w 189"/>
                    <a:gd name="T17" fmla="*/ 342 h 452"/>
                    <a:gd name="T18" fmla="*/ 18 w 189"/>
                    <a:gd name="T19" fmla="*/ 313 h 452"/>
                    <a:gd name="T20" fmla="*/ 29 w 189"/>
                    <a:gd name="T21" fmla="*/ 286 h 452"/>
                    <a:gd name="T22" fmla="*/ 24 w 189"/>
                    <a:gd name="T23" fmla="*/ 252 h 452"/>
                    <a:gd name="T24" fmla="*/ 20 w 189"/>
                    <a:gd name="T25" fmla="*/ 220 h 452"/>
                    <a:gd name="T26" fmla="*/ 18 w 189"/>
                    <a:gd name="T27" fmla="*/ 179 h 452"/>
                    <a:gd name="T28" fmla="*/ 25 w 189"/>
                    <a:gd name="T29" fmla="*/ 144 h 452"/>
                    <a:gd name="T30" fmla="*/ 29 w 189"/>
                    <a:gd name="T31" fmla="*/ 117 h 452"/>
                    <a:gd name="T32" fmla="*/ 20 w 189"/>
                    <a:gd name="T33" fmla="*/ 93 h 452"/>
                    <a:gd name="T34" fmla="*/ 25 w 189"/>
                    <a:gd name="T35" fmla="*/ 54 h 452"/>
                    <a:gd name="T36" fmla="*/ 2 w 189"/>
                    <a:gd name="T37" fmla="*/ 4 h 452"/>
                    <a:gd name="T38" fmla="*/ 12 w 189"/>
                    <a:gd name="T39" fmla="*/ 15 h 452"/>
                    <a:gd name="T40" fmla="*/ 36 w 189"/>
                    <a:gd name="T41" fmla="*/ 60 h 452"/>
                    <a:gd name="T42" fmla="*/ 70 w 189"/>
                    <a:gd name="T43" fmla="*/ 96 h 452"/>
                    <a:gd name="T44" fmla="*/ 34 w 189"/>
                    <a:gd name="T45" fmla="*/ 83 h 452"/>
                    <a:gd name="T46" fmla="*/ 38 w 189"/>
                    <a:gd name="T47" fmla="*/ 109 h 452"/>
                    <a:gd name="T48" fmla="*/ 55 w 189"/>
                    <a:gd name="T49" fmla="*/ 135 h 452"/>
                    <a:gd name="T50" fmla="*/ 30 w 189"/>
                    <a:gd name="T51" fmla="*/ 129 h 452"/>
                    <a:gd name="T52" fmla="*/ 37 w 189"/>
                    <a:gd name="T53" fmla="*/ 150 h 452"/>
                    <a:gd name="T54" fmla="*/ 38 w 189"/>
                    <a:gd name="T55" fmla="*/ 172 h 452"/>
                    <a:gd name="T56" fmla="*/ 74 w 189"/>
                    <a:gd name="T57" fmla="*/ 203 h 452"/>
                    <a:gd name="T58" fmla="*/ 34 w 189"/>
                    <a:gd name="T59" fmla="*/ 182 h 452"/>
                    <a:gd name="T60" fmla="*/ 20 w 189"/>
                    <a:gd name="T61" fmla="*/ 203 h 452"/>
                    <a:gd name="T62" fmla="*/ 43 w 189"/>
                    <a:gd name="T63" fmla="*/ 222 h 452"/>
                    <a:gd name="T64" fmla="*/ 88 w 189"/>
                    <a:gd name="T65" fmla="*/ 246 h 452"/>
                    <a:gd name="T66" fmla="*/ 38 w 189"/>
                    <a:gd name="T67" fmla="*/ 237 h 452"/>
                    <a:gd name="T68" fmla="*/ 27 w 189"/>
                    <a:gd name="T69" fmla="*/ 274 h 452"/>
                    <a:gd name="T70" fmla="*/ 87 w 189"/>
                    <a:gd name="T71" fmla="*/ 293 h 452"/>
                    <a:gd name="T72" fmla="*/ 55 w 189"/>
                    <a:gd name="T73" fmla="*/ 291 h 452"/>
                    <a:gd name="T74" fmla="*/ 34 w 189"/>
                    <a:gd name="T75" fmla="*/ 303 h 452"/>
                    <a:gd name="T76" fmla="*/ 34 w 189"/>
                    <a:gd name="T77" fmla="*/ 325 h 452"/>
                    <a:gd name="T78" fmla="*/ 92 w 189"/>
                    <a:gd name="T79" fmla="*/ 339 h 452"/>
                    <a:gd name="T80" fmla="*/ 64 w 189"/>
                    <a:gd name="T81" fmla="*/ 339 h 452"/>
                    <a:gd name="T82" fmla="*/ 31 w 189"/>
                    <a:gd name="T83" fmla="*/ 332 h 452"/>
                    <a:gd name="T84" fmla="*/ 60 w 189"/>
                    <a:gd name="T85" fmla="*/ 363 h 452"/>
                    <a:gd name="T86" fmla="*/ 92 w 189"/>
                    <a:gd name="T87" fmla="*/ 381 h 452"/>
                    <a:gd name="T88" fmla="*/ 51 w 189"/>
                    <a:gd name="T89" fmla="*/ 364 h 452"/>
                    <a:gd name="T90" fmla="*/ 27 w 189"/>
                    <a:gd name="T91" fmla="*/ 358 h 452"/>
                    <a:gd name="T92" fmla="*/ 27 w 189"/>
                    <a:gd name="T93" fmla="*/ 384 h 452"/>
                    <a:gd name="T94" fmla="*/ 24 w 189"/>
                    <a:gd name="T95" fmla="*/ 407 h 45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89"/>
                    <a:gd name="T145" fmla="*/ 0 h 452"/>
                    <a:gd name="T146" fmla="*/ 189 w 189"/>
                    <a:gd name="T147" fmla="*/ 452 h 45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89" h="452">
                      <a:moveTo>
                        <a:pt x="29" y="408"/>
                      </a:moveTo>
                      <a:lnTo>
                        <a:pt x="37" y="419"/>
                      </a:lnTo>
                      <a:lnTo>
                        <a:pt x="49" y="422"/>
                      </a:lnTo>
                      <a:lnTo>
                        <a:pt x="65" y="424"/>
                      </a:lnTo>
                      <a:lnTo>
                        <a:pt x="83" y="428"/>
                      </a:lnTo>
                      <a:lnTo>
                        <a:pt x="94" y="436"/>
                      </a:lnTo>
                      <a:lnTo>
                        <a:pt x="98" y="440"/>
                      </a:lnTo>
                      <a:lnTo>
                        <a:pt x="102" y="438"/>
                      </a:lnTo>
                      <a:lnTo>
                        <a:pt x="123" y="420"/>
                      </a:lnTo>
                      <a:lnTo>
                        <a:pt x="151" y="396"/>
                      </a:lnTo>
                      <a:lnTo>
                        <a:pt x="160" y="381"/>
                      </a:lnTo>
                      <a:lnTo>
                        <a:pt x="173" y="365"/>
                      </a:lnTo>
                      <a:lnTo>
                        <a:pt x="178" y="353"/>
                      </a:lnTo>
                      <a:lnTo>
                        <a:pt x="188" y="351"/>
                      </a:lnTo>
                      <a:lnTo>
                        <a:pt x="183" y="364"/>
                      </a:lnTo>
                      <a:lnTo>
                        <a:pt x="177" y="377"/>
                      </a:lnTo>
                      <a:lnTo>
                        <a:pt x="160" y="391"/>
                      </a:lnTo>
                      <a:lnTo>
                        <a:pt x="147" y="410"/>
                      </a:lnTo>
                      <a:lnTo>
                        <a:pt x="117" y="430"/>
                      </a:lnTo>
                      <a:lnTo>
                        <a:pt x="99" y="451"/>
                      </a:lnTo>
                      <a:lnTo>
                        <a:pt x="92" y="449"/>
                      </a:lnTo>
                      <a:lnTo>
                        <a:pt x="85" y="439"/>
                      </a:lnTo>
                      <a:lnTo>
                        <a:pt x="74" y="433"/>
                      </a:lnTo>
                      <a:lnTo>
                        <a:pt x="62" y="428"/>
                      </a:lnTo>
                      <a:lnTo>
                        <a:pt x="34" y="426"/>
                      </a:lnTo>
                      <a:lnTo>
                        <a:pt x="27" y="420"/>
                      </a:lnTo>
                      <a:lnTo>
                        <a:pt x="13" y="417"/>
                      </a:lnTo>
                      <a:lnTo>
                        <a:pt x="11" y="410"/>
                      </a:lnTo>
                      <a:lnTo>
                        <a:pt x="15" y="401"/>
                      </a:lnTo>
                      <a:lnTo>
                        <a:pt x="20" y="393"/>
                      </a:lnTo>
                      <a:lnTo>
                        <a:pt x="16" y="383"/>
                      </a:lnTo>
                      <a:lnTo>
                        <a:pt x="13" y="377"/>
                      </a:lnTo>
                      <a:lnTo>
                        <a:pt x="13" y="368"/>
                      </a:lnTo>
                      <a:lnTo>
                        <a:pt x="16" y="354"/>
                      </a:lnTo>
                      <a:lnTo>
                        <a:pt x="18" y="347"/>
                      </a:lnTo>
                      <a:lnTo>
                        <a:pt x="23" y="342"/>
                      </a:lnTo>
                      <a:lnTo>
                        <a:pt x="25" y="334"/>
                      </a:lnTo>
                      <a:lnTo>
                        <a:pt x="23" y="328"/>
                      </a:lnTo>
                      <a:lnTo>
                        <a:pt x="18" y="322"/>
                      </a:lnTo>
                      <a:lnTo>
                        <a:pt x="18" y="313"/>
                      </a:lnTo>
                      <a:lnTo>
                        <a:pt x="21" y="307"/>
                      </a:lnTo>
                      <a:lnTo>
                        <a:pt x="27" y="297"/>
                      </a:lnTo>
                      <a:lnTo>
                        <a:pt x="31" y="293"/>
                      </a:lnTo>
                      <a:lnTo>
                        <a:pt x="29" y="286"/>
                      </a:lnTo>
                      <a:lnTo>
                        <a:pt x="20" y="279"/>
                      </a:lnTo>
                      <a:lnTo>
                        <a:pt x="16" y="271"/>
                      </a:lnTo>
                      <a:lnTo>
                        <a:pt x="18" y="264"/>
                      </a:lnTo>
                      <a:lnTo>
                        <a:pt x="24" y="252"/>
                      </a:lnTo>
                      <a:lnTo>
                        <a:pt x="30" y="238"/>
                      </a:lnTo>
                      <a:lnTo>
                        <a:pt x="33" y="228"/>
                      </a:lnTo>
                      <a:lnTo>
                        <a:pt x="29" y="223"/>
                      </a:lnTo>
                      <a:lnTo>
                        <a:pt x="20" y="220"/>
                      </a:lnTo>
                      <a:lnTo>
                        <a:pt x="14" y="215"/>
                      </a:lnTo>
                      <a:lnTo>
                        <a:pt x="13" y="203"/>
                      </a:lnTo>
                      <a:lnTo>
                        <a:pt x="20" y="188"/>
                      </a:lnTo>
                      <a:lnTo>
                        <a:pt x="18" y="179"/>
                      </a:lnTo>
                      <a:lnTo>
                        <a:pt x="16" y="170"/>
                      </a:lnTo>
                      <a:lnTo>
                        <a:pt x="22" y="159"/>
                      </a:lnTo>
                      <a:lnTo>
                        <a:pt x="27" y="150"/>
                      </a:lnTo>
                      <a:lnTo>
                        <a:pt x="25" y="144"/>
                      </a:lnTo>
                      <a:lnTo>
                        <a:pt x="22" y="138"/>
                      </a:lnTo>
                      <a:lnTo>
                        <a:pt x="22" y="128"/>
                      </a:lnTo>
                      <a:lnTo>
                        <a:pt x="25" y="121"/>
                      </a:lnTo>
                      <a:lnTo>
                        <a:pt x="29" y="117"/>
                      </a:lnTo>
                      <a:lnTo>
                        <a:pt x="29" y="109"/>
                      </a:lnTo>
                      <a:lnTo>
                        <a:pt x="22" y="106"/>
                      </a:lnTo>
                      <a:lnTo>
                        <a:pt x="18" y="101"/>
                      </a:lnTo>
                      <a:lnTo>
                        <a:pt x="20" y="93"/>
                      </a:lnTo>
                      <a:lnTo>
                        <a:pt x="27" y="83"/>
                      </a:lnTo>
                      <a:lnTo>
                        <a:pt x="30" y="74"/>
                      </a:lnTo>
                      <a:lnTo>
                        <a:pt x="31" y="63"/>
                      </a:lnTo>
                      <a:lnTo>
                        <a:pt x="25" y="54"/>
                      </a:lnTo>
                      <a:lnTo>
                        <a:pt x="12" y="37"/>
                      </a:lnTo>
                      <a:lnTo>
                        <a:pt x="6" y="26"/>
                      </a:lnTo>
                      <a:lnTo>
                        <a:pt x="0" y="15"/>
                      </a:lnTo>
                      <a:lnTo>
                        <a:pt x="2" y="4"/>
                      </a:lnTo>
                      <a:lnTo>
                        <a:pt x="7" y="0"/>
                      </a:lnTo>
                      <a:lnTo>
                        <a:pt x="11" y="1"/>
                      </a:lnTo>
                      <a:lnTo>
                        <a:pt x="16" y="9"/>
                      </a:lnTo>
                      <a:lnTo>
                        <a:pt x="12" y="15"/>
                      </a:lnTo>
                      <a:lnTo>
                        <a:pt x="13" y="26"/>
                      </a:lnTo>
                      <a:lnTo>
                        <a:pt x="21" y="43"/>
                      </a:lnTo>
                      <a:lnTo>
                        <a:pt x="32" y="54"/>
                      </a:lnTo>
                      <a:lnTo>
                        <a:pt x="36" y="60"/>
                      </a:lnTo>
                      <a:lnTo>
                        <a:pt x="38" y="68"/>
                      </a:lnTo>
                      <a:lnTo>
                        <a:pt x="39" y="72"/>
                      </a:lnTo>
                      <a:lnTo>
                        <a:pt x="56" y="86"/>
                      </a:lnTo>
                      <a:lnTo>
                        <a:pt x="70" y="96"/>
                      </a:lnTo>
                      <a:lnTo>
                        <a:pt x="72" y="103"/>
                      </a:lnTo>
                      <a:lnTo>
                        <a:pt x="67" y="105"/>
                      </a:lnTo>
                      <a:lnTo>
                        <a:pt x="46" y="86"/>
                      </a:lnTo>
                      <a:lnTo>
                        <a:pt x="34" y="83"/>
                      </a:lnTo>
                      <a:lnTo>
                        <a:pt x="29" y="94"/>
                      </a:lnTo>
                      <a:lnTo>
                        <a:pt x="27" y="99"/>
                      </a:lnTo>
                      <a:lnTo>
                        <a:pt x="33" y="105"/>
                      </a:lnTo>
                      <a:lnTo>
                        <a:pt x="38" y="109"/>
                      </a:lnTo>
                      <a:lnTo>
                        <a:pt x="38" y="115"/>
                      </a:lnTo>
                      <a:lnTo>
                        <a:pt x="37" y="123"/>
                      </a:lnTo>
                      <a:lnTo>
                        <a:pt x="42" y="128"/>
                      </a:lnTo>
                      <a:lnTo>
                        <a:pt x="55" y="135"/>
                      </a:lnTo>
                      <a:lnTo>
                        <a:pt x="74" y="145"/>
                      </a:lnTo>
                      <a:lnTo>
                        <a:pt x="67" y="148"/>
                      </a:lnTo>
                      <a:lnTo>
                        <a:pt x="47" y="139"/>
                      </a:lnTo>
                      <a:lnTo>
                        <a:pt x="30" y="129"/>
                      </a:lnTo>
                      <a:lnTo>
                        <a:pt x="27" y="132"/>
                      </a:lnTo>
                      <a:lnTo>
                        <a:pt x="29" y="138"/>
                      </a:lnTo>
                      <a:lnTo>
                        <a:pt x="34" y="144"/>
                      </a:lnTo>
                      <a:lnTo>
                        <a:pt x="37" y="150"/>
                      </a:lnTo>
                      <a:lnTo>
                        <a:pt x="34" y="158"/>
                      </a:lnTo>
                      <a:lnTo>
                        <a:pt x="27" y="164"/>
                      </a:lnTo>
                      <a:lnTo>
                        <a:pt x="27" y="170"/>
                      </a:lnTo>
                      <a:lnTo>
                        <a:pt x="38" y="172"/>
                      </a:lnTo>
                      <a:lnTo>
                        <a:pt x="47" y="186"/>
                      </a:lnTo>
                      <a:lnTo>
                        <a:pt x="58" y="194"/>
                      </a:lnTo>
                      <a:lnTo>
                        <a:pt x="73" y="199"/>
                      </a:lnTo>
                      <a:lnTo>
                        <a:pt x="74" y="203"/>
                      </a:lnTo>
                      <a:lnTo>
                        <a:pt x="65" y="201"/>
                      </a:lnTo>
                      <a:lnTo>
                        <a:pt x="46" y="194"/>
                      </a:lnTo>
                      <a:lnTo>
                        <a:pt x="38" y="188"/>
                      </a:lnTo>
                      <a:lnTo>
                        <a:pt x="34" y="182"/>
                      </a:lnTo>
                      <a:lnTo>
                        <a:pt x="27" y="181"/>
                      </a:lnTo>
                      <a:lnTo>
                        <a:pt x="27" y="188"/>
                      </a:lnTo>
                      <a:lnTo>
                        <a:pt x="23" y="195"/>
                      </a:lnTo>
                      <a:lnTo>
                        <a:pt x="20" y="203"/>
                      </a:lnTo>
                      <a:lnTo>
                        <a:pt x="22" y="209"/>
                      </a:lnTo>
                      <a:lnTo>
                        <a:pt x="30" y="213"/>
                      </a:lnTo>
                      <a:lnTo>
                        <a:pt x="38" y="215"/>
                      </a:lnTo>
                      <a:lnTo>
                        <a:pt x="43" y="222"/>
                      </a:lnTo>
                      <a:lnTo>
                        <a:pt x="69" y="230"/>
                      </a:lnTo>
                      <a:lnTo>
                        <a:pt x="87" y="237"/>
                      </a:lnTo>
                      <a:lnTo>
                        <a:pt x="94" y="242"/>
                      </a:lnTo>
                      <a:lnTo>
                        <a:pt x="88" y="246"/>
                      </a:lnTo>
                      <a:lnTo>
                        <a:pt x="78" y="244"/>
                      </a:lnTo>
                      <a:lnTo>
                        <a:pt x="56" y="234"/>
                      </a:lnTo>
                      <a:lnTo>
                        <a:pt x="42" y="230"/>
                      </a:lnTo>
                      <a:lnTo>
                        <a:pt x="38" y="237"/>
                      </a:lnTo>
                      <a:lnTo>
                        <a:pt x="34" y="248"/>
                      </a:lnTo>
                      <a:lnTo>
                        <a:pt x="27" y="259"/>
                      </a:lnTo>
                      <a:lnTo>
                        <a:pt x="27" y="266"/>
                      </a:lnTo>
                      <a:lnTo>
                        <a:pt x="27" y="274"/>
                      </a:lnTo>
                      <a:lnTo>
                        <a:pt x="34" y="277"/>
                      </a:lnTo>
                      <a:lnTo>
                        <a:pt x="47" y="281"/>
                      </a:lnTo>
                      <a:lnTo>
                        <a:pt x="64" y="288"/>
                      </a:lnTo>
                      <a:lnTo>
                        <a:pt x="87" y="293"/>
                      </a:lnTo>
                      <a:lnTo>
                        <a:pt x="97" y="297"/>
                      </a:lnTo>
                      <a:lnTo>
                        <a:pt x="90" y="301"/>
                      </a:lnTo>
                      <a:lnTo>
                        <a:pt x="70" y="297"/>
                      </a:lnTo>
                      <a:lnTo>
                        <a:pt x="55" y="291"/>
                      </a:lnTo>
                      <a:lnTo>
                        <a:pt x="45" y="288"/>
                      </a:lnTo>
                      <a:lnTo>
                        <a:pt x="37" y="286"/>
                      </a:lnTo>
                      <a:lnTo>
                        <a:pt x="38" y="293"/>
                      </a:lnTo>
                      <a:lnTo>
                        <a:pt x="34" y="303"/>
                      </a:lnTo>
                      <a:lnTo>
                        <a:pt x="29" y="309"/>
                      </a:lnTo>
                      <a:lnTo>
                        <a:pt x="27" y="316"/>
                      </a:lnTo>
                      <a:lnTo>
                        <a:pt x="27" y="322"/>
                      </a:lnTo>
                      <a:lnTo>
                        <a:pt x="34" y="325"/>
                      </a:lnTo>
                      <a:lnTo>
                        <a:pt x="49" y="326"/>
                      </a:lnTo>
                      <a:lnTo>
                        <a:pt x="58" y="330"/>
                      </a:lnTo>
                      <a:lnTo>
                        <a:pt x="80" y="338"/>
                      </a:lnTo>
                      <a:lnTo>
                        <a:pt x="92" y="339"/>
                      </a:lnTo>
                      <a:lnTo>
                        <a:pt x="97" y="344"/>
                      </a:lnTo>
                      <a:lnTo>
                        <a:pt x="91" y="346"/>
                      </a:lnTo>
                      <a:lnTo>
                        <a:pt x="80" y="344"/>
                      </a:lnTo>
                      <a:lnTo>
                        <a:pt x="64" y="339"/>
                      </a:lnTo>
                      <a:lnTo>
                        <a:pt x="55" y="334"/>
                      </a:lnTo>
                      <a:lnTo>
                        <a:pt x="43" y="332"/>
                      </a:lnTo>
                      <a:lnTo>
                        <a:pt x="34" y="332"/>
                      </a:lnTo>
                      <a:lnTo>
                        <a:pt x="31" y="332"/>
                      </a:lnTo>
                      <a:lnTo>
                        <a:pt x="31" y="342"/>
                      </a:lnTo>
                      <a:lnTo>
                        <a:pt x="29" y="346"/>
                      </a:lnTo>
                      <a:lnTo>
                        <a:pt x="45" y="351"/>
                      </a:lnTo>
                      <a:lnTo>
                        <a:pt x="60" y="363"/>
                      </a:lnTo>
                      <a:lnTo>
                        <a:pt x="76" y="369"/>
                      </a:lnTo>
                      <a:lnTo>
                        <a:pt x="87" y="371"/>
                      </a:lnTo>
                      <a:lnTo>
                        <a:pt x="96" y="376"/>
                      </a:lnTo>
                      <a:lnTo>
                        <a:pt x="92" y="381"/>
                      </a:lnTo>
                      <a:lnTo>
                        <a:pt x="83" y="377"/>
                      </a:lnTo>
                      <a:lnTo>
                        <a:pt x="73" y="373"/>
                      </a:lnTo>
                      <a:lnTo>
                        <a:pt x="61" y="371"/>
                      </a:lnTo>
                      <a:lnTo>
                        <a:pt x="51" y="364"/>
                      </a:lnTo>
                      <a:lnTo>
                        <a:pt x="46" y="358"/>
                      </a:lnTo>
                      <a:lnTo>
                        <a:pt x="38" y="357"/>
                      </a:lnTo>
                      <a:lnTo>
                        <a:pt x="29" y="357"/>
                      </a:lnTo>
                      <a:lnTo>
                        <a:pt x="27" y="358"/>
                      </a:lnTo>
                      <a:lnTo>
                        <a:pt x="24" y="365"/>
                      </a:lnTo>
                      <a:lnTo>
                        <a:pt x="22" y="373"/>
                      </a:lnTo>
                      <a:lnTo>
                        <a:pt x="24" y="381"/>
                      </a:lnTo>
                      <a:lnTo>
                        <a:pt x="27" y="384"/>
                      </a:lnTo>
                      <a:lnTo>
                        <a:pt x="30" y="395"/>
                      </a:lnTo>
                      <a:lnTo>
                        <a:pt x="27" y="399"/>
                      </a:lnTo>
                      <a:lnTo>
                        <a:pt x="24" y="404"/>
                      </a:lnTo>
                      <a:lnTo>
                        <a:pt x="24" y="407"/>
                      </a:lnTo>
                      <a:lnTo>
                        <a:pt x="29" y="40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14" name="Freeform 316">
                  <a:extLst>
                    <a:ext uri="{FF2B5EF4-FFF2-40B4-BE49-F238E27FC236}">
                      <a16:creationId xmlns:a16="http://schemas.microsoft.com/office/drawing/2014/main" id="{36B8D14A-6243-4B15-951F-408DC1549E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6" y="2538"/>
                  <a:ext cx="55" cy="20"/>
                </a:xfrm>
                <a:custGeom>
                  <a:avLst/>
                  <a:gdLst>
                    <a:gd name="T0" fmla="*/ 54 w 55"/>
                    <a:gd name="T1" fmla="*/ 16 h 20"/>
                    <a:gd name="T2" fmla="*/ 33 w 55"/>
                    <a:gd name="T3" fmla="*/ 15 h 20"/>
                    <a:gd name="T4" fmla="*/ 24 w 55"/>
                    <a:gd name="T5" fmla="*/ 10 h 20"/>
                    <a:gd name="T6" fmla="*/ 17 w 55"/>
                    <a:gd name="T7" fmla="*/ 4 h 20"/>
                    <a:gd name="T8" fmla="*/ 3 w 55"/>
                    <a:gd name="T9" fmla="*/ 0 h 20"/>
                    <a:gd name="T10" fmla="*/ 0 w 55"/>
                    <a:gd name="T11" fmla="*/ 4 h 20"/>
                    <a:gd name="T12" fmla="*/ 6 w 55"/>
                    <a:gd name="T13" fmla="*/ 5 h 20"/>
                    <a:gd name="T14" fmla="*/ 15 w 55"/>
                    <a:gd name="T15" fmla="*/ 11 h 20"/>
                    <a:gd name="T16" fmla="*/ 21 w 55"/>
                    <a:gd name="T17" fmla="*/ 15 h 20"/>
                    <a:gd name="T18" fmla="*/ 29 w 55"/>
                    <a:gd name="T19" fmla="*/ 17 h 20"/>
                    <a:gd name="T20" fmla="*/ 42 w 55"/>
                    <a:gd name="T21" fmla="*/ 19 h 20"/>
                    <a:gd name="T22" fmla="*/ 53 w 55"/>
                    <a:gd name="T23" fmla="*/ 19 h 20"/>
                    <a:gd name="T24" fmla="*/ 54 w 55"/>
                    <a:gd name="T25" fmla="*/ 16 h 2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5"/>
                    <a:gd name="T40" fmla="*/ 0 h 20"/>
                    <a:gd name="T41" fmla="*/ 55 w 55"/>
                    <a:gd name="T42" fmla="*/ 20 h 2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5" h="20">
                      <a:moveTo>
                        <a:pt x="54" y="16"/>
                      </a:moveTo>
                      <a:lnTo>
                        <a:pt x="33" y="15"/>
                      </a:lnTo>
                      <a:lnTo>
                        <a:pt x="24" y="10"/>
                      </a:lnTo>
                      <a:lnTo>
                        <a:pt x="17" y="4"/>
                      </a:lnTo>
                      <a:lnTo>
                        <a:pt x="3" y="0"/>
                      </a:lnTo>
                      <a:lnTo>
                        <a:pt x="0" y="4"/>
                      </a:lnTo>
                      <a:lnTo>
                        <a:pt x="6" y="5"/>
                      </a:lnTo>
                      <a:lnTo>
                        <a:pt x="15" y="11"/>
                      </a:lnTo>
                      <a:lnTo>
                        <a:pt x="21" y="15"/>
                      </a:lnTo>
                      <a:lnTo>
                        <a:pt x="29" y="17"/>
                      </a:lnTo>
                      <a:lnTo>
                        <a:pt x="42" y="19"/>
                      </a:lnTo>
                      <a:lnTo>
                        <a:pt x="53" y="19"/>
                      </a:lnTo>
                      <a:lnTo>
                        <a:pt x="54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15" name="Freeform 317">
                  <a:extLst>
                    <a:ext uri="{FF2B5EF4-FFF2-40B4-BE49-F238E27FC236}">
                      <a16:creationId xmlns:a16="http://schemas.microsoft.com/office/drawing/2014/main" id="{4E14D623-5347-492B-BD24-460EDBCB82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5" y="2098"/>
                  <a:ext cx="158" cy="97"/>
                </a:xfrm>
                <a:custGeom>
                  <a:avLst/>
                  <a:gdLst>
                    <a:gd name="T0" fmla="*/ 152 w 158"/>
                    <a:gd name="T1" fmla="*/ 11 h 97"/>
                    <a:gd name="T2" fmla="*/ 133 w 158"/>
                    <a:gd name="T3" fmla="*/ 12 h 97"/>
                    <a:gd name="T4" fmla="*/ 114 w 158"/>
                    <a:gd name="T5" fmla="*/ 13 h 97"/>
                    <a:gd name="T6" fmla="*/ 102 w 158"/>
                    <a:gd name="T7" fmla="*/ 13 h 97"/>
                    <a:gd name="T8" fmla="*/ 91 w 158"/>
                    <a:gd name="T9" fmla="*/ 10 h 97"/>
                    <a:gd name="T10" fmla="*/ 74 w 158"/>
                    <a:gd name="T11" fmla="*/ 4 h 97"/>
                    <a:gd name="T12" fmla="*/ 67 w 158"/>
                    <a:gd name="T13" fmla="*/ 0 h 97"/>
                    <a:gd name="T14" fmla="*/ 56 w 158"/>
                    <a:gd name="T15" fmla="*/ 7 h 97"/>
                    <a:gd name="T16" fmla="*/ 38 w 158"/>
                    <a:gd name="T17" fmla="*/ 20 h 97"/>
                    <a:gd name="T18" fmla="*/ 26 w 158"/>
                    <a:gd name="T19" fmla="*/ 31 h 97"/>
                    <a:gd name="T20" fmla="*/ 10 w 158"/>
                    <a:gd name="T21" fmla="*/ 43 h 97"/>
                    <a:gd name="T22" fmla="*/ 0 w 158"/>
                    <a:gd name="T23" fmla="*/ 52 h 97"/>
                    <a:gd name="T24" fmla="*/ 9 w 158"/>
                    <a:gd name="T25" fmla="*/ 61 h 97"/>
                    <a:gd name="T26" fmla="*/ 18 w 158"/>
                    <a:gd name="T27" fmla="*/ 71 h 97"/>
                    <a:gd name="T28" fmla="*/ 33 w 158"/>
                    <a:gd name="T29" fmla="*/ 78 h 97"/>
                    <a:gd name="T30" fmla="*/ 48 w 158"/>
                    <a:gd name="T31" fmla="*/ 85 h 97"/>
                    <a:gd name="T32" fmla="*/ 61 w 158"/>
                    <a:gd name="T33" fmla="*/ 91 h 97"/>
                    <a:gd name="T34" fmla="*/ 74 w 158"/>
                    <a:gd name="T35" fmla="*/ 94 h 97"/>
                    <a:gd name="T36" fmla="*/ 88 w 158"/>
                    <a:gd name="T37" fmla="*/ 96 h 97"/>
                    <a:gd name="T38" fmla="*/ 104 w 158"/>
                    <a:gd name="T39" fmla="*/ 83 h 97"/>
                    <a:gd name="T40" fmla="*/ 116 w 158"/>
                    <a:gd name="T41" fmla="*/ 72 h 97"/>
                    <a:gd name="T42" fmla="*/ 131 w 158"/>
                    <a:gd name="T43" fmla="*/ 58 h 97"/>
                    <a:gd name="T44" fmla="*/ 142 w 158"/>
                    <a:gd name="T45" fmla="*/ 43 h 97"/>
                    <a:gd name="T46" fmla="*/ 152 w 158"/>
                    <a:gd name="T47" fmla="*/ 33 h 97"/>
                    <a:gd name="T48" fmla="*/ 157 w 158"/>
                    <a:gd name="T49" fmla="*/ 19 h 97"/>
                    <a:gd name="T50" fmla="*/ 152 w 158"/>
                    <a:gd name="T51" fmla="*/ 11 h 9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8"/>
                    <a:gd name="T79" fmla="*/ 0 h 97"/>
                    <a:gd name="T80" fmla="*/ 158 w 158"/>
                    <a:gd name="T81" fmla="*/ 97 h 9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8" h="97">
                      <a:moveTo>
                        <a:pt x="152" y="11"/>
                      </a:moveTo>
                      <a:lnTo>
                        <a:pt x="133" y="12"/>
                      </a:lnTo>
                      <a:lnTo>
                        <a:pt x="114" y="13"/>
                      </a:lnTo>
                      <a:lnTo>
                        <a:pt x="102" y="13"/>
                      </a:lnTo>
                      <a:lnTo>
                        <a:pt x="91" y="10"/>
                      </a:lnTo>
                      <a:lnTo>
                        <a:pt x="74" y="4"/>
                      </a:lnTo>
                      <a:lnTo>
                        <a:pt x="67" y="0"/>
                      </a:lnTo>
                      <a:lnTo>
                        <a:pt x="56" y="7"/>
                      </a:lnTo>
                      <a:lnTo>
                        <a:pt x="38" y="20"/>
                      </a:lnTo>
                      <a:lnTo>
                        <a:pt x="26" y="31"/>
                      </a:lnTo>
                      <a:lnTo>
                        <a:pt x="10" y="43"/>
                      </a:lnTo>
                      <a:lnTo>
                        <a:pt x="0" y="52"/>
                      </a:lnTo>
                      <a:lnTo>
                        <a:pt x="9" y="61"/>
                      </a:lnTo>
                      <a:lnTo>
                        <a:pt x="18" y="71"/>
                      </a:lnTo>
                      <a:lnTo>
                        <a:pt x="33" y="78"/>
                      </a:lnTo>
                      <a:lnTo>
                        <a:pt x="48" y="85"/>
                      </a:lnTo>
                      <a:lnTo>
                        <a:pt x="61" y="91"/>
                      </a:lnTo>
                      <a:lnTo>
                        <a:pt x="74" y="94"/>
                      </a:lnTo>
                      <a:lnTo>
                        <a:pt x="88" y="96"/>
                      </a:lnTo>
                      <a:lnTo>
                        <a:pt x="104" y="83"/>
                      </a:lnTo>
                      <a:lnTo>
                        <a:pt x="116" y="72"/>
                      </a:lnTo>
                      <a:lnTo>
                        <a:pt x="131" y="58"/>
                      </a:lnTo>
                      <a:lnTo>
                        <a:pt x="142" y="43"/>
                      </a:lnTo>
                      <a:lnTo>
                        <a:pt x="152" y="33"/>
                      </a:lnTo>
                      <a:lnTo>
                        <a:pt x="157" y="19"/>
                      </a:lnTo>
                      <a:lnTo>
                        <a:pt x="152" y="11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16" name="Freeform 318">
                  <a:extLst>
                    <a:ext uri="{FF2B5EF4-FFF2-40B4-BE49-F238E27FC236}">
                      <a16:creationId xmlns:a16="http://schemas.microsoft.com/office/drawing/2014/main" id="{394A668F-F40D-47D6-BA45-B5E23CEC1E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7" y="2094"/>
                  <a:ext cx="170" cy="114"/>
                </a:xfrm>
                <a:custGeom>
                  <a:avLst/>
                  <a:gdLst>
                    <a:gd name="T0" fmla="*/ 87 w 170"/>
                    <a:gd name="T1" fmla="*/ 96 h 114"/>
                    <a:gd name="T2" fmla="*/ 60 w 170"/>
                    <a:gd name="T3" fmla="*/ 89 h 114"/>
                    <a:gd name="T4" fmla="*/ 38 w 170"/>
                    <a:gd name="T5" fmla="*/ 78 h 114"/>
                    <a:gd name="T6" fmla="*/ 23 w 170"/>
                    <a:gd name="T7" fmla="*/ 65 h 114"/>
                    <a:gd name="T8" fmla="*/ 16 w 170"/>
                    <a:gd name="T9" fmla="*/ 58 h 114"/>
                    <a:gd name="T10" fmla="*/ 38 w 170"/>
                    <a:gd name="T11" fmla="*/ 34 h 114"/>
                    <a:gd name="T12" fmla="*/ 56 w 170"/>
                    <a:gd name="T13" fmla="*/ 22 h 114"/>
                    <a:gd name="T14" fmla="*/ 74 w 170"/>
                    <a:gd name="T15" fmla="*/ 10 h 114"/>
                    <a:gd name="T16" fmla="*/ 78 w 170"/>
                    <a:gd name="T17" fmla="*/ 10 h 114"/>
                    <a:gd name="T18" fmla="*/ 88 w 170"/>
                    <a:gd name="T19" fmla="*/ 14 h 114"/>
                    <a:gd name="T20" fmla="*/ 103 w 170"/>
                    <a:gd name="T21" fmla="*/ 18 h 114"/>
                    <a:gd name="T22" fmla="*/ 128 w 170"/>
                    <a:gd name="T23" fmla="*/ 21 h 114"/>
                    <a:gd name="T24" fmla="*/ 154 w 170"/>
                    <a:gd name="T25" fmla="*/ 20 h 114"/>
                    <a:gd name="T26" fmla="*/ 160 w 170"/>
                    <a:gd name="T27" fmla="*/ 21 h 114"/>
                    <a:gd name="T28" fmla="*/ 160 w 170"/>
                    <a:gd name="T29" fmla="*/ 26 h 114"/>
                    <a:gd name="T30" fmla="*/ 155 w 170"/>
                    <a:gd name="T31" fmla="*/ 34 h 114"/>
                    <a:gd name="T32" fmla="*/ 145 w 170"/>
                    <a:gd name="T33" fmla="*/ 49 h 114"/>
                    <a:gd name="T34" fmla="*/ 132 w 170"/>
                    <a:gd name="T35" fmla="*/ 61 h 114"/>
                    <a:gd name="T36" fmla="*/ 115 w 170"/>
                    <a:gd name="T37" fmla="*/ 80 h 114"/>
                    <a:gd name="T38" fmla="*/ 100 w 170"/>
                    <a:gd name="T39" fmla="*/ 93 h 114"/>
                    <a:gd name="T40" fmla="*/ 90 w 170"/>
                    <a:gd name="T41" fmla="*/ 100 h 114"/>
                    <a:gd name="T42" fmla="*/ 87 w 170"/>
                    <a:gd name="T43" fmla="*/ 108 h 114"/>
                    <a:gd name="T44" fmla="*/ 91 w 170"/>
                    <a:gd name="T45" fmla="*/ 113 h 114"/>
                    <a:gd name="T46" fmla="*/ 96 w 170"/>
                    <a:gd name="T47" fmla="*/ 110 h 114"/>
                    <a:gd name="T48" fmla="*/ 112 w 170"/>
                    <a:gd name="T49" fmla="*/ 94 h 114"/>
                    <a:gd name="T50" fmla="*/ 132 w 170"/>
                    <a:gd name="T51" fmla="*/ 75 h 114"/>
                    <a:gd name="T52" fmla="*/ 146 w 170"/>
                    <a:gd name="T53" fmla="*/ 61 h 114"/>
                    <a:gd name="T54" fmla="*/ 155 w 170"/>
                    <a:gd name="T55" fmla="*/ 49 h 114"/>
                    <a:gd name="T56" fmla="*/ 163 w 170"/>
                    <a:gd name="T57" fmla="*/ 37 h 114"/>
                    <a:gd name="T58" fmla="*/ 168 w 170"/>
                    <a:gd name="T59" fmla="*/ 28 h 114"/>
                    <a:gd name="T60" fmla="*/ 169 w 170"/>
                    <a:gd name="T61" fmla="*/ 18 h 114"/>
                    <a:gd name="T62" fmla="*/ 167 w 170"/>
                    <a:gd name="T63" fmla="*/ 12 h 114"/>
                    <a:gd name="T64" fmla="*/ 161 w 170"/>
                    <a:gd name="T65" fmla="*/ 10 h 114"/>
                    <a:gd name="T66" fmla="*/ 150 w 170"/>
                    <a:gd name="T67" fmla="*/ 11 h 114"/>
                    <a:gd name="T68" fmla="*/ 130 w 170"/>
                    <a:gd name="T69" fmla="*/ 14 h 114"/>
                    <a:gd name="T70" fmla="*/ 112 w 170"/>
                    <a:gd name="T71" fmla="*/ 14 h 114"/>
                    <a:gd name="T72" fmla="*/ 100 w 170"/>
                    <a:gd name="T73" fmla="*/ 10 h 114"/>
                    <a:gd name="T74" fmla="*/ 86 w 170"/>
                    <a:gd name="T75" fmla="*/ 6 h 114"/>
                    <a:gd name="T76" fmla="*/ 79 w 170"/>
                    <a:gd name="T77" fmla="*/ 0 h 114"/>
                    <a:gd name="T78" fmla="*/ 73 w 170"/>
                    <a:gd name="T79" fmla="*/ 0 h 114"/>
                    <a:gd name="T80" fmla="*/ 57 w 170"/>
                    <a:gd name="T81" fmla="*/ 11 h 114"/>
                    <a:gd name="T82" fmla="*/ 42 w 170"/>
                    <a:gd name="T83" fmla="*/ 25 h 114"/>
                    <a:gd name="T84" fmla="*/ 24 w 170"/>
                    <a:gd name="T85" fmla="*/ 37 h 114"/>
                    <a:gd name="T86" fmla="*/ 14 w 170"/>
                    <a:gd name="T87" fmla="*/ 45 h 114"/>
                    <a:gd name="T88" fmla="*/ 4 w 170"/>
                    <a:gd name="T89" fmla="*/ 53 h 114"/>
                    <a:gd name="T90" fmla="*/ 0 w 170"/>
                    <a:gd name="T91" fmla="*/ 55 h 114"/>
                    <a:gd name="T92" fmla="*/ 2 w 170"/>
                    <a:gd name="T93" fmla="*/ 61 h 114"/>
                    <a:gd name="T94" fmla="*/ 10 w 170"/>
                    <a:gd name="T95" fmla="*/ 66 h 114"/>
                    <a:gd name="T96" fmla="*/ 18 w 170"/>
                    <a:gd name="T97" fmla="*/ 75 h 114"/>
                    <a:gd name="T98" fmla="*/ 26 w 170"/>
                    <a:gd name="T99" fmla="*/ 78 h 114"/>
                    <a:gd name="T100" fmla="*/ 40 w 170"/>
                    <a:gd name="T101" fmla="*/ 84 h 114"/>
                    <a:gd name="T102" fmla="*/ 51 w 170"/>
                    <a:gd name="T103" fmla="*/ 89 h 114"/>
                    <a:gd name="T104" fmla="*/ 62 w 170"/>
                    <a:gd name="T105" fmla="*/ 98 h 114"/>
                    <a:gd name="T106" fmla="*/ 74 w 170"/>
                    <a:gd name="T107" fmla="*/ 100 h 114"/>
                    <a:gd name="T108" fmla="*/ 83 w 170"/>
                    <a:gd name="T109" fmla="*/ 101 h 114"/>
                    <a:gd name="T110" fmla="*/ 87 w 170"/>
                    <a:gd name="T111" fmla="*/ 96 h 11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70"/>
                    <a:gd name="T169" fmla="*/ 0 h 114"/>
                    <a:gd name="T170" fmla="*/ 170 w 170"/>
                    <a:gd name="T171" fmla="*/ 114 h 11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70" h="114">
                      <a:moveTo>
                        <a:pt x="87" y="96"/>
                      </a:moveTo>
                      <a:lnTo>
                        <a:pt x="60" y="89"/>
                      </a:lnTo>
                      <a:lnTo>
                        <a:pt x="38" y="78"/>
                      </a:lnTo>
                      <a:lnTo>
                        <a:pt x="23" y="65"/>
                      </a:lnTo>
                      <a:lnTo>
                        <a:pt x="16" y="58"/>
                      </a:lnTo>
                      <a:lnTo>
                        <a:pt x="38" y="34"/>
                      </a:lnTo>
                      <a:lnTo>
                        <a:pt x="56" y="22"/>
                      </a:lnTo>
                      <a:lnTo>
                        <a:pt x="74" y="10"/>
                      </a:lnTo>
                      <a:lnTo>
                        <a:pt x="78" y="10"/>
                      </a:lnTo>
                      <a:lnTo>
                        <a:pt x="88" y="14"/>
                      </a:lnTo>
                      <a:lnTo>
                        <a:pt x="103" y="18"/>
                      </a:lnTo>
                      <a:lnTo>
                        <a:pt x="128" y="21"/>
                      </a:lnTo>
                      <a:lnTo>
                        <a:pt x="154" y="20"/>
                      </a:lnTo>
                      <a:lnTo>
                        <a:pt x="160" y="21"/>
                      </a:lnTo>
                      <a:lnTo>
                        <a:pt x="160" y="26"/>
                      </a:lnTo>
                      <a:lnTo>
                        <a:pt x="155" y="34"/>
                      </a:lnTo>
                      <a:lnTo>
                        <a:pt x="145" y="49"/>
                      </a:lnTo>
                      <a:lnTo>
                        <a:pt x="132" y="61"/>
                      </a:lnTo>
                      <a:lnTo>
                        <a:pt x="115" y="80"/>
                      </a:lnTo>
                      <a:lnTo>
                        <a:pt x="100" y="93"/>
                      </a:lnTo>
                      <a:lnTo>
                        <a:pt x="90" y="100"/>
                      </a:lnTo>
                      <a:lnTo>
                        <a:pt x="87" y="108"/>
                      </a:lnTo>
                      <a:lnTo>
                        <a:pt x="91" y="113"/>
                      </a:lnTo>
                      <a:lnTo>
                        <a:pt x="96" y="110"/>
                      </a:lnTo>
                      <a:lnTo>
                        <a:pt x="112" y="94"/>
                      </a:lnTo>
                      <a:lnTo>
                        <a:pt x="132" y="75"/>
                      </a:lnTo>
                      <a:lnTo>
                        <a:pt x="146" y="61"/>
                      </a:lnTo>
                      <a:lnTo>
                        <a:pt x="155" y="49"/>
                      </a:lnTo>
                      <a:lnTo>
                        <a:pt x="163" y="37"/>
                      </a:lnTo>
                      <a:lnTo>
                        <a:pt x="168" y="28"/>
                      </a:lnTo>
                      <a:lnTo>
                        <a:pt x="169" y="18"/>
                      </a:lnTo>
                      <a:lnTo>
                        <a:pt x="167" y="12"/>
                      </a:lnTo>
                      <a:lnTo>
                        <a:pt x="161" y="10"/>
                      </a:lnTo>
                      <a:lnTo>
                        <a:pt x="150" y="11"/>
                      </a:lnTo>
                      <a:lnTo>
                        <a:pt x="130" y="14"/>
                      </a:lnTo>
                      <a:lnTo>
                        <a:pt x="112" y="14"/>
                      </a:lnTo>
                      <a:lnTo>
                        <a:pt x="100" y="10"/>
                      </a:lnTo>
                      <a:lnTo>
                        <a:pt x="86" y="6"/>
                      </a:lnTo>
                      <a:lnTo>
                        <a:pt x="79" y="0"/>
                      </a:lnTo>
                      <a:lnTo>
                        <a:pt x="73" y="0"/>
                      </a:lnTo>
                      <a:lnTo>
                        <a:pt x="57" y="11"/>
                      </a:lnTo>
                      <a:lnTo>
                        <a:pt x="42" y="25"/>
                      </a:lnTo>
                      <a:lnTo>
                        <a:pt x="24" y="37"/>
                      </a:lnTo>
                      <a:lnTo>
                        <a:pt x="14" y="45"/>
                      </a:lnTo>
                      <a:lnTo>
                        <a:pt x="4" y="53"/>
                      </a:lnTo>
                      <a:lnTo>
                        <a:pt x="0" y="55"/>
                      </a:lnTo>
                      <a:lnTo>
                        <a:pt x="2" y="61"/>
                      </a:lnTo>
                      <a:lnTo>
                        <a:pt x="10" y="66"/>
                      </a:lnTo>
                      <a:lnTo>
                        <a:pt x="18" y="75"/>
                      </a:lnTo>
                      <a:lnTo>
                        <a:pt x="26" y="78"/>
                      </a:lnTo>
                      <a:lnTo>
                        <a:pt x="40" y="84"/>
                      </a:lnTo>
                      <a:lnTo>
                        <a:pt x="51" y="89"/>
                      </a:lnTo>
                      <a:lnTo>
                        <a:pt x="62" y="98"/>
                      </a:lnTo>
                      <a:lnTo>
                        <a:pt x="74" y="100"/>
                      </a:lnTo>
                      <a:lnTo>
                        <a:pt x="83" y="101"/>
                      </a:lnTo>
                      <a:lnTo>
                        <a:pt x="87" y="9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17" name="Freeform 319">
                  <a:extLst>
                    <a:ext uri="{FF2B5EF4-FFF2-40B4-BE49-F238E27FC236}">
                      <a16:creationId xmlns:a16="http://schemas.microsoft.com/office/drawing/2014/main" id="{81E7527B-36D2-4092-B6B3-BBBDCC178A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6" y="2180"/>
                  <a:ext cx="55" cy="40"/>
                </a:xfrm>
                <a:custGeom>
                  <a:avLst/>
                  <a:gdLst>
                    <a:gd name="T0" fmla="*/ 8 w 55"/>
                    <a:gd name="T1" fmla="*/ 4 h 40"/>
                    <a:gd name="T2" fmla="*/ 20 w 55"/>
                    <a:gd name="T3" fmla="*/ 15 h 40"/>
                    <a:gd name="T4" fmla="*/ 31 w 55"/>
                    <a:gd name="T5" fmla="*/ 24 h 40"/>
                    <a:gd name="T6" fmla="*/ 46 w 55"/>
                    <a:gd name="T7" fmla="*/ 31 h 40"/>
                    <a:gd name="T8" fmla="*/ 54 w 55"/>
                    <a:gd name="T9" fmla="*/ 34 h 40"/>
                    <a:gd name="T10" fmla="*/ 47 w 55"/>
                    <a:gd name="T11" fmla="*/ 39 h 40"/>
                    <a:gd name="T12" fmla="*/ 37 w 55"/>
                    <a:gd name="T13" fmla="*/ 37 h 40"/>
                    <a:gd name="T14" fmla="*/ 20 w 55"/>
                    <a:gd name="T15" fmla="*/ 24 h 40"/>
                    <a:gd name="T16" fmla="*/ 0 w 55"/>
                    <a:gd name="T17" fmla="*/ 0 h 40"/>
                    <a:gd name="T18" fmla="*/ 8 w 55"/>
                    <a:gd name="T19" fmla="*/ 4 h 4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"/>
                    <a:gd name="T31" fmla="*/ 0 h 40"/>
                    <a:gd name="T32" fmla="*/ 55 w 55"/>
                    <a:gd name="T33" fmla="*/ 40 h 4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" h="40">
                      <a:moveTo>
                        <a:pt x="8" y="4"/>
                      </a:moveTo>
                      <a:lnTo>
                        <a:pt x="20" y="15"/>
                      </a:lnTo>
                      <a:lnTo>
                        <a:pt x="31" y="24"/>
                      </a:lnTo>
                      <a:lnTo>
                        <a:pt x="46" y="31"/>
                      </a:lnTo>
                      <a:lnTo>
                        <a:pt x="54" y="34"/>
                      </a:lnTo>
                      <a:lnTo>
                        <a:pt x="47" y="39"/>
                      </a:lnTo>
                      <a:lnTo>
                        <a:pt x="37" y="37"/>
                      </a:lnTo>
                      <a:lnTo>
                        <a:pt x="20" y="24"/>
                      </a:lnTo>
                      <a:lnTo>
                        <a:pt x="0" y="0"/>
                      </a:lnTo>
                      <a:lnTo>
                        <a:pt x="8" y="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183" name="Group 320">
                <a:extLst>
                  <a:ext uri="{FF2B5EF4-FFF2-40B4-BE49-F238E27FC236}">
                    <a16:creationId xmlns:a16="http://schemas.microsoft.com/office/drawing/2014/main" id="{D8719075-D71F-49CC-8110-095CCB1805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26" y="2197"/>
                <a:ext cx="199" cy="508"/>
                <a:chOff x="1626" y="2197"/>
                <a:chExt cx="199" cy="508"/>
              </a:xfrm>
            </p:grpSpPr>
            <p:sp>
              <p:nvSpPr>
                <p:cNvPr id="184" name="Freeform 321">
                  <a:extLst>
                    <a:ext uri="{FF2B5EF4-FFF2-40B4-BE49-F238E27FC236}">
                      <a16:creationId xmlns:a16="http://schemas.microsoft.com/office/drawing/2014/main" id="{6FE4C49F-27A6-4D8F-B5F3-5CABC73458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220"/>
                  <a:ext cx="106" cy="479"/>
                </a:xfrm>
                <a:custGeom>
                  <a:avLst/>
                  <a:gdLst>
                    <a:gd name="T0" fmla="*/ 2 w 106"/>
                    <a:gd name="T1" fmla="*/ 86 h 479"/>
                    <a:gd name="T2" fmla="*/ 0 w 106"/>
                    <a:gd name="T3" fmla="*/ 104 h 479"/>
                    <a:gd name="T4" fmla="*/ 0 w 106"/>
                    <a:gd name="T5" fmla="*/ 199 h 479"/>
                    <a:gd name="T6" fmla="*/ 7 w 106"/>
                    <a:gd name="T7" fmla="*/ 326 h 479"/>
                    <a:gd name="T8" fmla="*/ 7 w 106"/>
                    <a:gd name="T9" fmla="*/ 407 h 479"/>
                    <a:gd name="T10" fmla="*/ 3 w 106"/>
                    <a:gd name="T11" fmla="*/ 462 h 479"/>
                    <a:gd name="T12" fmla="*/ 7 w 106"/>
                    <a:gd name="T13" fmla="*/ 478 h 479"/>
                    <a:gd name="T14" fmla="*/ 13 w 106"/>
                    <a:gd name="T15" fmla="*/ 475 h 479"/>
                    <a:gd name="T16" fmla="*/ 48 w 106"/>
                    <a:gd name="T17" fmla="*/ 444 h 479"/>
                    <a:gd name="T18" fmla="*/ 58 w 106"/>
                    <a:gd name="T19" fmla="*/ 438 h 479"/>
                    <a:gd name="T20" fmla="*/ 63 w 106"/>
                    <a:gd name="T21" fmla="*/ 429 h 479"/>
                    <a:gd name="T22" fmla="*/ 72 w 106"/>
                    <a:gd name="T23" fmla="*/ 417 h 479"/>
                    <a:gd name="T24" fmla="*/ 85 w 106"/>
                    <a:gd name="T25" fmla="*/ 405 h 479"/>
                    <a:gd name="T26" fmla="*/ 90 w 106"/>
                    <a:gd name="T27" fmla="*/ 388 h 479"/>
                    <a:gd name="T28" fmla="*/ 105 w 106"/>
                    <a:gd name="T29" fmla="*/ 374 h 479"/>
                    <a:gd name="T30" fmla="*/ 105 w 106"/>
                    <a:gd name="T31" fmla="*/ 367 h 479"/>
                    <a:gd name="T32" fmla="*/ 98 w 106"/>
                    <a:gd name="T33" fmla="*/ 355 h 479"/>
                    <a:gd name="T34" fmla="*/ 94 w 106"/>
                    <a:gd name="T35" fmla="*/ 341 h 479"/>
                    <a:gd name="T36" fmla="*/ 96 w 106"/>
                    <a:gd name="T37" fmla="*/ 334 h 479"/>
                    <a:gd name="T38" fmla="*/ 99 w 106"/>
                    <a:gd name="T39" fmla="*/ 321 h 479"/>
                    <a:gd name="T40" fmla="*/ 101 w 106"/>
                    <a:gd name="T41" fmla="*/ 313 h 479"/>
                    <a:gd name="T42" fmla="*/ 95 w 106"/>
                    <a:gd name="T43" fmla="*/ 299 h 479"/>
                    <a:gd name="T44" fmla="*/ 95 w 106"/>
                    <a:gd name="T45" fmla="*/ 290 h 479"/>
                    <a:gd name="T46" fmla="*/ 101 w 106"/>
                    <a:gd name="T47" fmla="*/ 272 h 479"/>
                    <a:gd name="T48" fmla="*/ 101 w 106"/>
                    <a:gd name="T49" fmla="*/ 261 h 479"/>
                    <a:gd name="T50" fmla="*/ 98 w 106"/>
                    <a:gd name="T51" fmla="*/ 253 h 479"/>
                    <a:gd name="T52" fmla="*/ 92 w 106"/>
                    <a:gd name="T53" fmla="*/ 243 h 479"/>
                    <a:gd name="T54" fmla="*/ 92 w 106"/>
                    <a:gd name="T55" fmla="*/ 228 h 479"/>
                    <a:gd name="T56" fmla="*/ 96 w 106"/>
                    <a:gd name="T57" fmla="*/ 214 h 479"/>
                    <a:gd name="T58" fmla="*/ 92 w 106"/>
                    <a:gd name="T59" fmla="*/ 199 h 479"/>
                    <a:gd name="T60" fmla="*/ 89 w 106"/>
                    <a:gd name="T61" fmla="*/ 194 h 479"/>
                    <a:gd name="T62" fmla="*/ 92 w 106"/>
                    <a:gd name="T63" fmla="*/ 180 h 479"/>
                    <a:gd name="T64" fmla="*/ 99 w 106"/>
                    <a:gd name="T65" fmla="*/ 165 h 479"/>
                    <a:gd name="T66" fmla="*/ 101 w 106"/>
                    <a:gd name="T67" fmla="*/ 155 h 479"/>
                    <a:gd name="T68" fmla="*/ 99 w 106"/>
                    <a:gd name="T69" fmla="*/ 146 h 479"/>
                    <a:gd name="T70" fmla="*/ 90 w 106"/>
                    <a:gd name="T71" fmla="*/ 137 h 479"/>
                    <a:gd name="T72" fmla="*/ 90 w 106"/>
                    <a:gd name="T73" fmla="*/ 130 h 479"/>
                    <a:gd name="T74" fmla="*/ 101 w 106"/>
                    <a:gd name="T75" fmla="*/ 109 h 479"/>
                    <a:gd name="T76" fmla="*/ 104 w 106"/>
                    <a:gd name="T77" fmla="*/ 91 h 479"/>
                    <a:gd name="T78" fmla="*/ 101 w 106"/>
                    <a:gd name="T79" fmla="*/ 82 h 479"/>
                    <a:gd name="T80" fmla="*/ 92 w 106"/>
                    <a:gd name="T81" fmla="*/ 73 h 479"/>
                    <a:gd name="T82" fmla="*/ 94 w 106"/>
                    <a:gd name="T83" fmla="*/ 66 h 479"/>
                    <a:gd name="T84" fmla="*/ 101 w 106"/>
                    <a:gd name="T85" fmla="*/ 57 h 479"/>
                    <a:gd name="T86" fmla="*/ 101 w 106"/>
                    <a:gd name="T87" fmla="*/ 47 h 479"/>
                    <a:gd name="T88" fmla="*/ 90 w 106"/>
                    <a:gd name="T89" fmla="*/ 40 h 479"/>
                    <a:gd name="T90" fmla="*/ 85 w 106"/>
                    <a:gd name="T91" fmla="*/ 34 h 479"/>
                    <a:gd name="T92" fmla="*/ 94 w 106"/>
                    <a:gd name="T93" fmla="*/ 19 h 479"/>
                    <a:gd name="T94" fmla="*/ 94 w 106"/>
                    <a:gd name="T95" fmla="*/ 12 h 479"/>
                    <a:gd name="T96" fmla="*/ 84 w 106"/>
                    <a:gd name="T97" fmla="*/ 8 h 479"/>
                    <a:gd name="T98" fmla="*/ 83 w 106"/>
                    <a:gd name="T99" fmla="*/ 0 h 479"/>
                    <a:gd name="T100" fmla="*/ 71 w 106"/>
                    <a:gd name="T101" fmla="*/ 19 h 479"/>
                    <a:gd name="T102" fmla="*/ 56 w 106"/>
                    <a:gd name="T103" fmla="*/ 40 h 479"/>
                    <a:gd name="T104" fmla="*/ 38 w 106"/>
                    <a:gd name="T105" fmla="*/ 57 h 479"/>
                    <a:gd name="T106" fmla="*/ 23 w 106"/>
                    <a:gd name="T107" fmla="*/ 69 h 479"/>
                    <a:gd name="T108" fmla="*/ 7 w 106"/>
                    <a:gd name="T109" fmla="*/ 80 h 479"/>
                    <a:gd name="T110" fmla="*/ 2 w 106"/>
                    <a:gd name="T111" fmla="*/ 86 h 47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06"/>
                    <a:gd name="T169" fmla="*/ 0 h 479"/>
                    <a:gd name="T170" fmla="*/ 106 w 106"/>
                    <a:gd name="T171" fmla="*/ 479 h 47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06" h="479">
                      <a:moveTo>
                        <a:pt x="2" y="86"/>
                      </a:moveTo>
                      <a:lnTo>
                        <a:pt x="0" y="104"/>
                      </a:lnTo>
                      <a:lnTo>
                        <a:pt x="0" y="199"/>
                      </a:lnTo>
                      <a:lnTo>
                        <a:pt x="7" y="326"/>
                      </a:lnTo>
                      <a:lnTo>
                        <a:pt x="7" y="407"/>
                      </a:lnTo>
                      <a:lnTo>
                        <a:pt x="3" y="462"/>
                      </a:lnTo>
                      <a:lnTo>
                        <a:pt x="7" y="478"/>
                      </a:lnTo>
                      <a:lnTo>
                        <a:pt x="13" y="475"/>
                      </a:lnTo>
                      <a:lnTo>
                        <a:pt x="48" y="444"/>
                      </a:lnTo>
                      <a:lnTo>
                        <a:pt x="58" y="438"/>
                      </a:lnTo>
                      <a:lnTo>
                        <a:pt x="63" y="429"/>
                      </a:lnTo>
                      <a:lnTo>
                        <a:pt x="72" y="417"/>
                      </a:lnTo>
                      <a:lnTo>
                        <a:pt x="85" y="405"/>
                      </a:lnTo>
                      <a:lnTo>
                        <a:pt x="90" y="388"/>
                      </a:lnTo>
                      <a:lnTo>
                        <a:pt x="105" y="374"/>
                      </a:lnTo>
                      <a:lnTo>
                        <a:pt x="105" y="367"/>
                      </a:lnTo>
                      <a:lnTo>
                        <a:pt x="98" y="355"/>
                      </a:lnTo>
                      <a:lnTo>
                        <a:pt x="94" y="341"/>
                      </a:lnTo>
                      <a:lnTo>
                        <a:pt x="96" y="334"/>
                      </a:lnTo>
                      <a:lnTo>
                        <a:pt x="99" y="321"/>
                      </a:lnTo>
                      <a:lnTo>
                        <a:pt x="101" y="313"/>
                      </a:lnTo>
                      <a:lnTo>
                        <a:pt x="95" y="299"/>
                      </a:lnTo>
                      <a:lnTo>
                        <a:pt x="95" y="290"/>
                      </a:lnTo>
                      <a:lnTo>
                        <a:pt x="101" y="272"/>
                      </a:lnTo>
                      <a:lnTo>
                        <a:pt x="101" y="261"/>
                      </a:lnTo>
                      <a:lnTo>
                        <a:pt x="98" y="253"/>
                      </a:lnTo>
                      <a:lnTo>
                        <a:pt x="92" y="243"/>
                      </a:lnTo>
                      <a:lnTo>
                        <a:pt x="92" y="228"/>
                      </a:lnTo>
                      <a:lnTo>
                        <a:pt x="96" y="214"/>
                      </a:lnTo>
                      <a:lnTo>
                        <a:pt x="92" y="199"/>
                      </a:lnTo>
                      <a:lnTo>
                        <a:pt x="89" y="194"/>
                      </a:lnTo>
                      <a:lnTo>
                        <a:pt x="92" y="180"/>
                      </a:lnTo>
                      <a:lnTo>
                        <a:pt x="99" y="165"/>
                      </a:lnTo>
                      <a:lnTo>
                        <a:pt x="101" y="155"/>
                      </a:lnTo>
                      <a:lnTo>
                        <a:pt x="99" y="146"/>
                      </a:lnTo>
                      <a:lnTo>
                        <a:pt x="90" y="137"/>
                      </a:lnTo>
                      <a:lnTo>
                        <a:pt x="90" y="130"/>
                      </a:lnTo>
                      <a:lnTo>
                        <a:pt x="101" y="109"/>
                      </a:lnTo>
                      <a:lnTo>
                        <a:pt x="104" y="91"/>
                      </a:lnTo>
                      <a:lnTo>
                        <a:pt x="101" y="82"/>
                      </a:lnTo>
                      <a:lnTo>
                        <a:pt x="92" y="73"/>
                      </a:lnTo>
                      <a:lnTo>
                        <a:pt x="94" y="66"/>
                      </a:lnTo>
                      <a:lnTo>
                        <a:pt x="101" y="57"/>
                      </a:lnTo>
                      <a:lnTo>
                        <a:pt x="101" y="47"/>
                      </a:lnTo>
                      <a:lnTo>
                        <a:pt x="90" y="40"/>
                      </a:lnTo>
                      <a:lnTo>
                        <a:pt x="85" y="34"/>
                      </a:lnTo>
                      <a:lnTo>
                        <a:pt x="94" y="19"/>
                      </a:lnTo>
                      <a:lnTo>
                        <a:pt x="94" y="12"/>
                      </a:lnTo>
                      <a:lnTo>
                        <a:pt x="84" y="8"/>
                      </a:lnTo>
                      <a:lnTo>
                        <a:pt x="83" y="0"/>
                      </a:lnTo>
                      <a:lnTo>
                        <a:pt x="71" y="19"/>
                      </a:lnTo>
                      <a:lnTo>
                        <a:pt x="56" y="40"/>
                      </a:lnTo>
                      <a:lnTo>
                        <a:pt x="38" y="57"/>
                      </a:lnTo>
                      <a:lnTo>
                        <a:pt x="23" y="69"/>
                      </a:lnTo>
                      <a:lnTo>
                        <a:pt x="7" y="80"/>
                      </a:lnTo>
                      <a:lnTo>
                        <a:pt x="2" y="86"/>
                      </a:lnTo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85" name="Freeform 322">
                  <a:extLst>
                    <a:ext uri="{FF2B5EF4-FFF2-40B4-BE49-F238E27FC236}">
                      <a16:creationId xmlns:a16="http://schemas.microsoft.com/office/drawing/2014/main" id="{E8614B70-10A0-4B89-8C3C-9688119F97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4" y="2227"/>
                  <a:ext cx="31" cy="365"/>
                </a:xfrm>
                <a:custGeom>
                  <a:avLst/>
                  <a:gdLst>
                    <a:gd name="T0" fmla="*/ 10 w 31"/>
                    <a:gd name="T1" fmla="*/ 12 h 365"/>
                    <a:gd name="T2" fmla="*/ 0 w 31"/>
                    <a:gd name="T3" fmla="*/ 26 h 365"/>
                    <a:gd name="T4" fmla="*/ 7 w 31"/>
                    <a:gd name="T5" fmla="*/ 35 h 365"/>
                    <a:gd name="T6" fmla="*/ 19 w 31"/>
                    <a:gd name="T7" fmla="*/ 42 h 365"/>
                    <a:gd name="T8" fmla="*/ 14 w 31"/>
                    <a:gd name="T9" fmla="*/ 53 h 365"/>
                    <a:gd name="T10" fmla="*/ 8 w 31"/>
                    <a:gd name="T11" fmla="*/ 66 h 365"/>
                    <a:gd name="T12" fmla="*/ 15 w 31"/>
                    <a:gd name="T13" fmla="*/ 74 h 365"/>
                    <a:gd name="T14" fmla="*/ 21 w 31"/>
                    <a:gd name="T15" fmla="*/ 84 h 365"/>
                    <a:gd name="T16" fmla="*/ 15 w 31"/>
                    <a:gd name="T17" fmla="*/ 103 h 365"/>
                    <a:gd name="T18" fmla="*/ 8 w 31"/>
                    <a:gd name="T19" fmla="*/ 120 h 365"/>
                    <a:gd name="T20" fmla="*/ 10 w 31"/>
                    <a:gd name="T21" fmla="*/ 134 h 365"/>
                    <a:gd name="T22" fmla="*/ 19 w 31"/>
                    <a:gd name="T23" fmla="*/ 146 h 365"/>
                    <a:gd name="T24" fmla="*/ 9 w 31"/>
                    <a:gd name="T25" fmla="*/ 172 h 365"/>
                    <a:gd name="T26" fmla="*/ 4 w 31"/>
                    <a:gd name="T27" fmla="*/ 188 h 365"/>
                    <a:gd name="T28" fmla="*/ 12 w 31"/>
                    <a:gd name="T29" fmla="*/ 200 h 365"/>
                    <a:gd name="T30" fmla="*/ 11 w 31"/>
                    <a:gd name="T31" fmla="*/ 219 h 365"/>
                    <a:gd name="T32" fmla="*/ 5 w 31"/>
                    <a:gd name="T33" fmla="*/ 237 h 365"/>
                    <a:gd name="T34" fmla="*/ 11 w 31"/>
                    <a:gd name="T35" fmla="*/ 247 h 365"/>
                    <a:gd name="T36" fmla="*/ 20 w 31"/>
                    <a:gd name="T37" fmla="*/ 259 h 365"/>
                    <a:gd name="T38" fmla="*/ 11 w 31"/>
                    <a:gd name="T39" fmla="*/ 282 h 365"/>
                    <a:gd name="T40" fmla="*/ 8 w 31"/>
                    <a:gd name="T41" fmla="*/ 297 h 365"/>
                    <a:gd name="T42" fmla="*/ 16 w 31"/>
                    <a:gd name="T43" fmla="*/ 301 h 365"/>
                    <a:gd name="T44" fmla="*/ 14 w 31"/>
                    <a:gd name="T45" fmla="*/ 325 h 365"/>
                    <a:gd name="T46" fmla="*/ 10 w 31"/>
                    <a:gd name="T47" fmla="*/ 338 h 365"/>
                    <a:gd name="T48" fmla="*/ 16 w 31"/>
                    <a:gd name="T49" fmla="*/ 353 h 365"/>
                    <a:gd name="T50" fmla="*/ 30 w 31"/>
                    <a:gd name="T51" fmla="*/ 360 h 365"/>
                    <a:gd name="T52" fmla="*/ 20 w 31"/>
                    <a:gd name="T53" fmla="*/ 335 h 365"/>
                    <a:gd name="T54" fmla="*/ 24 w 31"/>
                    <a:gd name="T55" fmla="*/ 315 h 365"/>
                    <a:gd name="T56" fmla="*/ 23 w 31"/>
                    <a:gd name="T57" fmla="*/ 297 h 365"/>
                    <a:gd name="T58" fmla="*/ 19 w 31"/>
                    <a:gd name="T59" fmla="*/ 288 h 365"/>
                    <a:gd name="T60" fmla="*/ 28 w 31"/>
                    <a:gd name="T61" fmla="*/ 266 h 365"/>
                    <a:gd name="T62" fmla="*/ 28 w 31"/>
                    <a:gd name="T63" fmla="*/ 244 h 365"/>
                    <a:gd name="T64" fmla="*/ 17 w 31"/>
                    <a:gd name="T65" fmla="*/ 234 h 365"/>
                    <a:gd name="T66" fmla="*/ 20 w 31"/>
                    <a:gd name="T67" fmla="*/ 217 h 365"/>
                    <a:gd name="T68" fmla="*/ 23 w 31"/>
                    <a:gd name="T69" fmla="*/ 198 h 365"/>
                    <a:gd name="T70" fmla="*/ 14 w 31"/>
                    <a:gd name="T71" fmla="*/ 186 h 365"/>
                    <a:gd name="T72" fmla="*/ 18 w 31"/>
                    <a:gd name="T73" fmla="*/ 172 h 365"/>
                    <a:gd name="T74" fmla="*/ 28 w 31"/>
                    <a:gd name="T75" fmla="*/ 151 h 365"/>
                    <a:gd name="T76" fmla="*/ 26 w 31"/>
                    <a:gd name="T77" fmla="*/ 137 h 365"/>
                    <a:gd name="T78" fmla="*/ 17 w 31"/>
                    <a:gd name="T79" fmla="*/ 125 h 365"/>
                    <a:gd name="T80" fmla="*/ 27 w 31"/>
                    <a:gd name="T81" fmla="*/ 99 h 365"/>
                    <a:gd name="T82" fmla="*/ 30 w 31"/>
                    <a:gd name="T83" fmla="*/ 82 h 365"/>
                    <a:gd name="T84" fmla="*/ 23 w 31"/>
                    <a:gd name="T85" fmla="*/ 70 h 365"/>
                    <a:gd name="T86" fmla="*/ 19 w 31"/>
                    <a:gd name="T87" fmla="*/ 62 h 365"/>
                    <a:gd name="T88" fmla="*/ 28 w 31"/>
                    <a:gd name="T89" fmla="*/ 49 h 365"/>
                    <a:gd name="T90" fmla="*/ 24 w 31"/>
                    <a:gd name="T91" fmla="*/ 37 h 365"/>
                    <a:gd name="T92" fmla="*/ 14 w 31"/>
                    <a:gd name="T93" fmla="*/ 29 h 365"/>
                    <a:gd name="T94" fmla="*/ 14 w 31"/>
                    <a:gd name="T95" fmla="*/ 19 h 365"/>
                    <a:gd name="T96" fmla="*/ 19 w 31"/>
                    <a:gd name="T97" fmla="*/ 6 h 36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"/>
                    <a:gd name="T148" fmla="*/ 0 h 365"/>
                    <a:gd name="T149" fmla="*/ 31 w 31"/>
                    <a:gd name="T150" fmla="*/ 365 h 36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" h="365">
                      <a:moveTo>
                        <a:pt x="15" y="0"/>
                      </a:moveTo>
                      <a:lnTo>
                        <a:pt x="10" y="12"/>
                      </a:lnTo>
                      <a:lnTo>
                        <a:pt x="5" y="20"/>
                      </a:lnTo>
                      <a:lnTo>
                        <a:pt x="0" y="26"/>
                      </a:lnTo>
                      <a:lnTo>
                        <a:pt x="2" y="31"/>
                      </a:lnTo>
                      <a:lnTo>
                        <a:pt x="7" y="35"/>
                      </a:lnTo>
                      <a:lnTo>
                        <a:pt x="14" y="37"/>
                      </a:lnTo>
                      <a:lnTo>
                        <a:pt x="19" y="42"/>
                      </a:lnTo>
                      <a:lnTo>
                        <a:pt x="18" y="49"/>
                      </a:lnTo>
                      <a:lnTo>
                        <a:pt x="14" y="53"/>
                      </a:lnTo>
                      <a:lnTo>
                        <a:pt x="8" y="62"/>
                      </a:lnTo>
                      <a:lnTo>
                        <a:pt x="8" y="66"/>
                      </a:lnTo>
                      <a:lnTo>
                        <a:pt x="10" y="70"/>
                      </a:lnTo>
                      <a:lnTo>
                        <a:pt x="15" y="74"/>
                      </a:lnTo>
                      <a:lnTo>
                        <a:pt x="20" y="78"/>
                      </a:lnTo>
                      <a:lnTo>
                        <a:pt x="21" y="84"/>
                      </a:lnTo>
                      <a:lnTo>
                        <a:pt x="20" y="91"/>
                      </a:lnTo>
                      <a:lnTo>
                        <a:pt x="15" y="103"/>
                      </a:lnTo>
                      <a:lnTo>
                        <a:pt x="11" y="113"/>
                      </a:lnTo>
                      <a:lnTo>
                        <a:pt x="8" y="120"/>
                      </a:lnTo>
                      <a:lnTo>
                        <a:pt x="8" y="127"/>
                      </a:lnTo>
                      <a:lnTo>
                        <a:pt x="10" y="134"/>
                      </a:lnTo>
                      <a:lnTo>
                        <a:pt x="15" y="140"/>
                      </a:lnTo>
                      <a:lnTo>
                        <a:pt x="19" y="146"/>
                      </a:lnTo>
                      <a:lnTo>
                        <a:pt x="18" y="157"/>
                      </a:lnTo>
                      <a:lnTo>
                        <a:pt x="9" y="172"/>
                      </a:lnTo>
                      <a:lnTo>
                        <a:pt x="5" y="180"/>
                      </a:lnTo>
                      <a:lnTo>
                        <a:pt x="4" y="188"/>
                      </a:lnTo>
                      <a:lnTo>
                        <a:pt x="8" y="194"/>
                      </a:lnTo>
                      <a:lnTo>
                        <a:pt x="12" y="200"/>
                      </a:lnTo>
                      <a:lnTo>
                        <a:pt x="14" y="208"/>
                      </a:lnTo>
                      <a:lnTo>
                        <a:pt x="11" y="219"/>
                      </a:lnTo>
                      <a:lnTo>
                        <a:pt x="7" y="230"/>
                      </a:lnTo>
                      <a:lnTo>
                        <a:pt x="5" y="237"/>
                      </a:lnTo>
                      <a:lnTo>
                        <a:pt x="7" y="242"/>
                      </a:lnTo>
                      <a:lnTo>
                        <a:pt x="11" y="247"/>
                      </a:lnTo>
                      <a:lnTo>
                        <a:pt x="18" y="253"/>
                      </a:lnTo>
                      <a:lnTo>
                        <a:pt x="20" y="259"/>
                      </a:lnTo>
                      <a:lnTo>
                        <a:pt x="18" y="271"/>
                      </a:lnTo>
                      <a:lnTo>
                        <a:pt x="11" y="282"/>
                      </a:lnTo>
                      <a:lnTo>
                        <a:pt x="9" y="290"/>
                      </a:lnTo>
                      <a:lnTo>
                        <a:pt x="8" y="297"/>
                      </a:lnTo>
                      <a:lnTo>
                        <a:pt x="10" y="301"/>
                      </a:lnTo>
                      <a:lnTo>
                        <a:pt x="16" y="301"/>
                      </a:lnTo>
                      <a:lnTo>
                        <a:pt x="18" y="316"/>
                      </a:lnTo>
                      <a:lnTo>
                        <a:pt x="14" y="325"/>
                      </a:lnTo>
                      <a:lnTo>
                        <a:pt x="11" y="332"/>
                      </a:lnTo>
                      <a:lnTo>
                        <a:pt x="10" y="338"/>
                      </a:lnTo>
                      <a:lnTo>
                        <a:pt x="10" y="343"/>
                      </a:lnTo>
                      <a:lnTo>
                        <a:pt x="16" y="353"/>
                      </a:lnTo>
                      <a:lnTo>
                        <a:pt x="24" y="364"/>
                      </a:lnTo>
                      <a:lnTo>
                        <a:pt x="30" y="360"/>
                      </a:lnTo>
                      <a:lnTo>
                        <a:pt x="28" y="350"/>
                      </a:lnTo>
                      <a:lnTo>
                        <a:pt x="20" y="335"/>
                      </a:lnTo>
                      <a:lnTo>
                        <a:pt x="20" y="325"/>
                      </a:lnTo>
                      <a:lnTo>
                        <a:pt x="24" y="315"/>
                      </a:lnTo>
                      <a:lnTo>
                        <a:pt x="27" y="305"/>
                      </a:lnTo>
                      <a:lnTo>
                        <a:pt x="23" y="297"/>
                      </a:lnTo>
                      <a:lnTo>
                        <a:pt x="20" y="295"/>
                      </a:lnTo>
                      <a:lnTo>
                        <a:pt x="19" y="288"/>
                      </a:lnTo>
                      <a:lnTo>
                        <a:pt x="23" y="277"/>
                      </a:lnTo>
                      <a:lnTo>
                        <a:pt x="28" y="266"/>
                      </a:lnTo>
                      <a:lnTo>
                        <a:pt x="30" y="256"/>
                      </a:lnTo>
                      <a:lnTo>
                        <a:pt x="28" y="244"/>
                      </a:lnTo>
                      <a:lnTo>
                        <a:pt x="20" y="239"/>
                      </a:lnTo>
                      <a:lnTo>
                        <a:pt x="17" y="234"/>
                      </a:lnTo>
                      <a:lnTo>
                        <a:pt x="18" y="225"/>
                      </a:lnTo>
                      <a:lnTo>
                        <a:pt x="20" y="217"/>
                      </a:lnTo>
                      <a:lnTo>
                        <a:pt x="23" y="207"/>
                      </a:lnTo>
                      <a:lnTo>
                        <a:pt x="23" y="198"/>
                      </a:lnTo>
                      <a:lnTo>
                        <a:pt x="19" y="193"/>
                      </a:lnTo>
                      <a:lnTo>
                        <a:pt x="14" y="186"/>
                      </a:lnTo>
                      <a:lnTo>
                        <a:pt x="14" y="182"/>
                      </a:lnTo>
                      <a:lnTo>
                        <a:pt x="18" y="172"/>
                      </a:lnTo>
                      <a:lnTo>
                        <a:pt x="24" y="160"/>
                      </a:lnTo>
                      <a:lnTo>
                        <a:pt x="28" y="151"/>
                      </a:lnTo>
                      <a:lnTo>
                        <a:pt x="28" y="143"/>
                      </a:lnTo>
                      <a:lnTo>
                        <a:pt x="26" y="137"/>
                      </a:lnTo>
                      <a:lnTo>
                        <a:pt x="21" y="131"/>
                      </a:lnTo>
                      <a:lnTo>
                        <a:pt x="17" y="125"/>
                      </a:lnTo>
                      <a:lnTo>
                        <a:pt x="17" y="120"/>
                      </a:lnTo>
                      <a:lnTo>
                        <a:pt x="27" y="99"/>
                      </a:lnTo>
                      <a:lnTo>
                        <a:pt x="29" y="90"/>
                      </a:lnTo>
                      <a:lnTo>
                        <a:pt x="30" y="82"/>
                      </a:lnTo>
                      <a:lnTo>
                        <a:pt x="27" y="76"/>
                      </a:lnTo>
                      <a:lnTo>
                        <a:pt x="23" y="70"/>
                      </a:lnTo>
                      <a:lnTo>
                        <a:pt x="19" y="66"/>
                      </a:lnTo>
                      <a:lnTo>
                        <a:pt x="19" y="62"/>
                      </a:lnTo>
                      <a:lnTo>
                        <a:pt x="23" y="55"/>
                      </a:lnTo>
                      <a:lnTo>
                        <a:pt x="28" y="49"/>
                      </a:lnTo>
                      <a:lnTo>
                        <a:pt x="28" y="42"/>
                      </a:lnTo>
                      <a:lnTo>
                        <a:pt x="24" y="37"/>
                      </a:lnTo>
                      <a:lnTo>
                        <a:pt x="19" y="31"/>
                      </a:lnTo>
                      <a:lnTo>
                        <a:pt x="14" y="29"/>
                      </a:lnTo>
                      <a:lnTo>
                        <a:pt x="11" y="25"/>
                      </a:lnTo>
                      <a:lnTo>
                        <a:pt x="14" y="19"/>
                      </a:lnTo>
                      <a:lnTo>
                        <a:pt x="17" y="13"/>
                      </a:lnTo>
                      <a:lnTo>
                        <a:pt x="19" y="6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86" name="Freeform 323">
                  <a:extLst>
                    <a:ext uri="{FF2B5EF4-FFF2-40B4-BE49-F238E27FC236}">
                      <a16:creationId xmlns:a16="http://schemas.microsoft.com/office/drawing/2014/main" id="{ECB5728F-8454-47B9-A856-91A9AFFBDE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4" y="2316"/>
                  <a:ext cx="30" cy="295"/>
                </a:xfrm>
                <a:custGeom>
                  <a:avLst/>
                  <a:gdLst>
                    <a:gd name="T0" fmla="*/ 3 w 30"/>
                    <a:gd name="T1" fmla="*/ 8 h 295"/>
                    <a:gd name="T2" fmla="*/ 2 w 30"/>
                    <a:gd name="T3" fmla="*/ 28 h 295"/>
                    <a:gd name="T4" fmla="*/ 14 w 30"/>
                    <a:gd name="T5" fmla="*/ 37 h 295"/>
                    <a:gd name="T6" fmla="*/ 10 w 30"/>
                    <a:gd name="T7" fmla="*/ 59 h 295"/>
                    <a:gd name="T8" fmla="*/ 5 w 30"/>
                    <a:gd name="T9" fmla="*/ 81 h 295"/>
                    <a:gd name="T10" fmla="*/ 12 w 30"/>
                    <a:gd name="T11" fmla="*/ 92 h 295"/>
                    <a:gd name="T12" fmla="*/ 10 w 30"/>
                    <a:gd name="T13" fmla="*/ 110 h 295"/>
                    <a:gd name="T14" fmla="*/ 5 w 30"/>
                    <a:gd name="T15" fmla="*/ 130 h 295"/>
                    <a:gd name="T16" fmla="*/ 8 w 30"/>
                    <a:gd name="T17" fmla="*/ 144 h 295"/>
                    <a:gd name="T18" fmla="*/ 15 w 30"/>
                    <a:gd name="T19" fmla="*/ 157 h 295"/>
                    <a:gd name="T20" fmla="*/ 7 w 30"/>
                    <a:gd name="T21" fmla="*/ 183 h 295"/>
                    <a:gd name="T22" fmla="*/ 5 w 30"/>
                    <a:gd name="T23" fmla="*/ 200 h 295"/>
                    <a:gd name="T24" fmla="*/ 18 w 30"/>
                    <a:gd name="T25" fmla="*/ 212 h 295"/>
                    <a:gd name="T26" fmla="*/ 15 w 30"/>
                    <a:gd name="T27" fmla="*/ 238 h 295"/>
                    <a:gd name="T28" fmla="*/ 11 w 30"/>
                    <a:gd name="T29" fmla="*/ 261 h 295"/>
                    <a:gd name="T30" fmla="*/ 18 w 30"/>
                    <a:gd name="T31" fmla="*/ 273 h 295"/>
                    <a:gd name="T32" fmla="*/ 22 w 30"/>
                    <a:gd name="T33" fmla="*/ 291 h 295"/>
                    <a:gd name="T34" fmla="*/ 26 w 30"/>
                    <a:gd name="T35" fmla="*/ 284 h 295"/>
                    <a:gd name="T36" fmla="*/ 18 w 30"/>
                    <a:gd name="T37" fmla="*/ 263 h 295"/>
                    <a:gd name="T38" fmla="*/ 22 w 30"/>
                    <a:gd name="T39" fmla="*/ 233 h 295"/>
                    <a:gd name="T40" fmla="*/ 24 w 30"/>
                    <a:gd name="T41" fmla="*/ 211 h 295"/>
                    <a:gd name="T42" fmla="*/ 14 w 30"/>
                    <a:gd name="T43" fmla="*/ 196 h 295"/>
                    <a:gd name="T44" fmla="*/ 22 w 30"/>
                    <a:gd name="T45" fmla="*/ 174 h 295"/>
                    <a:gd name="T46" fmla="*/ 24 w 30"/>
                    <a:gd name="T47" fmla="*/ 153 h 295"/>
                    <a:gd name="T48" fmla="*/ 17 w 30"/>
                    <a:gd name="T49" fmla="*/ 137 h 295"/>
                    <a:gd name="T50" fmla="*/ 13 w 30"/>
                    <a:gd name="T51" fmla="*/ 125 h 295"/>
                    <a:gd name="T52" fmla="*/ 20 w 30"/>
                    <a:gd name="T53" fmla="*/ 104 h 295"/>
                    <a:gd name="T54" fmla="*/ 18 w 30"/>
                    <a:gd name="T55" fmla="*/ 87 h 295"/>
                    <a:gd name="T56" fmla="*/ 14 w 30"/>
                    <a:gd name="T57" fmla="*/ 75 h 295"/>
                    <a:gd name="T58" fmla="*/ 19 w 30"/>
                    <a:gd name="T59" fmla="*/ 56 h 295"/>
                    <a:gd name="T60" fmla="*/ 22 w 30"/>
                    <a:gd name="T61" fmla="*/ 36 h 295"/>
                    <a:gd name="T62" fmla="*/ 13 w 30"/>
                    <a:gd name="T63" fmla="*/ 23 h 295"/>
                    <a:gd name="T64" fmla="*/ 12 w 30"/>
                    <a:gd name="T65" fmla="*/ 10 h 295"/>
                    <a:gd name="T66" fmla="*/ 7 w 30"/>
                    <a:gd name="T67" fmla="*/ 0 h 29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0"/>
                    <a:gd name="T103" fmla="*/ 0 h 295"/>
                    <a:gd name="T104" fmla="*/ 30 w 30"/>
                    <a:gd name="T105" fmla="*/ 295 h 29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0" h="295">
                      <a:moveTo>
                        <a:pt x="7" y="0"/>
                      </a:moveTo>
                      <a:lnTo>
                        <a:pt x="3" y="8"/>
                      </a:lnTo>
                      <a:lnTo>
                        <a:pt x="0" y="23"/>
                      </a:lnTo>
                      <a:lnTo>
                        <a:pt x="2" y="28"/>
                      </a:lnTo>
                      <a:lnTo>
                        <a:pt x="9" y="32"/>
                      </a:lnTo>
                      <a:lnTo>
                        <a:pt x="14" y="37"/>
                      </a:lnTo>
                      <a:lnTo>
                        <a:pt x="14" y="48"/>
                      </a:lnTo>
                      <a:lnTo>
                        <a:pt x="10" y="59"/>
                      </a:lnTo>
                      <a:lnTo>
                        <a:pt x="6" y="67"/>
                      </a:lnTo>
                      <a:lnTo>
                        <a:pt x="5" y="81"/>
                      </a:lnTo>
                      <a:lnTo>
                        <a:pt x="7" y="86"/>
                      </a:lnTo>
                      <a:lnTo>
                        <a:pt x="12" y="92"/>
                      </a:lnTo>
                      <a:lnTo>
                        <a:pt x="13" y="102"/>
                      </a:lnTo>
                      <a:lnTo>
                        <a:pt x="10" y="110"/>
                      </a:lnTo>
                      <a:lnTo>
                        <a:pt x="7" y="118"/>
                      </a:lnTo>
                      <a:lnTo>
                        <a:pt x="5" y="130"/>
                      </a:lnTo>
                      <a:lnTo>
                        <a:pt x="5" y="137"/>
                      </a:lnTo>
                      <a:lnTo>
                        <a:pt x="8" y="144"/>
                      </a:lnTo>
                      <a:lnTo>
                        <a:pt x="15" y="151"/>
                      </a:lnTo>
                      <a:lnTo>
                        <a:pt x="15" y="157"/>
                      </a:lnTo>
                      <a:lnTo>
                        <a:pt x="13" y="176"/>
                      </a:lnTo>
                      <a:lnTo>
                        <a:pt x="7" y="183"/>
                      </a:lnTo>
                      <a:lnTo>
                        <a:pt x="3" y="191"/>
                      </a:lnTo>
                      <a:lnTo>
                        <a:pt x="5" y="200"/>
                      </a:lnTo>
                      <a:lnTo>
                        <a:pt x="14" y="206"/>
                      </a:lnTo>
                      <a:lnTo>
                        <a:pt x="18" y="212"/>
                      </a:lnTo>
                      <a:lnTo>
                        <a:pt x="19" y="224"/>
                      </a:lnTo>
                      <a:lnTo>
                        <a:pt x="15" y="238"/>
                      </a:lnTo>
                      <a:lnTo>
                        <a:pt x="11" y="253"/>
                      </a:lnTo>
                      <a:lnTo>
                        <a:pt x="11" y="261"/>
                      </a:lnTo>
                      <a:lnTo>
                        <a:pt x="13" y="271"/>
                      </a:lnTo>
                      <a:lnTo>
                        <a:pt x="18" y="273"/>
                      </a:lnTo>
                      <a:lnTo>
                        <a:pt x="22" y="282"/>
                      </a:lnTo>
                      <a:lnTo>
                        <a:pt x="22" y="291"/>
                      </a:lnTo>
                      <a:lnTo>
                        <a:pt x="29" y="294"/>
                      </a:lnTo>
                      <a:lnTo>
                        <a:pt x="26" y="284"/>
                      </a:lnTo>
                      <a:lnTo>
                        <a:pt x="20" y="271"/>
                      </a:lnTo>
                      <a:lnTo>
                        <a:pt x="18" y="263"/>
                      </a:lnTo>
                      <a:lnTo>
                        <a:pt x="18" y="247"/>
                      </a:lnTo>
                      <a:lnTo>
                        <a:pt x="22" y="233"/>
                      </a:lnTo>
                      <a:lnTo>
                        <a:pt x="23" y="222"/>
                      </a:lnTo>
                      <a:lnTo>
                        <a:pt x="24" y="211"/>
                      </a:lnTo>
                      <a:lnTo>
                        <a:pt x="18" y="201"/>
                      </a:lnTo>
                      <a:lnTo>
                        <a:pt x="14" y="196"/>
                      </a:lnTo>
                      <a:lnTo>
                        <a:pt x="17" y="183"/>
                      </a:lnTo>
                      <a:lnTo>
                        <a:pt x="22" y="174"/>
                      </a:lnTo>
                      <a:lnTo>
                        <a:pt x="23" y="165"/>
                      </a:lnTo>
                      <a:lnTo>
                        <a:pt x="24" y="153"/>
                      </a:lnTo>
                      <a:lnTo>
                        <a:pt x="22" y="145"/>
                      </a:lnTo>
                      <a:lnTo>
                        <a:pt x="17" y="137"/>
                      </a:lnTo>
                      <a:lnTo>
                        <a:pt x="13" y="131"/>
                      </a:lnTo>
                      <a:lnTo>
                        <a:pt x="13" y="125"/>
                      </a:lnTo>
                      <a:lnTo>
                        <a:pt x="17" y="118"/>
                      </a:lnTo>
                      <a:lnTo>
                        <a:pt x="20" y="104"/>
                      </a:lnTo>
                      <a:lnTo>
                        <a:pt x="20" y="96"/>
                      </a:lnTo>
                      <a:lnTo>
                        <a:pt x="18" y="87"/>
                      </a:lnTo>
                      <a:lnTo>
                        <a:pt x="15" y="81"/>
                      </a:lnTo>
                      <a:lnTo>
                        <a:pt x="14" y="75"/>
                      </a:lnTo>
                      <a:lnTo>
                        <a:pt x="15" y="68"/>
                      </a:lnTo>
                      <a:lnTo>
                        <a:pt x="19" y="56"/>
                      </a:lnTo>
                      <a:lnTo>
                        <a:pt x="22" y="49"/>
                      </a:lnTo>
                      <a:lnTo>
                        <a:pt x="22" y="36"/>
                      </a:lnTo>
                      <a:lnTo>
                        <a:pt x="18" y="31"/>
                      </a:lnTo>
                      <a:lnTo>
                        <a:pt x="13" y="23"/>
                      </a:lnTo>
                      <a:lnTo>
                        <a:pt x="10" y="16"/>
                      </a:lnTo>
                      <a:lnTo>
                        <a:pt x="12" y="10"/>
                      </a:lnTo>
                      <a:lnTo>
                        <a:pt x="11" y="4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87" name="Freeform 324">
                  <a:extLst>
                    <a:ext uri="{FF2B5EF4-FFF2-40B4-BE49-F238E27FC236}">
                      <a16:creationId xmlns:a16="http://schemas.microsoft.com/office/drawing/2014/main" id="{A8FE9D29-9F0A-4E28-93CC-7096825350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3" y="2280"/>
                  <a:ext cx="66" cy="64"/>
                </a:xfrm>
                <a:custGeom>
                  <a:avLst/>
                  <a:gdLst>
                    <a:gd name="T0" fmla="*/ 0 w 66"/>
                    <a:gd name="T1" fmla="*/ 51 h 64"/>
                    <a:gd name="T2" fmla="*/ 20 w 66"/>
                    <a:gd name="T3" fmla="*/ 33 h 64"/>
                    <a:gd name="T4" fmla="*/ 36 w 66"/>
                    <a:gd name="T5" fmla="*/ 17 h 64"/>
                    <a:gd name="T6" fmla="*/ 51 w 66"/>
                    <a:gd name="T7" fmla="*/ 0 h 64"/>
                    <a:gd name="T8" fmla="*/ 65 w 66"/>
                    <a:gd name="T9" fmla="*/ 0 h 64"/>
                    <a:gd name="T10" fmla="*/ 33 w 66"/>
                    <a:gd name="T11" fmla="*/ 26 h 64"/>
                    <a:gd name="T12" fmla="*/ 16 w 66"/>
                    <a:gd name="T13" fmla="*/ 43 h 64"/>
                    <a:gd name="T14" fmla="*/ 3 w 66"/>
                    <a:gd name="T15" fmla="*/ 63 h 64"/>
                    <a:gd name="T16" fmla="*/ 0 w 66"/>
                    <a:gd name="T17" fmla="*/ 51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6"/>
                    <a:gd name="T28" fmla="*/ 0 h 64"/>
                    <a:gd name="T29" fmla="*/ 66 w 66"/>
                    <a:gd name="T30" fmla="*/ 64 h 6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6" h="64">
                      <a:moveTo>
                        <a:pt x="0" y="51"/>
                      </a:moveTo>
                      <a:lnTo>
                        <a:pt x="20" y="33"/>
                      </a:lnTo>
                      <a:lnTo>
                        <a:pt x="36" y="17"/>
                      </a:lnTo>
                      <a:lnTo>
                        <a:pt x="51" y="0"/>
                      </a:lnTo>
                      <a:lnTo>
                        <a:pt x="65" y="0"/>
                      </a:lnTo>
                      <a:lnTo>
                        <a:pt x="33" y="26"/>
                      </a:lnTo>
                      <a:lnTo>
                        <a:pt x="16" y="43"/>
                      </a:lnTo>
                      <a:lnTo>
                        <a:pt x="3" y="63"/>
                      </a:lnTo>
                      <a:lnTo>
                        <a:pt x="0" y="5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88" name="Freeform 325">
                  <a:extLst>
                    <a:ext uri="{FF2B5EF4-FFF2-40B4-BE49-F238E27FC236}">
                      <a16:creationId xmlns:a16="http://schemas.microsoft.com/office/drawing/2014/main" id="{7C31F61F-BB4D-46A6-9D52-2BB8BA6542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2" y="2317"/>
                  <a:ext cx="58" cy="52"/>
                </a:xfrm>
                <a:custGeom>
                  <a:avLst/>
                  <a:gdLst>
                    <a:gd name="T0" fmla="*/ 0 w 58"/>
                    <a:gd name="T1" fmla="*/ 32 h 52"/>
                    <a:gd name="T2" fmla="*/ 15 w 58"/>
                    <a:gd name="T3" fmla="*/ 26 h 52"/>
                    <a:gd name="T4" fmla="*/ 26 w 58"/>
                    <a:gd name="T5" fmla="*/ 16 h 52"/>
                    <a:gd name="T6" fmla="*/ 46 w 58"/>
                    <a:gd name="T7" fmla="*/ 0 h 52"/>
                    <a:gd name="T8" fmla="*/ 57 w 58"/>
                    <a:gd name="T9" fmla="*/ 0 h 52"/>
                    <a:gd name="T10" fmla="*/ 31 w 58"/>
                    <a:gd name="T11" fmla="*/ 16 h 52"/>
                    <a:gd name="T12" fmla="*/ 21 w 58"/>
                    <a:gd name="T13" fmla="*/ 27 h 52"/>
                    <a:gd name="T14" fmla="*/ 0 w 58"/>
                    <a:gd name="T15" fmla="*/ 51 h 52"/>
                    <a:gd name="T16" fmla="*/ 1 w 58"/>
                    <a:gd name="T17" fmla="*/ 36 h 52"/>
                    <a:gd name="T18" fmla="*/ 0 w 58"/>
                    <a:gd name="T19" fmla="*/ 32 h 5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8"/>
                    <a:gd name="T31" fmla="*/ 0 h 52"/>
                    <a:gd name="T32" fmla="*/ 58 w 58"/>
                    <a:gd name="T33" fmla="*/ 52 h 5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8" h="52">
                      <a:moveTo>
                        <a:pt x="0" y="32"/>
                      </a:moveTo>
                      <a:lnTo>
                        <a:pt x="15" y="26"/>
                      </a:lnTo>
                      <a:lnTo>
                        <a:pt x="26" y="16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31" y="16"/>
                      </a:lnTo>
                      <a:lnTo>
                        <a:pt x="21" y="27"/>
                      </a:lnTo>
                      <a:lnTo>
                        <a:pt x="0" y="51"/>
                      </a:lnTo>
                      <a:lnTo>
                        <a:pt x="1" y="36"/>
                      </a:lnTo>
                      <a:lnTo>
                        <a:pt x="0" y="3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89" name="Freeform 326">
                  <a:extLst>
                    <a:ext uri="{FF2B5EF4-FFF2-40B4-BE49-F238E27FC236}">
                      <a16:creationId xmlns:a16="http://schemas.microsoft.com/office/drawing/2014/main" id="{DD1EC9E0-9913-446C-A436-4EB653F767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1" y="2347"/>
                  <a:ext cx="68" cy="81"/>
                </a:xfrm>
                <a:custGeom>
                  <a:avLst/>
                  <a:gdLst>
                    <a:gd name="T0" fmla="*/ 2 w 68"/>
                    <a:gd name="T1" fmla="*/ 60 h 81"/>
                    <a:gd name="T2" fmla="*/ 20 w 68"/>
                    <a:gd name="T3" fmla="*/ 41 h 81"/>
                    <a:gd name="T4" fmla="*/ 27 w 68"/>
                    <a:gd name="T5" fmla="*/ 29 h 81"/>
                    <a:gd name="T6" fmla="*/ 42 w 68"/>
                    <a:gd name="T7" fmla="*/ 18 h 81"/>
                    <a:gd name="T8" fmla="*/ 55 w 68"/>
                    <a:gd name="T9" fmla="*/ 6 h 81"/>
                    <a:gd name="T10" fmla="*/ 64 w 68"/>
                    <a:gd name="T11" fmla="*/ 0 h 81"/>
                    <a:gd name="T12" fmla="*/ 67 w 68"/>
                    <a:gd name="T13" fmla="*/ 0 h 81"/>
                    <a:gd name="T14" fmla="*/ 67 w 68"/>
                    <a:gd name="T15" fmla="*/ 6 h 81"/>
                    <a:gd name="T16" fmla="*/ 57 w 68"/>
                    <a:gd name="T17" fmla="*/ 14 h 81"/>
                    <a:gd name="T18" fmla="*/ 36 w 68"/>
                    <a:gd name="T19" fmla="*/ 29 h 81"/>
                    <a:gd name="T20" fmla="*/ 21 w 68"/>
                    <a:gd name="T21" fmla="*/ 45 h 81"/>
                    <a:gd name="T22" fmla="*/ 11 w 68"/>
                    <a:gd name="T23" fmla="*/ 63 h 81"/>
                    <a:gd name="T24" fmla="*/ 0 w 68"/>
                    <a:gd name="T25" fmla="*/ 80 h 81"/>
                    <a:gd name="T26" fmla="*/ 2 w 68"/>
                    <a:gd name="T27" fmla="*/ 60 h 8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8"/>
                    <a:gd name="T43" fmla="*/ 0 h 81"/>
                    <a:gd name="T44" fmla="*/ 68 w 68"/>
                    <a:gd name="T45" fmla="*/ 81 h 8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8" h="81">
                      <a:moveTo>
                        <a:pt x="2" y="60"/>
                      </a:moveTo>
                      <a:lnTo>
                        <a:pt x="20" y="41"/>
                      </a:lnTo>
                      <a:lnTo>
                        <a:pt x="27" y="29"/>
                      </a:lnTo>
                      <a:lnTo>
                        <a:pt x="42" y="18"/>
                      </a:lnTo>
                      <a:lnTo>
                        <a:pt x="55" y="6"/>
                      </a:lnTo>
                      <a:lnTo>
                        <a:pt x="64" y="0"/>
                      </a:lnTo>
                      <a:lnTo>
                        <a:pt x="67" y="0"/>
                      </a:lnTo>
                      <a:lnTo>
                        <a:pt x="67" y="6"/>
                      </a:lnTo>
                      <a:lnTo>
                        <a:pt x="57" y="14"/>
                      </a:lnTo>
                      <a:lnTo>
                        <a:pt x="36" y="29"/>
                      </a:lnTo>
                      <a:lnTo>
                        <a:pt x="21" y="45"/>
                      </a:lnTo>
                      <a:lnTo>
                        <a:pt x="11" y="63"/>
                      </a:lnTo>
                      <a:lnTo>
                        <a:pt x="0" y="80"/>
                      </a:lnTo>
                      <a:lnTo>
                        <a:pt x="2" y="6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90" name="Freeform 327">
                  <a:extLst>
                    <a:ext uri="{FF2B5EF4-FFF2-40B4-BE49-F238E27FC236}">
                      <a16:creationId xmlns:a16="http://schemas.microsoft.com/office/drawing/2014/main" id="{BC8A22A0-C315-4240-9D44-A272131106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9" y="2414"/>
                  <a:ext cx="52" cy="48"/>
                </a:xfrm>
                <a:custGeom>
                  <a:avLst/>
                  <a:gdLst>
                    <a:gd name="T0" fmla="*/ 0 w 52"/>
                    <a:gd name="T1" fmla="*/ 39 h 48"/>
                    <a:gd name="T2" fmla="*/ 15 w 52"/>
                    <a:gd name="T3" fmla="*/ 21 h 48"/>
                    <a:gd name="T4" fmla="*/ 29 w 52"/>
                    <a:gd name="T5" fmla="*/ 10 h 48"/>
                    <a:gd name="T6" fmla="*/ 42 w 52"/>
                    <a:gd name="T7" fmla="*/ 3 h 48"/>
                    <a:gd name="T8" fmla="*/ 51 w 52"/>
                    <a:gd name="T9" fmla="*/ 0 h 48"/>
                    <a:gd name="T10" fmla="*/ 45 w 52"/>
                    <a:gd name="T11" fmla="*/ 10 h 48"/>
                    <a:gd name="T12" fmla="*/ 29 w 52"/>
                    <a:gd name="T13" fmla="*/ 20 h 48"/>
                    <a:gd name="T14" fmla="*/ 17 w 52"/>
                    <a:gd name="T15" fmla="*/ 36 h 48"/>
                    <a:gd name="T16" fmla="*/ 11 w 52"/>
                    <a:gd name="T17" fmla="*/ 45 h 48"/>
                    <a:gd name="T18" fmla="*/ 5 w 52"/>
                    <a:gd name="T19" fmla="*/ 47 h 48"/>
                    <a:gd name="T20" fmla="*/ 1 w 52"/>
                    <a:gd name="T21" fmla="*/ 44 h 48"/>
                    <a:gd name="T22" fmla="*/ 0 w 52"/>
                    <a:gd name="T23" fmla="*/ 39 h 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2"/>
                    <a:gd name="T37" fmla="*/ 0 h 48"/>
                    <a:gd name="T38" fmla="*/ 52 w 52"/>
                    <a:gd name="T39" fmla="*/ 48 h 4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2" h="48">
                      <a:moveTo>
                        <a:pt x="0" y="39"/>
                      </a:moveTo>
                      <a:lnTo>
                        <a:pt x="15" y="21"/>
                      </a:lnTo>
                      <a:lnTo>
                        <a:pt x="29" y="10"/>
                      </a:lnTo>
                      <a:lnTo>
                        <a:pt x="42" y="3"/>
                      </a:lnTo>
                      <a:lnTo>
                        <a:pt x="51" y="0"/>
                      </a:lnTo>
                      <a:lnTo>
                        <a:pt x="45" y="10"/>
                      </a:lnTo>
                      <a:lnTo>
                        <a:pt x="29" y="20"/>
                      </a:lnTo>
                      <a:lnTo>
                        <a:pt x="17" y="36"/>
                      </a:lnTo>
                      <a:lnTo>
                        <a:pt x="11" y="45"/>
                      </a:lnTo>
                      <a:lnTo>
                        <a:pt x="5" y="47"/>
                      </a:lnTo>
                      <a:lnTo>
                        <a:pt x="1" y="44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91" name="Freeform 328">
                  <a:extLst>
                    <a:ext uri="{FF2B5EF4-FFF2-40B4-BE49-F238E27FC236}">
                      <a16:creationId xmlns:a16="http://schemas.microsoft.com/office/drawing/2014/main" id="{698D449A-AFEB-43B2-AA84-0E556F72F6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446"/>
                  <a:ext cx="57" cy="59"/>
                </a:xfrm>
                <a:custGeom>
                  <a:avLst/>
                  <a:gdLst>
                    <a:gd name="T0" fmla="*/ 0 w 57"/>
                    <a:gd name="T1" fmla="*/ 54 h 59"/>
                    <a:gd name="T2" fmla="*/ 15 w 57"/>
                    <a:gd name="T3" fmla="*/ 36 h 59"/>
                    <a:gd name="T4" fmla="*/ 33 w 57"/>
                    <a:gd name="T5" fmla="*/ 16 h 59"/>
                    <a:gd name="T6" fmla="*/ 43 w 57"/>
                    <a:gd name="T7" fmla="*/ 5 h 59"/>
                    <a:gd name="T8" fmla="*/ 51 w 57"/>
                    <a:gd name="T9" fmla="*/ 0 h 59"/>
                    <a:gd name="T10" fmla="*/ 56 w 57"/>
                    <a:gd name="T11" fmla="*/ 3 h 59"/>
                    <a:gd name="T12" fmla="*/ 46 w 57"/>
                    <a:gd name="T13" fmla="*/ 12 h 59"/>
                    <a:gd name="T14" fmla="*/ 30 w 57"/>
                    <a:gd name="T15" fmla="*/ 30 h 59"/>
                    <a:gd name="T16" fmla="*/ 15 w 57"/>
                    <a:gd name="T17" fmla="*/ 49 h 59"/>
                    <a:gd name="T18" fmla="*/ 6 w 57"/>
                    <a:gd name="T19" fmla="*/ 58 h 59"/>
                    <a:gd name="T20" fmla="*/ 3 w 57"/>
                    <a:gd name="T21" fmla="*/ 58 h 59"/>
                    <a:gd name="T22" fmla="*/ 0 w 57"/>
                    <a:gd name="T23" fmla="*/ 54 h 5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7"/>
                    <a:gd name="T37" fmla="*/ 0 h 59"/>
                    <a:gd name="T38" fmla="*/ 57 w 57"/>
                    <a:gd name="T39" fmla="*/ 59 h 5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7" h="59">
                      <a:moveTo>
                        <a:pt x="0" y="54"/>
                      </a:moveTo>
                      <a:lnTo>
                        <a:pt x="15" y="36"/>
                      </a:lnTo>
                      <a:lnTo>
                        <a:pt x="33" y="16"/>
                      </a:lnTo>
                      <a:lnTo>
                        <a:pt x="43" y="5"/>
                      </a:lnTo>
                      <a:lnTo>
                        <a:pt x="51" y="0"/>
                      </a:lnTo>
                      <a:lnTo>
                        <a:pt x="56" y="3"/>
                      </a:lnTo>
                      <a:lnTo>
                        <a:pt x="46" y="12"/>
                      </a:lnTo>
                      <a:lnTo>
                        <a:pt x="30" y="30"/>
                      </a:lnTo>
                      <a:lnTo>
                        <a:pt x="15" y="49"/>
                      </a:lnTo>
                      <a:lnTo>
                        <a:pt x="6" y="58"/>
                      </a:lnTo>
                      <a:lnTo>
                        <a:pt x="3" y="58"/>
                      </a:lnTo>
                      <a:lnTo>
                        <a:pt x="0" y="5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92" name="Freeform 329">
                  <a:extLst>
                    <a:ext uri="{FF2B5EF4-FFF2-40B4-BE49-F238E27FC236}">
                      <a16:creationId xmlns:a16="http://schemas.microsoft.com/office/drawing/2014/main" id="{4D71B0F5-8FD5-4E6C-9EB7-5622D305B4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0" y="2496"/>
                  <a:ext cx="41" cy="47"/>
                </a:xfrm>
                <a:custGeom>
                  <a:avLst/>
                  <a:gdLst>
                    <a:gd name="T0" fmla="*/ 1 w 41"/>
                    <a:gd name="T1" fmla="*/ 38 h 47"/>
                    <a:gd name="T2" fmla="*/ 17 w 41"/>
                    <a:gd name="T3" fmla="*/ 12 h 47"/>
                    <a:gd name="T4" fmla="*/ 33 w 41"/>
                    <a:gd name="T5" fmla="*/ 2 h 47"/>
                    <a:gd name="T6" fmla="*/ 40 w 41"/>
                    <a:gd name="T7" fmla="*/ 0 h 47"/>
                    <a:gd name="T8" fmla="*/ 39 w 41"/>
                    <a:gd name="T9" fmla="*/ 5 h 47"/>
                    <a:gd name="T10" fmla="*/ 20 w 41"/>
                    <a:gd name="T11" fmla="*/ 21 h 47"/>
                    <a:gd name="T12" fmla="*/ 2 w 41"/>
                    <a:gd name="T13" fmla="*/ 44 h 47"/>
                    <a:gd name="T14" fmla="*/ 0 w 41"/>
                    <a:gd name="T15" fmla="*/ 46 h 47"/>
                    <a:gd name="T16" fmla="*/ 1 w 41"/>
                    <a:gd name="T17" fmla="*/ 38 h 4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1"/>
                    <a:gd name="T28" fmla="*/ 0 h 47"/>
                    <a:gd name="T29" fmla="*/ 41 w 41"/>
                    <a:gd name="T30" fmla="*/ 47 h 4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1" h="47">
                      <a:moveTo>
                        <a:pt x="1" y="38"/>
                      </a:moveTo>
                      <a:lnTo>
                        <a:pt x="17" y="12"/>
                      </a:lnTo>
                      <a:lnTo>
                        <a:pt x="33" y="2"/>
                      </a:lnTo>
                      <a:lnTo>
                        <a:pt x="40" y="0"/>
                      </a:lnTo>
                      <a:lnTo>
                        <a:pt x="39" y="5"/>
                      </a:lnTo>
                      <a:lnTo>
                        <a:pt x="20" y="21"/>
                      </a:lnTo>
                      <a:lnTo>
                        <a:pt x="2" y="44"/>
                      </a:lnTo>
                      <a:lnTo>
                        <a:pt x="0" y="46"/>
                      </a:lnTo>
                      <a:lnTo>
                        <a:pt x="1" y="3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93" name="Freeform 330">
                  <a:extLst>
                    <a:ext uri="{FF2B5EF4-FFF2-40B4-BE49-F238E27FC236}">
                      <a16:creationId xmlns:a16="http://schemas.microsoft.com/office/drawing/2014/main" id="{D788F317-38D8-4679-B2C4-6A35A87C5B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2" y="2541"/>
                  <a:ext cx="28" cy="36"/>
                </a:xfrm>
                <a:custGeom>
                  <a:avLst/>
                  <a:gdLst>
                    <a:gd name="T0" fmla="*/ 1 w 28"/>
                    <a:gd name="T1" fmla="*/ 27 h 36"/>
                    <a:gd name="T2" fmla="*/ 15 w 28"/>
                    <a:gd name="T3" fmla="*/ 6 h 36"/>
                    <a:gd name="T4" fmla="*/ 26 w 28"/>
                    <a:gd name="T5" fmla="*/ 0 h 36"/>
                    <a:gd name="T6" fmla="*/ 27 w 28"/>
                    <a:gd name="T7" fmla="*/ 6 h 36"/>
                    <a:gd name="T8" fmla="*/ 21 w 28"/>
                    <a:gd name="T9" fmla="*/ 17 h 36"/>
                    <a:gd name="T10" fmla="*/ 7 w 28"/>
                    <a:gd name="T11" fmla="*/ 30 h 36"/>
                    <a:gd name="T12" fmla="*/ 3 w 28"/>
                    <a:gd name="T13" fmla="*/ 35 h 36"/>
                    <a:gd name="T14" fmla="*/ 0 w 28"/>
                    <a:gd name="T15" fmla="*/ 32 h 36"/>
                    <a:gd name="T16" fmla="*/ 1 w 28"/>
                    <a:gd name="T17" fmla="*/ 27 h 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8"/>
                    <a:gd name="T28" fmla="*/ 0 h 36"/>
                    <a:gd name="T29" fmla="*/ 28 w 28"/>
                    <a:gd name="T30" fmla="*/ 36 h 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8" h="36">
                      <a:moveTo>
                        <a:pt x="1" y="27"/>
                      </a:moveTo>
                      <a:lnTo>
                        <a:pt x="15" y="6"/>
                      </a:lnTo>
                      <a:lnTo>
                        <a:pt x="26" y="0"/>
                      </a:lnTo>
                      <a:lnTo>
                        <a:pt x="27" y="6"/>
                      </a:lnTo>
                      <a:lnTo>
                        <a:pt x="21" y="17"/>
                      </a:lnTo>
                      <a:lnTo>
                        <a:pt x="7" y="30"/>
                      </a:lnTo>
                      <a:lnTo>
                        <a:pt x="3" y="35"/>
                      </a:lnTo>
                      <a:lnTo>
                        <a:pt x="0" y="32"/>
                      </a:lnTo>
                      <a:lnTo>
                        <a:pt x="1" y="2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94" name="Freeform 331">
                  <a:extLst>
                    <a:ext uri="{FF2B5EF4-FFF2-40B4-BE49-F238E27FC236}">
                      <a16:creationId xmlns:a16="http://schemas.microsoft.com/office/drawing/2014/main" id="{9C5A1B32-D4FE-49E0-8A18-CE58456E8D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3" y="2587"/>
                  <a:ext cx="34" cy="41"/>
                </a:xfrm>
                <a:custGeom>
                  <a:avLst/>
                  <a:gdLst>
                    <a:gd name="T0" fmla="*/ 0 w 34"/>
                    <a:gd name="T1" fmla="*/ 40 h 41"/>
                    <a:gd name="T2" fmla="*/ 4 w 34"/>
                    <a:gd name="T3" fmla="*/ 34 h 41"/>
                    <a:gd name="T4" fmla="*/ 14 w 34"/>
                    <a:gd name="T5" fmla="*/ 17 h 41"/>
                    <a:gd name="T6" fmla="*/ 28 w 34"/>
                    <a:gd name="T7" fmla="*/ 0 h 41"/>
                    <a:gd name="T8" fmla="*/ 33 w 34"/>
                    <a:gd name="T9" fmla="*/ 0 h 41"/>
                    <a:gd name="T10" fmla="*/ 31 w 34"/>
                    <a:gd name="T11" fmla="*/ 6 h 41"/>
                    <a:gd name="T12" fmla="*/ 20 w 34"/>
                    <a:gd name="T13" fmla="*/ 23 h 41"/>
                    <a:gd name="T14" fmla="*/ 10 w 34"/>
                    <a:gd name="T15" fmla="*/ 39 h 41"/>
                    <a:gd name="T16" fmla="*/ 0 w 34"/>
                    <a:gd name="T17" fmla="*/ 40 h 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4"/>
                    <a:gd name="T28" fmla="*/ 0 h 41"/>
                    <a:gd name="T29" fmla="*/ 34 w 34"/>
                    <a:gd name="T30" fmla="*/ 41 h 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4" h="41">
                      <a:moveTo>
                        <a:pt x="0" y="40"/>
                      </a:moveTo>
                      <a:lnTo>
                        <a:pt x="4" y="34"/>
                      </a:lnTo>
                      <a:lnTo>
                        <a:pt x="14" y="17"/>
                      </a:lnTo>
                      <a:lnTo>
                        <a:pt x="28" y="0"/>
                      </a:lnTo>
                      <a:lnTo>
                        <a:pt x="33" y="0"/>
                      </a:lnTo>
                      <a:lnTo>
                        <a:pt x="31" y="6"/>
                      </a:lnTo>
                      <a:lnTo>
                        <a:pt x="20" y="23"/>
                      </a:lnTo>
                      <a:lnTo>
                        <a:pt x="10" y="39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95" name="Freeform 332">
                  <a:extLst>
                    <a:ext uri="{FF2B5EF4-FFF2-40B4-BE49-F238E27FC236}">
                      <a16:creationId xmlns:a16="http://schemas.microsoft.com/office/drawing/2014/main" id="{B9B27051-1230-4AFA-94BB-D4C4CAC7A7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5" y="2257"/>
                  <a:ext cx="106" cy="442"/>
                </a:xfrm>
                <a:custGeom>
                  <a:avLst/>
                  <a:gdLst>
                    <a:gd name="T0" fmla="*/ 90 w 106"/>
                    <a:gd name="T1" fmla="*/ 54 h 442"/>
                    <a:gd name="T2" fmla="*/ 86 w 106"/>
                    <a:gd name="T3" fmla="*/ 78 h 442"/>
                    <a:gd name="T4" fmla="*/ 95 w 106"/>
                    <a:gd name="T5" fmla="*/ 95 h 442"/>
                    <a:gd name="T6" fmla="*/ 94 w 106"/>
                    <a:gd name="T7" fmla="*/ 117 h 442"/>
                    <a:gd name="T8" fmla="*/ 89 w 106"/>
                    <a:gd name="T9" fmla="*/ 136 h 442"/>
                    <a:gd name="T10" fmla="*/ 98 w 106"/>
                    <a:gd name="T11" fmla="*/ 155 h 442"/>
                    <a:gd name="T12" fmla="*/ 88 w 106"/>
                    <a:gd name="T13" fmla="*/ 186 h 442"/>
                    <a:gd name="T14" fmla="*/ 99 w 106"/>
                    <a:gd name="T15" fmla="*/ 214 h 442"/>
                    <a:gd name="T16" fmla="*/ 94 w 106"/>
                    <a:gd name="T17" fmla="*/ 240 h 442"/>
                    <a:gd name="T18" fmla="*/ 90 w 106"/>
                    <a:gd name="T19" fmla="*/ 259 h 442"/>
                    <a:gd name="T20" fmla="*/ 102 w 106"/>
                    <a:gd name="T21" fmla="*/ 275 h 442"/>
                    <a:gd name="T22" fmla="*/ 95 w 106"/>
                    <a:gd name="T23" fmla="*/ 309 h 442"/>
                    <a:gd name="T24" fmla="*/ 96 w 106"/>
                    <a:gd name="T25" fmla="*/ 328 h 442"/>
                    <a:gd name="T26" fmla="*/ 105 w 106"/>
                    <a:gd name="T27" fmla="*/ 351 h 442"/>
                    <a:gd name="T28" fmla="*/ 99 w 106"/>
                    <a:gd name="T29" fmla="*/ 369 h 442"/>
                    <a:gd name="T30" fmla="*/ 99 w 106"/>
                    <a:gd name="T31" fmla="*/ 388 h 442"/>
                    <a:gd name="T32" fmla="*/ 98 w 106"/>
                    <a:gd name="T33" fmla="*/ 406 h 442"/>
                    <a:gd name="T34" fmla="*/ 90 w 106"/>
                    <a:gd name="T35" fmla="*/ 422 h 442"/>
                    <a:gd name="T36" fmla="*/ 89 w 106"/>
                    <a:gd name="T37" fmla="*/ 441 h 442"/>
                    <a:gd name="T38" fmla="*/ 65 w 106"/>
                    <a:gd name="T39" fmla="*/ 424 h 442"/>
                    <a:gd name="T40" fmla="*/ 38 w 106"/>
                    <a:gd name="T41" fmla="*/ 421 h 442"/>
                    <a:gd name="T42" fmla="*/ 18 w 106"/>
                    <a:gd name="T43" fmla="*/ 412 h 442"/>
                    <a:gd name="T44" fmla="*/ 12 w 106"/>
                    <a:gd name="T45" fmla="*/ 400 h 442"/>
                    <a:gd name="T46" fmla="*/ 10 w 106"/>
                    <a:gd name="T47" fmla="*/ 375 h 442"/>
                    <a:gd name="T48" fmla="*/ 15 w 106"/>
                    <a:gd name="T49" fmla="*/ 343 h 442"/>
                    <a:gd name="T50" fmla="*/ 19 w 106"/>
                    <a:gd name="T51" fmla="*/ 326 h 442"/>
                    <a:gd name="T52" fmla="*/ 16 w 106"/>
                    <a:gd name="T53" fmla="*/ 305 h 442"/>
                    <a:gd name="T54" fmla="*/ 25 w 106"/>
                    <a:gd name="T55" fmla="*/ 283 h 442"/>
                    <a:gd name="T56" fmla="*/ 12 w 106"/>
                    <a:gd name="T57" fmla="*/ 265 h 442"/>
                    <a:gd name="T58" fmla="*/ 21 w 106"/>
                    <a:gd name="T59" fmla="*/ 240 h 442"/>
                    <a:gd name="T60" fmla="*/ 26 w 106"/>
                    <a:gd name="T61" fmla="*/ 215 h 442"/>
                    <a:gd name="T62" fmla="*/ 8 w 106"/>
                    <a:gd name="T63" fmla="*/ 198 h 442"/>
                    <a:gd name="T64" fmla="*/ 15 w 106"/>
                    <a:gd name="T65" fmla="*/ 185 h 442"/>
                    <a:gd name="T66" fmla="*/ 15 w 106"/>
                    <a:gd name="T67" fmla="*/ 162 h 442"/>
                    <a:gd name="T68" fmla="*/ 23 w 106"/>
                    <a:gd name="T69" fmla="*/ 148 h 442"/>
                    <a:gd name="T70" fmla="*/ 16 w 106"/>
                    <a:gd name="T71" fmla="*/ 130 h 442"/>
                    <a:gd name="T72" fmla="*/ 21 w 106"/>
                    <a:gd name="T73" fmla="*/ 116 h 442"/>
                    <a:gd name="T74" fmla="*/ 21 w 106"/>
                    <a:gd name="T75" fmla="*/ 104 h 442"/>
                    <a:gd name="T76" fmla="*/ 16 w 106"/>
                    <a:gd name="T77" fmla="*/ 92 h 442"/>
                    <a:gd name="T78" fmla="*/ 24 w 106"/>
                    <a:gd name="T79" fmla="*/ 78 h 442"/>
                    <a:gd name="T80" fmla="*/ 25 w 106"/>
                    <a:gd name="T81" fmla="*/ 57 h 442"/>
                    <a:gd name="T82" fmla="*/ 5 w 106"/>
                    <a:gd name="T83" fmla="*/ 32 h 442"/>
                    <a:gd name="T84" fmla="*/ 0 w 106"/>
                    <a:gd name="T85" fmla="*/ 4 h 442"/>
                    <a:gd name="T86" fmla="*/ 12 w 106"/>
                    <a:gd name="T87" fmla="*/ 4 h 442"/>
                    <a:gd name="T88" fmla="*/ 47 w 106"/>
                    <a:gd name="T89" fmla="*/ 25 h 442"/>
                    <a:gd name="T90" fmla="*/ 76 w 106"/>
                    <a:gd name="T91" fmla="*/ 38 h 44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06"/>
                    <a:gd name="T139" fmla="*/ 0 h 442"/>
                    <a:gd name="T140" fmla="*/ 106 w 106"/>
                    <a:gd name="T141" fmla="*/ 442 h 44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06" h="442">
                      <a:moveTo>
                        <a:pt x="86" y="41"/>
                      </a:moveTo>
                      <a:lnTo>
                        <a:pt x="90" y="54"/>
                      </a:lnTo>
                      <a:lnTo>
                        <a:pt x="87" y="67"/>
                      </a:lnTo>
                      <a:lnTo>
                        <a:pt x="86" y="78"/>
                      </a:lnTo>
                      <a:lnTo>
                        <a:pt x="90" y="86"/>
                      </a:lnTo>
                      <a:lnTo>
                        <a:pt x="95" y="95"/>
                      </a:lnTo>
                      <a:lnTo>
                        <a:pt x="98" y="109"/>
                      </a:lnTo>
                      <a:lnTo>
                        <a:pt x="94" y="117"/>
                      </a:lnTo>
                      <a:lnTo>
                        <a:pt x="89" y="127"/>
                      </a:lnTo>
                      <a:lnTo>
                        <a:pt x="89" y="136"/>
                      </a:lnTo>
                      <a:lnTo>
                        <a:pt x="92" y="144"/>
                      </a:lnTo>
                      <a:lnTo>
                        <a:pt x="98" y="155"/>
                      </a:lnTo>
                      <a:lnTo>
                        <a:pt x="95" y="164"/>
                      </a:lnTo>
                      <a:lnTo>
                        <a:pt x="88" y="186"/>
                      </a:lnTo>
                      <a:lnTo>
                        <a:pt x="89" y="195"/>
                      </a:lnTo>
                      <a:lnTo>
                        <a:pt x="99" y="214"/>
                      </a:lnTo>
                      <a:lnTo>
                        <a:pt x="99" y="228"/>
                      </a:lnTo>
                      <a:lnTo>
                        <a:pt x="94" y="240"/>
                      </a:lnTo>
                      <a:lnTo>
                        <a:pt x="90" y="250"/>
                      </a:lnTo>
                      <a:lnTo>
                        <a:pt x="90" y="259"/>
                      </a:lnTo>
                      <a:lnTo>
                        <a:pt x="99" y="268"/>
                      </a:lnTo>
                      <a:lnTo>
                        <a:pt x="102" y="275"/>
                      </a:lnTo>
                      <a:lnTo>
                        <a:pt x="99" y="292"/>
                      </a:lnTo>
                      <a:lnTo>
                        <a:pt x="95" y="309"/>
                      </a:lnTo>
                      <a:lnTo>
                        <a:pt x="95" y="320"/>
                      </a:lnTo>
                      <a:lnTo>
                        <a:pt x="96" y="328"/>
                      </a:lnTo>
                      <a:lnTo>
                        <a:pt x="103" y="340"/>
                      </a:lnTo>
                      <a:lnTo>
                        <a:pt x="105" y="351"/>
                      </a:lnTo>
                      <a:lnTo>
                        <a:pt x="104" y="361"/>
                      </a:lnTo>
                      <a:lnTo>
                        <a:pt x="99" y="369"/>
                      </a:lnTo>
                      <a:lnTo>
                        <a:pt x="94" y="377"/>
                      </a:lnTo>
                      <a:lnTo>
                        <a:pt x="99" y="388"/>
                      </a:lnTo>
                      <a:lnTo>
                        <a:pt x="102" y="397"/>
                      </a:lnTo>
                      <a:lnTo>
                        <a:pt x="98" y="406"/>
                      </a:lnTo>
                      <a:lnTo>
                        <a:pt x="90" y="412"/>
                      </a:lnTo>
                      <a:lnTo>
                        <a:pt x="90" y="422"/>
                      </a:lnTo>
                      <a:lnTo>
                        <a:pt x="90" y="430"/>
                      </a:lnTo>
                      <a:lnTo>
                        <a:pt x="89" y="441"/>
                      </a:lnTo>
                      <a:lnTo>
                        <a:pt x="77" y="432"/>
                      </a:lnTo>
                      <a:lnTo>
                        <a:pt x="65" y="424"/>
                      </a:lnTo>
                      <a:lnTo>
                        <a:pt x="54" y="421"/>
                      </a:lnTo>
                      <a:lnTo>
                        <a:pt x="38" y="421"/>
                      </a:lnTo>
                      <a:lnTo>
                        <a:pt x="25" y="418"/>
                      </a:lnTo>
                      <a:lnTo>
                        <a:pt x="18" y="412"/>
                      </a:lnTo>
                      <a:lnTo>
                        <a:pt x="5" y="408"/>
                      </a:lnTo>
                      <a:lnTo>
                        <a:pt x="12" y="400"/>
                      </a:lnTo>
                      <a:lnTo>
                        <a:pt x="15" y="388"/>
                      </a:lnTo>
                      <a:lnTo>
                        <a:pt x="10" y="375"/>
                      </a:lnTo>
                      <a:lnTo>
                        <a:pt x="11" y="357"/>
                      </a:lnTo>
                      <a:lnTo>
                        <a:pt x="15" y="343"/>
                      </a:lnTo>
                      <a:lnTo>
                        <a:pt x="18" y="336"/>
                      </a:lnTo>
                      <a:lnTo>
                        <a:pt x="19" y="326"/>
                      </a:lnTo>
                      <a:lnTo>
                        <a:pt x="15" y="314"/>
                      </a:lnTo>
                      <a:lnTo>
                        <a:pt x="16" y="305"/>
                      </a:lnTo>
                      <a:lnTo>
                        <a:pt x="25" y="291"/>
                      </a:lnTo>
                      <a:lnTo>
                        <a:pt x="25" y="283"/>
                      </a:lnTo>
                      <a:lnTo>
                        <a:pt x="21" y="275"/>
                      </a:lnTo>
                      <a:lnTo>
                        <a:pt x="12" y="265"/>
                      </a:lnTo>
                      <a:lnTo>
                        <a:pt x="16" y="257"/>
                      </a:lnTo>
                      <a:lnTo>
                        <a:pt x="21" y="240"/>
                      </a:lnTo>
                      <a:lnTo>
                        <a:pt x="26" y="228"/>
                      </a:lnTo>
                      <a:lnTo>
                        <a:pt x="26" y="215"/>
                      </a:lnTo>
                      <a:lnTo>
                        <a:pt x="10" y="209"/>
                      </a:lnTo>
                      <a:lnTo>
                        <a:pt x="8" y="198"/>
                      </a:lnTo>
                      <a:lnTo>
                        <a:pt x="10" y="191"/>
                      </a:lnTo>
                      <a:lnTo>
                        <a:pt x="15" y="185"/>
                      </a:lnTo>
                      <a:lnTo>
                        <a:pt x="14" y="174"/>
                      </a:lnTo>
                      <a:lnTo>
                        <a:pt x="15" y="162"/>
                      </a:lnTo>
                      <a:lnTo>
                        <a:pt x="19" y="156"/>
                      </a:lnTo>
                      <a:lnTo>
                        <a:pt x="23" y="148"/>
                      </a:lnTo>
                      <a:lnTo>
                        <a:pt x="20" y="140"/>
                      </a:lnTo>
                      <a:lnTo>
                        <a:pt x="16" y="130"/>
                      </a:lnTo>
                      <a:lnTo>
                        <a:pt x="16" y="124"/>
                      </a:lnTo>
                      <a:lnTo>
                        <a:pt x="21" y="116"/>
                      </a:lnTo>
                      <a:lnTo>
                        <a:pt x="24" y="109"/>
                      </a:lnTo>
                      <a:lnTo>
                        <a:pt x="21" y="104"/>
                      </a:lnTo>
                      <a:lnTo>
                        <a:pt x="16" y="99"/>
                      </a:lnTo>
                      <a:lnTo>
                        <a:pt x="16" y="92"/>
                      </a:lnTo>
                      <a:lnTo>
                        <a:pt x="17" y="88"/>
                      </a:lnTo>
                      <a:lnTo>
                        <a:pt x="24" y="78"/>
                      </a:lnTo>
                      <a:lnTo>
                        <a:pt x="25" y="67"/>
                      </a:lnTo>
                      <a:lnTo>
                        <a:pt x="25" y="57"/>
                      </a:lnTo>
                      <a:lnTo>
                        <a:pt x="19" y="49"/>
                      </a:lnTo>
                      <a:lnTo>
                        <a:pt x="5" y="32"/>
                      </a:lnTo>
                      <a:lnTo>
                        <a:pt x="0" y="17"/>
                      </a:lnTo>
                      <a:lnTo>
                        <a:pt x="0" y="4"/>
                      </a:lnTo>
                      <a:lnTo>
                        <a:pt x="5" y="0"/>
                      </a:lnTo>
                      <a:lnTo>
                        <a:pt x="12" y="4"/>
                      </a:lnTo>
                      <a:lnTo>
                        <a:pt x="30" y="18"/>
                      </a:lnTo>
                      <a:lnTo>
                        <a:pt x="47" y="25"/>
                      </a:lnTo>
                      <a:lnTo>
                        <a:pt x="65" y="33"/>
                      </a:lnTo>
                      <a:lnTo>
                        <a:pt x="76" y="38"/>
                      </a:lnTo>
                      <a:lnTo>
                        <a:pt x="86" y="41"/>
                      </a:lnTo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96" name="Freeform 333">
                  <a:extLst>
                    <a:ext uri="{FF2B5EF4-FFF2-40B4-BE49-F238E27FC236}">
                      <a16:creationId xmlns:a16="http://schemas.microsoft.com/office/drawing/2014/main" id="{A04A0482-0D06-4077-81CF-3ED9EE15C2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6" y="2254"/>
                  <a:ext cx="188" cy="451"/>
                </a:xfrm>
                <a:custGeom>
                  <a:avLst/>
                  <a:gdLst>
                    <a:gd name="T0" fmla="*/ 65 w 188"/>
                    <a:gd name="T1" fmla="*/ 423 h 451"/>
                    <a:gd name="T2" fmla="*/ 101 w 188"/>
                    <a:gd name="T3" fmla="*/ 437 h 451"/>
                    <a:gd name="T4" fmla="*/ 172 w 188"/>
                    <a:gd name="T5" fmla="*/ 364 h 451"/>
                    <a:gd name="T6" fmla="*/ 176 w 188"/>
                    <a:gd name="T7" fmla="*/ 376 h 451"/>
                    <a:gd name="T8" fmla="*/ 98 w 188"/>
                    <a:gd name="T9" fmla="*/ 450 h 451"/>
                    <a:gd name="T10" fmla="*/ 61 w 188"/>
                    <a:gd name="T11" fmla="*/ 427 h 451"/>
                    <a:gd name="T12" fmla="*/ 10 w 188"/>
                    <a:gd name="T13" fmla="*/ 409 h 451"/>
                    <a:gd name="T14" fmla="*/ 12 w 188"/>
                    <a:gd name="T15" fmla="*/ 376 h 451"/>
                    <a:gd name="T16" fmla="*/ 23 w 188"/>
                    <a:gd name="T17" fmla="*/ 341 h 451"/>
                    <a:gd name="T18" fmla="*/ 18 w 188"/>
                    <a:gd name="T19" fmla="*/ 312 h 451"/>
                    <a:gd name="T20" fmla="*/ 29 w 188"/>
                    <a:gd name="T21" fmla="*/ 285 h 451"/>
                    <a:gd name="T22" fmla="*/ 23 w 188"/>
                    <a:gd name="T23" fmla="*/ 252 h 451"/>
                    <a:gd name="T24" fmla="*/ 20 w 188"/>
                    <a:gd name="T25" fmla="*/ 220 h 451"/>
                    <a:gd name="T26" fmla="*/ 18 w 188"/>
                    <a:gd name="T27" fmla="*/ 178 h 451"/>
                    <a:gd name="T28" fmla="*/ 25 w 188"/>
                    <a:gd name="T29" fmla="*/ 144 h 451"/>
                    <a:gd name="T30" fmla="*/ 29 w 188"/>
                    <a:gd name="T31" fmla="*/ 116 h 451"/>
                    <a:gd name="T32" fmla="*/ 20 w 188"/>
                    <a:gd name="T33" fmla="*/ 93 h 451"/>
                    <a:gd name="T34" fmla="*/ 25 w 188"/>
                    <a:gd name="T35" fmla="*/ 53 h 451"/>
                    <a:gd name="T36" fmla="*/ 2 w 188"/>
                    <a:gd name="T37" fmla="*/ 4 h 451"/>
                    <a:gd name="T38" fmla="*/ 11 w 188"/>
                    <a:gd name="T39" fmla="*/ 15 h 451"/>
                    <a:gd name="T40" fmla="*/ 35 w 188"/>
                    <a:gd name="T41" fmla="*/ 60 h 451"/>
                    <a:gd name="T42" fmla="*/ 69 w 188"/>
                    <a:gd name="T43" fmla="*/ 96 h 451"/>
                    <a:gd name="T44" fmla="*/ 34 w 188"/>
                    <a:gd name="T45" fmla="*/ 83 h 451"/>
                    <a:gd name="T46" fmla="*/ 38 w 188"/>
                    <a:gd name="T47" fmla="*/ 108 h 451"/>
                    <a:gd name="T48" fmla="*/ 54 w 188"/>
                    <a:gd name="T49" fmla="*/ 135 h 451"/>
                    <a:gd name="T50" fmla="*/ 30 w 188"/>
                    <a:gd name="T51" fmla="*/ 129 h 451"/>
                    <a:gd name="T52" fmla="*/ 36 w 188"/>
                    <a:gd name="T53" fmla="*/ 149 h 451"/>
                    <a:gd name="T54" fmla="*/ 38 w 188"/>
                    <a:gd name="T55" fmla="*/ 172 h 451"/>
                    <a:gd name="T56" fmla="*/ 74 w 188"/>
                    <a:gd name="T57" fmla="*/ 202 h 451"/>
                    <a:gd name="T58" fmla="*/ 34 w 188"/>
                    <a:gd name="T59" fmla="*/ 182 h 451"/>
                    <a:gd name="T60" fmla="*/ 20 w 188"/>
                    <a:gd name="T61" fmla="*/ 202 h 451"/>
                    <a:gd name="T62" fmla="*/ 43 w 188"/>
                    <a:gd name="T63" fmla="*/ 222 h 451"/>
                    <a:gd name="T64" fmla="*/ 87 w 188"/>
                    <a:gd name="T65" fmla="*/ 246 h 451"/>
                    <a:gd name="T66" fmla="*/ 38 w 188"/>
                    <a:gd name="T67" fmla="*/ 236 h 451"/>
                    <a:gd name="T68" fmla="*/ 27 w 188"/>
                    <a:gd name="T69" fmla="*/ 273 h 451"/>
                    <a:gd name="T70" fmla="*/ 87 w 188"/>
                    <a:gd name="T71" fmla="*/ 292 h 451"/>
                    <a:gd name="T72" fmla="*/ 54 w 188"/>
                    <a:gd name="T73" fmla="*/ 291 h 451"/>
                    <a:gd name="T74" fmla="*/ 34 w 188"/>
                    <a:gd name="T75" fmla="*/ 302 h 451"/>
                    <a:gd name="T76" fmla="*/ 34 w 188"/>
                    <a:gd name="T77" fmla="*/ 324 h 451"/>
                    <a:gd name="T78" fmla="*/ 92 w 188"/>
                    <a:gd name="T79" fmla="*/ 338 h 451"/>
                    <a:gd name="T80" fmla="*/ 63 w 188"/>
                    <a:gd name="T81" fmla="*/ 338 h 451"/>
                    <a:gd name="T82" fmla="*/ 30 w 188"/>
                    <a:gd name="T83" fmla="*/ 331 h 451"/>
                    <a:gd name="T84" fmla="*/ 59 w 188"/>
                    <a:gd name="T85" fmla="*/ 362 h 451"/>
                    <a:gd name="T86" fmla="*/ 92 w 188"/>
                    <a:gd name="T87" fmla="*/ 380 h 451"/>
                    <a:gd name="T88" fmla="*/ 51 w 188"/>
                    <a:gd name="T89" fmla="*/ 363 h 451"/>
                    <a:gd name="T90" fmla="*/ 26 w 188"/>
                    <a:gd name="T91" fmla="*/ 357 h 451"/>
                    <a:gd name="T92" fmla="*/ 27 w 188"/>
                    <a:gd name="T93" fmla="*/ 384 h 451"/>
                    <a:gd name="T94" fmla="*/ 23 w 188"/>
                    <a:gd name="T95" fmla="*/ 406 h 45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88"/>
                    <a:gd name="T145" fmla="*/ 0 h 451"/>
                    <a:gd name="T146" fmla="*/ 188 w 188"/>
                    <a:gd name="T147" fmla="*/ 451 h 45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88" h="451">
                      <a:moveTo>
                        <a:pt x="28" y="407"/>
                      </a:moveTo>
                      <a:lnTo>
                        <a:pt x="36" y="418"/>
                      </a:lnTo>
                      <a:lnTo>
                        <a:pt x="48" y="421"/>
                      </a:lnTo>
                      <a:lnTo>
                        <a:pt x="65" y="423"/>
                      </a:lnTo>
                      <a:lnTo>
                        <a:pt x="83" y="427"/>
                      </a:lnTo>
                      <a:lnTo>
                        <a:pt x="94" y="435"/>
                      </a:lnTo>
                      <a:lnTo>
                        <a:pt x="97" y="439"/>
                      </a:lnTo>
                      <a:lnTo>
                        <a:pt x="101" y="437"/>
                      </a:lnTo>
                      <a:lnTo>
                        <a:pt x="122" y="419"/>
                      </a:lnTo>
                      <a:lnTo>
                        <a:pt x="149" y="395"/>
                      </a:lnTo>
                      <a:lnTo>
                        <a:pt x="159" y="380"/>
                      </a:lnTo>
                      <a:lnTo>
                        <a:pt x="172" y="364"/>
                      </a:lnTo>
                      <a:lnTo>
                        <a:pt x="177" y="352"/>
                      </a:lnTo>
                      <a:lnTo>
                        <a:pt x="187" y="350"/>
                      </a:lnTo>
                      <a:lnTo>
                        <a:pt x="181" y="363"/>
                      </a:lnTo>
                      <a:lnTo>
                        <a:pt x="176" y="376"/>
                      </a:lnTo>
                      <a:lnTo>
                        <a:pt x="159" y="390"/>
                      </a:lnTo>
                      <a:lnTo>
                        <a:pt x="146" y="409"/>
                      </a:lnTo>
                      <a:lnTo>
                        <a:pt x="117" y="429"/>
                      </a:lnTo>
                      <a:lnTo>
                        <a:pt x="98" y="450"/>
                      </a:lnTo>
                      <a:lnTo>
                        <a:pt x="92" y="448"/>
                      </a:lnTo>
                      <a:lnTo>
                        <a:pt x="84" y="438"/>
                      </a:lnTo>
                      <a:lnTo>
                        <a:pt x="74" y="432"/>
                      </a:lnTo>
                      <a:lnTo>
                        <a:pt x="61" y="427"/>
                      </a:lnTo>
                      <a:lnTo>
                        <a:pt x="34" y="425"/>
                      </a:lnTo>
                      <a:lnTo>
                        <a:pt x="26" y="419"/>
                      </a:lnTo>
                      <a:lnTo>
                        <a:pt x="12" y="416"/>
                      </a:lnTo>
                      <a:lnTo>
                        <a:pt x="10" y="409"/>
                      </a:lnTo>
                      <a:lnTo>
                        <a:pt x="15" y="400"/>
                      </a:lnTo>
                      <a:lnTo>
                        <a:pt x="20" y="392"/>
                      </a:lnTo>
                      <a:lnTo>
                        <a:pt x="16" y="382"/>
                      </a:lnTo>
                      <a:lnTo>
                        <a:pt x="12" y="376"/>
                      </a:lnTo>
                      <a:lnTo>
                        <a:pt x="12" y="367"/>
                      </a:lnTo>
                      <a:lnTo>
                        <a:pt x="16" y="353"/>
                      </a:lnTo>
                      <a:lnTo>
                        <a:pt x="18" y="347"/>
                      </a:lnTo>
                      <a:lnTo>
                        <a:pt x="23" y="341"/>
                      </a:lnTo>
                      <a:lnTo>
                        <a:pt x="25" y="334"/>
                      </a:lnTo>
                      <a:lnTo>
                        <a:pt x="23" y="327"/>
                      </a:lnTo>
                      <a:lnTo>
                        <a:pt x="17" y="322"/>
                      </a:lnTo>
                      <a:lnTo>
                        <a:pt x="18" y="312"/>
                      </a:lnTo>
                      <a:lnTo>
                        <a:pt x="20" y="307"/>
                      </a:lnTo>
                      <a:lnTo>
                        <a:pt x="27" y="297"/>
                      </a:lnTo>
                      <a:lnTo>
                        <a:pt x="30" y="292"/>
                      </a:lnTo>
                      <a:lnTo>
                        <a:pt x="29" y="285"/>
                      </a:lnTo>
                      <a:lnTo>
                        <a:pt x="20" y="279"/>
                      </a:lnTo>
                      <a:lnTo>
                        <a:pt x="16" y="270"/>
                      </a:lnTo>
                      <a:lnTo>
                        <a:pt x="17" y="264"/>
                      </a:lnTo>
                      <a:lnTo>
                        <a:pt x="23" y="252"/>
                      </a:lnTo>
                      <a:lnTo>
                        <a:pt x="30" y="237"/>
                      </a:lnTo>
                      <a:lnTo>
                        <a:pt x="33" y="228"/>
                      </a:lnTo>
                      <a:lnTo>
                        <a:pt x="29" y="223"/>
                      </a:lnTo>
                      <a:lnTo>
                        <a:pt x="20" y="220"/>
                      </a:lnTo>
                      <a:lnTo>
                        <a:pt x="14" y="215"/>
                      </a:lnTo>
                      <a:lnTo>
                        <a:pt x="12" y="202"/>
                      </a:lnTo>
                      <a:lnTo>
                        <a:pt x="20" y="188"/>
                      </a:lnTo>
                      <a:lnTo>
                        <a:pt x="18" y="178"/>
                      </a:lnTo>
                      <a:lnTo>
                        <a:pt x="16" y="170"/>
                      </a:lnTo>
                      <a:lnTo>
                        <a:pt x="21" y="159"/>
                      </a:lnTo>
                      <a:lnTo>
                        <a:pt x="27" y="149"/>
                      </a:lnTo>
                      <a:lnTo>
                        <a:pt x="25" y="144"/>
                      </a:lnTo>
                      <a:lnTo>
                        <a:pt x="21" y="138"/>
                      </a:lnTo>
                      <a:lnTo>
                        <a:pt x="21" y="127"/>
                      </a:lnTo>
                      <a:lnTo>
                        <a:pt x="25" y="121"/>
                      </a:lnTo>
                      <a:lnTo>
                        <a:pt x="29" y="116"/>
                      </a:lnTo>
                      <a:lnTo>
                        <a:pt x="28" y="109"/>
                      </a:lnTo>
                      <a:lnTo>
                        <a:pt x="21" y="105"/>
                      </a:lnTo>
                      <a:lnTo>
                        <a:pt x="18" y="101"/>
                      </a:lnTo>
                      <a:lnTo>
                        <a:pt x="20" y="93"/>
                      </a:lnTo>
                      <a:lnTo>
                        <a:pt x="27" y="83"/>
                      </a:lnTo>
                      <a:lnTo>
                        <a:pt x="30" y="74"/>
                      </a:lnTo>
                      <a:lnTo>
                        <a:pt x="30" y="63"/>
                      </a:lnTo>
                      <a:lnTo>
                        <a:pt x="25" y="53"/>
                      </a:lnTo>
                      <a:lnTo>
                        <a:pt x="11" y="37"/>
                      </a:lnTo>
                      <a:lnTo>
                        <a:pt x="6" y="25"/>
                      </a:lnTo>
                      <a:lnTo>
                        <a:pt x="0" y="15"/>
                      </a:lnTo>
                      <a:lnTo>
                        <a:pt x="2" y="4"/>
                      </a:lnTo>
                      <a:lnTo>
                        <a:pt x="7" y="0"/>
                      </a:lnTo>
                      <a:lnTo>
                        <a:pt x="10" y="1"/>
                      </a:lnTo>
                      <a:lnTo>
                        <a:pt x="16" y="9"/>
                      </a:lnTo>
                      <a:lnTo>
                        <a:pt x="11" y="15"/>
                      </a:lnTo>
                      <a:lnTo>
                        <a:pt x="12" y="25"/>
                      </a:lnTo>
                      <a:lnTo>
                        <a:pt x="20" y="43"/>
                      </a:lnTo>
                      <a:lnTo>
                        <a:pt x="32" y="53"/>
                      </a:lnTo>
                      <a:lnTo>
                        <a:pt x="35" y="60"/>
                      </a:lnTo>
                      <a:lnTo>
                        <a:pt x="38" y="68"/>
                      </a:lnTo>
                      <a:lnTo>
                        <a:pt x="39" y="72"/>
                      </a:lnTo>
                      <a:lnTo>
                        <a:pt x="55" y="86"/>
                      </a:lnTo>
                      <a:lnTo>
                        <a:pt x="69" y="96"/>
                      </a:lnTo>
                      <a:lnTo>
                        <a:pt x="71" y="103"/>
                      </a:lnTo>
                      <a:lnTo>
                        <a:pt x="66" y="105"/>
                      </a:lnTo>
                      <a:lnTo>
                        <a:pt x="45" y="86"/>
                      </a:lnTo>
                      <a:lnTo>
                        <a:pt x="34" y="83"/>
                      </a:lnTo>
                      <a:lnTo>
                        <a:pt x="29" y="94"/>
                      </a:lnTo>
                      <a:lnTo>
                        <a:pt x="27" y="99"/>
                      </a:lnTo>
                      <a:lnTo>
                        <a:pt x="33" y="105"/>
                      </a:lnTo>
                      <a:lnTo>
                        <a:pt x="38" y="108"/>
                      </a:lnTo>
                      <a:lnTo>
                        <a:pt x="38" y="115"/>
                      </a:lnTo>
                      <a:lnTo>
                        <a:pt x="36" y="122"/>
                      </a:lnTo>
                      <a:lnTo>
                        <a:pt x="41" y="128"/>
                      </a:lnTo>
                      <a:lnTo>
                        <a:pt x="54" y="135"/>
                      </a:lnTo>
                      <a:lnTo>
                        <a:pt x="74" y="145"/>
                      </a:lnTo>
                      <a:lnTo>
                        <a:pt x="66" y="148"/>
                      </a:lnTo>
                      <a:lnTo>
                        <a:pt x="47" y="139"/>
                      </a:lnTo>
                      <a:lnTo>
                        <a:pt x="30" y="129"/>
                      </a:lnTo>
                      <a:lnTo>
                        <a:pt x="27" y="132"/>
                      </a:lnTo>
                      <a:lnTo>
                        <a:pt x="29" y="138"/>
                      </a:lnTo>
                      <a:lnTo>
                        <a:pt x="34" y="144"/>
                      </a:lnTo>
                      <a:lnTo>
                        <a:pt x="36" y="149"/>
                      </a:lnTo>
                      <a:lnTo>
                        <a:pt x="34" y="157"/>
                      </a:lnTo>
                      <a:lnTo>
                        <a:pt x="27" y="164"/>
                      </a:lnTo>
                      <a:lnTo>
                        <a:pt x="27" y="170"/>
                      </a:lnTo>
                      <a:lnTo>
                        <a:pt x="38" y="172"/>
                      </a:lnTo>
                      <a:lnTo>
                        <a:pt x="47" y="186"/>
                      </a:lnTo>
                      <a:lnTo>
                        <a:pt x="58" y="194"/>
                      </a:lnTo>
                      <a:lnTo>
                        <a:pt x="73" y="198"/>
                      </a:lnTo>
                      <a:lnTo>
                        <a:pt x="74" y="202"/>
                      </a:lnTo>
                      <a:lnTo>
                        <a:pt x="64" y="201"/>
                      </a:lnTo>
                      <a:lnTo>
                        <a:pt x="45" y="194"/>
                      </a:lnTo>
                      <a:lnTo>
                        <a:pt x="38" y="188"/>
                      </a:lnTo>
                      <a:lnTo>
                        <a:pt x="34" y="182"/>
                      </a:lnTo>
                      <a:lnTo>
                        <a:pt x="27" y="180"/>
                      </a:lnTo>
                      <a:lnTo>
                        <a:pt x="27" y="188"/>
                      </a:lnTo>
                      <a:lnTo>
                        <a:pt x="23" y="194"/>
                      </a:lnTo>
                      <a:lnTo>
                        <a:pt x="20" y="202"/>
                      </a:lnTo>
                      <a:lnTo>
                        <a:pt x="21" y="208"/>
                      </a:lnTo>
                      <a:lnTo>
                        <a:pt x="30" y="213"/>
                      </a:lnTo>
                      <a:lnTo>
                        <a:pt x="38" y="215"/>
                      </a:lnTo>
                      <a:lnTo>
                        <a:pt x="43" y="222"/>
                      </a:lnTo>
                      <a:lnTo>
                        <a:pt x="68" y="229"/>
                      </a:lnTo>
                      <a:lnTo>
                        <a:pt x="86" y="236"/>
                      </a:lnTo>
                      <a:lnTo>
                        <a:pt x="93" y="241"/>
                      </a:lnTo>
                      <a:lnTo>
                        <a:pt x="87" y="246"/>
                      </a:lnTo>
                      <a:lnTo>
                        <a:pt x="77" y="243"/>
                      </a:lnTo>
                      <a:lnTo>
                        <a:pt x="55" y="233"/>
                      </a:lnTo>
                      <a:lnTo>
                        <a:pt x="41" y="229"/>
                      </a:lnTo>
                      <a:lnTo>
                        <a:pt x="38" y="236"/>
                      </a:lnTo>
                      <a:lnTo>
                        <a:pt x="34" y="248"/>
                      </a:lnTo>
                      <a:lnTo>
                        <a:pt x="27" y="258"/>
                      </a:lnTo>
                      <a:lnTo>
                        <a:pt x="26" y="266"/>
                      </a:lnTo>
                      <a:lnTo>
                        <a:pt x="27" y="273"/>
                      </a:lnTo>
                      <a:lnTo>
                        <a:pt x="34" y="277"/>
                      </a:lnTo>
                      <a:lnTo>
                        <a:pt x="47" y="280"/>
                      </a:lnTo>
                      <a:lnTo>
                        <a:pt x="63" y="288"/>
                      </a:lnTo>
                      <a:lnTo>
                        <a:pt x="87" y="292"/>
                      </a:lnTo>
                      <a:lnTo>
                        <a:pt x="96" y="297"/>
                      </a:lnTo>
                      <a:lnTo>
                        <a:pt x="89" y="301"/>
                      </a:lnTo>
                      <a:lnTo>
                        <a:pt x="69" y="297"/>
                      </a:lnTo>
                      <a:lnTo>
                        <a:pt x="54" y="291"/>
                      </a:lnTo>
                      <a:lnTo>
                        <a:pt x="44" y="287"/>
                      </a:lnTo>
                      <a:lnTo>
                        <a:pt x="36" y="285"/>
                      </a:lnTo>
                      <a:lnTo>
                        <a:pt x="38" y="292"/>
                      </a:lnTo>
                      <a:lnTo>
                        <a:pt x="34" y="302"/>
                      </a:lnTo>
                      <a:lnTo>
                        <a:pt x="28" y="309"/>
                      </a:lnTo>
                      <a:lnTo>
                        <a:pt x="27" y="315"/>
                      </a:lnTo>
                      <a:lnTo>
                        <a:pt x="27" y="322"/>
                      </a:lnTo>
                      <a:lnTo>
                        <a:pt x="34" y="324"/>
                      </a:lnTo>
                      <a:lnTo>
                        <a:pt x="48" y="325"/>
                      </a:lnTo>
                      <a:lnTo>
                        <a:pt x="58" y="329"/>
                      </a:lnTo>
                      <a:lnTo>
                        <a:pt x="79" y="338"/>
                      </a:lnTo>
                      <a:lnTo>
                        <a:pt x="92" y="338"/>
                      </a:lnTo>
                      <a:lnTo>
                        <a:pt x="96" y="344"/>
                      </a:lnTo>
                      <a:lnTo>
                        <a:pt x="90" y="346"/>
                      </a:lnTo>
                      <a:lnTo>
                        <a:pt x="79" y="344"/>
                      </a:lnTo>
                      <a:lnTo>
                        <a:pt x="63" y="338"/>
                      </a:lnTo>
                      <a:lnTo>
                        <a:pt x="54" y="334"/>
                      </a:lnTo>
                      <a:lnTo>
                        <a:pt x="43" y="331"/>
                      </a:lnTo>
                      <a:lnTo>
                        <a:pt x="34" y="331"/>
                      </a:lnTo>
                      <a:lnTo>
                        <a:pt x="30" y="331"/>
                      </a:lnTo>
                      <a:lnTo>
                        <a:pt x="30" y="341"/>
                      </a:lnTo>
                      <a:lnTo>
                        <a:pt x="28" y="346"/>
                      </a:lnTo>
                      <a:lnTo>
                        <a:pt x="44" y="350"/>
                      </a:lnTo>
                      <a:lnTo>
                        <a:pt x="59" y="362"/>
                      </a:lnTo>
                      <a:lnTo>
                        <a:pt x="75" y="368"/>
                      </a:lnTo>
                      <a:lnTo>
                        <a:pt x="86" y="370"/>
                      </a:lnTo>
                      <a:lnTo>
                        <a:pt x="95" y="376"/>
                      </a:lnTo>
                      <a:lnTo>
                        <a:pt x="92" y="380"/>
                      </a:lnTo>
                      <a:lnTo>
                        <a:pt x="83" y="376"/>
                      </a:lnTo>
                      <a:lnTo>
                        <a:pt x="73" y="373"/>
                      </a:lnTo>
                      <a:lnTo>
                        <a:pt x="60" y="370"/>
                      </a:lnTo>
                      <a:lnTo>
                        <a:pt x="51" y="363"/>
                      </a:lnTo>
                      <a:lnTo>
                        <a:pt x="45" y="357"/>
                      </a:lnTo>
                      <a:lnTo>
                        <a:pt x="38" y="356"/>
                      </a:lnTo>
                      <a:lnTo>
                        <a:pt x="29" y="356"/>
                      </a:lnTo>
                      <a:lnTo>
                        <a:pt x="26" y="357"/>
                      </a:lnTo>
                      <a:lnTo>
                        <a:pt x="23" y="364"/>
                      </a:lnTo>
                      <a:lnTo>
                        <a:pt x="21" y="373"/>
                      </a:lnTo>
                      <a:lnTo>
                        <a:pt x="23" y="380"/>
                      </a:lnTo>
                      <a:lnTo>
                        <a:pt x="27" y="384"/>
                      </a:lnTo>
                      <a:lnTo>
                        <a:pt x="30" y="394"/>
                      </a:lnTo>
                      <a:lnTo>
                        <a:pt x="27" y="398"/>
                      </a:lnTo>
                      <a:lnTo>
                        <a:pt x="23" y="403"/>
                      </a:lnTo>
                      <a:lnTo>
                        <a:pt x="23" y="406"/>
                      </a:lnTo>
                      <a:lnTo>
                        <a:pt x="28" y="40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97" name="Freeform 334">
                  <a:extLst>
                    <a:ext uri="{FF2B5EF4-FFF2-40B4-BE49-F238E27FC236}">
                      <a16:creationId xmlns:a16="http://schemas.microsoft.com/office/drawing/2014/main" id="{6EE91B87-4551-4100-8BB9-F348CCFB19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" y="2641"/>
                  <a:ext cx="55" cy="20"/>
                </a:xfrm>
                <a:custGeom>
                  <a:avLst/>
                  <a:gdLst>
                    <a:gd name="T0" fmla="*/ 54 w 55"/>
                    <a:gd name="T1" fmla="*/ 16 h 20"/>
                    <a:gd name="T2" fmla="*/ 33 w 55"/>
                    <a:gd name="T3" fmla="*/ 15 h 20"/>
                    <a:gd name="T4" fmla="*/ 24 w 55"/>
                    <a:gd name="T5" fmla="*/ 10 h 20"/>
                    <a:gd name="T6" fmla="*/ 17 w 55"/>
                    <a:gd name="T7" fmla="*/ 4 h 20"/>
                    <a:gd name="T8" fmla="*/ 4 w 55"/>
                    <a:gd name="T9" fmla="*/ 0 h 20"/>
                    <a:gd name="T10" fmla="*/ 0 w 55"/>
                    <a:gd name="T11" fmla="*/ 4 h 20"/>
                    <a:gd name="T12" fmla="*/ 6 w 55"/>
                    <a:gd name="T13" fmla="*/ 6 h 20"/>
                    <a:gd name="T14" fmla="*/ 15 w 55"/>
                    <a:gd name="T15" fmla="*/ 11 h 20"/>
                    <a:gd name="T16" fmla="*/ 20 w 55"/>
                    <a:gd name="T17" fmla="*/ 15 h 20"/>
                    <a:gd name="T18" fmla="*/ 29 w 55"/>
                    <a:gd name="T19" fmla="*/ 17 h 20"/>
                    <a:gd name="T20" fmla="*/ 43 w 55"/>
                    <a:gd name="T21" fmla="*/ 19 h 20"/>
                    <a:gd name="T22" fmla="*/ 53 w 55"/>
                    <a:gd name="T23" fmla="*/ 19 h 20"/>
                    <a:gd name="T24" fmla="*/ 54 w 55"/>
                    <a:gd name="T25" fmla="*/ 16 h 2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5"/>
                    <a:gd name="T40" fmla="*/ 0 h 20"/>
                    <a:gd name="T41" fmla="*/ 55 w 55"/>
                    <a:gd name="T42" fmla="*/ 20 h 2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5" h="20">
                      <a:moveTo>
                        <a:pt x="54" y="16"/>
                      </a:moveTo>
                      <a:lnTo>
                        <a:pt x="33" y="15"/>
                      </a:lnTo>
                      <a:lnTo>
                        <a:pt x="24" y="10"/>
                      </a:lnTo>
                      <a:lnTo>
                        <a:pt x="17" y="4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6" y="6"/>
                      </a:lnTo>
                      <a:lnTo>
                        <a:pt x="15" y="11"/>
                      </a:lnTo>
                      <a:lnTo>
                        <a:pt x="20" y="15"/>
                      </a:lnTo>
                      <a:lnTo>
                        <a:pt x="29" y="17"/>
                      </a:lnTo>
                      <a:lnTo>
                        <a:pt x="43" y="19"/>
                      </a:lnTo>
                      <a:lnTo>
                        <a:pt x="53" y="19"/>
                      </a:lnTo>
                      <a:lnTo>
                        <a:pt x="54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98" name="Freeform 335">
                  <a:extLst>
                    <a:ext uri="{FF2B5EF4-FFF2-40B4-BE49-F238E27FC236}">
                      <a16:creationId xmlns:a16="http://schemas.microsoft.com/office/drawing/2014/main" id="{71EAF7B1-47E2-49C6-87DB-A278D22E9F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0" y="2201"/>
                  <a:ext cx="157" cy="96"/>
                </a:xfrm>
                <a:custGeom>
                  <a:avLst/>
                  <a:gdLst>
                    <a:gd name="T0" fmla="*/ 151 w 157"/>
                    <a:gd name="T1" fmla="*/ 10 h 96"/>
                    <a:gd name="T2" fmla="*/ 132 w 157"/>
                    <a:gd name="T3" fmla="*/ 12 h 96"/>
                    <a:gd name="T4" fmla="*/ 113 w 157"/>
                    <a:gd name="T5" fmla="*/ 13 h 96"/>
                    <a:gd name="T6" fmla="*/ 101 w 157"/>
                    <a:gd name="T7" fmla="*/ 13 h 96"/>
                    <a:gd name="T8" fmla="*/ 91 w 157"/>
                    <a:gd name="T9" fmla="*/ 10 h 96"/>
                    <a:gd name="T10" fmla="*/ 74 w 157"/>
                    <a:gd name="T11" fmla="*/ 4 h 96"/>
                    <a:gd name="T12" fmla="*/ 66 w 157"/>
                    <a:gd name="T13" fmla="*/ 0 h 96"/>
                    <a:gd name="T14" fmla="*/ 56 w 157"/>
                    <a:gd name="T15" fmla="*/ 7 h 96"/>
                    <a:gd name="T16" fmla="*/ 38 w 157"/>
                    <a:gd name="T17" fmla="*/ 20 h 96"/>
                    <a:gd name="T18" fmla="*/ 26 w 157"/>
                    <a:gd name="T19" fmla="*/ 30 h 96"/>
                    <a:gd name="T20" fmla="*/ 10 w 157"/>
                    <a:gd name="T21" fmla="*/ 43 h 96"/>
                    <a:gd name="T22" fmla="*/ 0 w 157"/>
                    <a:gd name="T23" fmla="*/ 52 h 96"/>
                    <a:gd name="T24" fmla="*/ 9 w 157"/>
                    <a:gd name="T25" fmla="*/ 61 h 96"/>
                    <a:gd name="T26" fmla="*/ 18 w 157"/>
                    <a:gd name="T27" fmla="*/ 71 h 96"/>
                    <a:gd name="T28" fmla="*/ 33 w 157"/>
                    <a:gd name="T29" fmla="*/ 77 h 96"/>
                    <a:gd name="T30" fmla="*/ 47 w 157"/>
                    <a:gd name="T31" fmla="*/ 85 h 96"/>
                    <a:gd name="T32" fmla="*/ 61 w 157"/>
                    <a:gd name="T33" fmla="*/ 90 h 96"/>
                    <a:gd name="T34" fmla="*/ 74 w 157"/>
                    <a:gd name="T35" fmla="*/ 93 h 96"/>
                    <a:gd name="T36" fmla="*/ 87 w 157"/>
                    <a:gd name="T37" fmla="*/ 95 h 96"/>
                    <a:gd name="T38" fmla="*/ 103 w 157"/>
                    <a:gd name="T39" fmla="*/ 82 h 96"/>
                    <a:gd name="T40" fmla="*/ 115 w 157"/>
                    <a:gd name="T41" fmla="*/ 71 h 96"/>
                    <a:gd name="T42" fmla="*/ 130 w 157"/>
                    <a:gd name="T43" fmla="*/ 57 h 96"/>
                    <a:gd name="T44" fmla="*/ 142 w 157"/>
                    <a:gd name="T45" fmla="*/ 43 h 96"/>
                    <a:gd name="T46" fmla="*/ 150 w 157"/>
                    <a:gd name="T47" fmla="*/ 33 h 96"/>
                    <a:gd name="T48" fmla="*/ 156 w 157"/>
                    <a:gd name="T49" fmla="*/ 18 h 96"/>
                    <a:gd name="T50" fmla="*/ 151 w 157"/>
                    <a:gd name="T51" fmla="*/ 10 h 9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7"/>
                    <a:gd name="T79" fmla="*/ 0 h 96"/>
                    <a:gd name="T80" fmla="*/ 157 w 157"/>
                    <a:gd name="T81" fmla="*/ 96 h 9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7" h="96">
                      <a:moveTo>
                        <a:pt x="151" y="10"/>
                      </a:moveTo>
                      <a:lnTo>
                        <a:pt x="132" y="12"/>
                      </a:lnTo>
                      <a:lnTo>
                        <a:pt x="113" y="13"/>
                      </a:lnTo>
                      <a:lnTo>
                        <a:pt x="101" y="13"/>
                      </a:lnTo>
                      <a:lnTo>
                        <a:pt x="91" y="10"/>
                      </a:lnTo>
                      <a:lnTo>
                        <a:pt x="74" y="4"/>
                      </a:lnTo>
                      <a:lnTo>
                        <a:pt x="66" y="0"/>
                      </a:lnTo>
                      <a:lnTo>
                        <a:pt x="56" y="7"/>
                      </a:lnTo>
                      <a:lnTo>
                        <a:pt x="38" y="20"/>
                      </a:lnTo>
                      <a:lnTo>
                        <a:pt x="26" y="30"/>
                      </a:lnTo>
                      <a:lnTo>
                        <a:pt x="10" y="43"/>
                      </a:lnTo>
                      <a:lnTo>
                        <a:pt x="0" y="52"/>
                      </a:lnTo>
                      <a:lnTo>
                        <a:pt x="9" y="61"/>
                      </a:lnTo>
                      <a:lnTo>
                        <a:pt x="18" y="71"/>
                      </a:lnTo>
                      <a:lnTo>
                        <a:pt x="33" y="77"/>
                      </a:lnTo>
                      <a:lnTo>
                        <a:pt x="47" y="85"/>
                      </a:lnTo>
                      <a:lnTo>
                        <a:pt x="61" y="90"/>
                      </a:lnTo>
                      <a:lnTo>
                        <a:pt x="74" y="93"/>
                      </a:lnTo>
                      <a:lnTo>
                        <a:pt x="87" y="95"/>
                      </a:lnTo>
                      <a:lnTo>
                        <a:pt x="103" y="82"/>
                      </a:lnTo>
                      <a:lnTo>
                        <a:pt x="115" y="71"/>
                      </a:lnTo>
                      <a:lnTo>
                        <a:pt x="130" y="57"/>
                      </a:lnTo>
                      <a:lnTo>
                        <a:pt x="142" y="43"/>
                      </a:lnTo>
                      <a:lnTo>
                        <a:pt x="150" y="33"/>
                      </a:lnTo>
                      <a:lnTo>
                        <a:pt x="156" y="18"/>
                      </a:lnTo>
                      <a:lnTo>
                        <a:pt x="151" y="10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99" name="Freeform 336">
                  <a:extLst>
                    <a:ext uri="{FF2B5EF4-FFF2-40B4-BE49-F238E27FC236}">
                      <a16:creationId xmlns:a16="http://schemas.microsoft.com/office/drawing/2014/main" id="{9666FF41-B7DD-48B4-8060-93887E6469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1" y="2197"/>
                  <a:ext cx="171" cy="114"/>
                </a:xfrm>
                <a:custGeom>
                  <a:avLst/>
                  <a:gdLst>
                    <a:gd name="T0" fmla="*/ 87 w 171"/>
                    <a:gd name="T1" fmla="*/ 96 h 114"/>
                    <a:gd name="T2" fmla="*/ 60 w 171"/>
                    <a:gd name="T3" fmla="*/ 89 h 114"/>
                    <a:gd name="T4" fmla="*/ 38 w 171"/>
                    <a:gd name="T5" fmla="*/ 78 h 114"/>
                    <a:gd name="T6" fmla="*/ 22 w 171"/>
                    <a:gd name="T7" fmla="*/ 65 h 114"/>
                    <a:gd name="T8" fmla="*/ 16 w 171"/>
                    <a:gd name="T9" fmla="*/ 58 h 114"/>
                    <a:gd name="T10" fmla="*/ 38 w 171"/>
                    <a:gd name="T11" fmla="*/ 34 h 114"/>
                    <a:gd name="T12" fmla="*/ 56 w 171"/>
                    <a:gd name="T13" fmla="*/ 22 h 114"/>
                    <a:gd name="T14" fmla="*/ 74 w 171"/>
                    <a:gd name="T15" fmla="*/ 10 h 114"/>
                    <a:gd name="T16" fmla="*/ 78 w 171"/>
                    <a:gd name="T17" fmla="*/ 10 h 114"/>
                    <a:gd name="T18" fmla="*/ 89 w 171"/>
                    <a:gd name="T19" fmla="*/ 14 h 114"/>
                    <a:gd name="T20" fmla="*/ 103 w 171"/>
                    <a:gd name="T21" fmla="*/ 18 h 114"/>
                    <a:gd name="T22" fmla="*/ 129 w 171"/>
                    <a:gd name="T23" fmla="*/ 21 h 114"/>
                    <a:gd name="T24" fmla="*/ 155 w 171"/>
                    <a:gd name="T25" fmla="*/ 20 h 114"/>
                    <a:gd name="T26" fmla="*/ 161 w 171"/>
                    <a:gd name="T27" fmla="*/ 21 h 114"/>
                    <a:gd name="T28" fmla="*/ 161 w 171"/>
                    <a:gd name="T29" fmla="*/ 26 h 114"/>
                    <a:gd name="T30" fmla="*/ 155 w 171"/>
                    <a:gd name="T31" fmla="*/ 34 h 114"/>
                    <a:gd name="T32" fmla="*/ 146 w 171"/>
                    <a:gd name="T33" fmla="*/ 49 h 114"/>
                    <a:gd name="T34" fmla="*/ 133 w 171"/>
                    <a:gd name="T35" fmla="*/ 61 h 114"/>
                    <a:gd name="T36" fmla="*/ 116 w 171"/>
                    <a:gd name="T37" fmla="*/ 80 h 114"/>
                    <a:gd name="T38" fmla="*/ 100 w 171"/>
                    <a:gd name="T39" fmla="*/ 93 h 114"/>
                    <a:gd name="T40" fmla="*/ 91 w 171"/>
                    <a:gd name="T41" fmla="*/ 100 h 114"/>
                    <a:gd name="T42" fmla="*/ 88 w 171"/>
                    <a:gd name="T43" fmla="*/ 108 h 114"/>
                    <a:gd name="T44" fmla="*/ 92 w 171"/>
                    <a:gd name="T45" fmla="*/ 113 h 114"/>
                    <a:gd name="T46" fmla="*/ 97 w 171"/>
                    <a:gd name="T47" fmla="*/ 110 h 114"/>
                    <a:gd name="T48" fmla="*/ 112 w 171"/>
                    <a:gd name="T49" fmla="*/ 94 h 114"/>
                    <a:gd name="T50" fmla="*/ 133 w 171"/>
                    <a:gd name="T51" fmla="*/ 75 h 114"/>
                    <a:gd name="T52" fmla="*/ 146 w 171"/>
                    <a:gd name="T53" fmla="*/ 61 h 114"/>
                    <a:gd name="T54" fmla="*/ 156 w 171"/>
                    <a:gd name="T55" fmla="*/ 49 h 114"/>
                    <a:gd name="T56" fmla="*/ 165 w 171"/>
                    <a:gd name="T57" fmla="*/ 37 h 114"/>
                    <a:gd name="T58" fmla="*/ 169 w 171"/>
                    <a:gd name="T59" fmla="*/ 28 h 114"/>
                    <a:gd name="T60" fmla="*/ 170 w 171"/>
                    <a:gd name="T61" fmla="*/ 18 h 114"/>
                    <a:gd name="T62" fmla="*/ 168 w 171"/>
                    <a:gd name="T63" fmla="*/ 12 h 114"/>
                    <a:gd name="T64" fmla="*/ 162 w 171"/>
                    <a:gd name="T65" fmla="*/ 10 h 114"/>
                    <a:gd name="T66" fmla="*/ 151 w 171"/>
                    <a:gd name="T67" fmla="*/ 11 h 114"/>
                    <a:gd name="T68" fmla="*/ 130 w 171"/>
                    <a:gd name="T69" fmla="*/ 14 h 114"/>
                    <a:gd name="T70" fmla="*/ 113 w 171"/>
                    <a:gd name="T71" fmla="*/ 14 h 114"/>
                    <a:gd name="T72" fmla="*/ 100 w 171"/>
                    <a:gd name="T73" fmla="*/ 10 h 114"/>
                    <a:gd name="T74" fmla="*/ 86 w 171"/>
                    <a:gd name="T75" fmla="*/ 6 h 114"/>
                    <a:gd name="T76" fmla="*/ 79 w 171"/>
                    <a:gd name="T77" fmla="*/ 0 h 114"/>
                    <a:gd name="T78" fmla="*/ 73 w 171"/>
                    <a:gd name="T79" fmla="*/ 0 h 114"/>
                    <a:gd name="T80" fmla="*/ 58 w 171"/>
                    <a:gd name="T81" fmla="*/ 11 h 114"/>
                    <a:gd name="T82" fmla="*/ 42 w 171"/>
                    <a:gd name="T83" fmla="*/ 25 h 114"/>
                    <a:gd name="T84" fmla="*/ 25 w 171"/>
                    <a:gd name="T85" fmla="*/ 37 h 114"/>
                    <a:gd name="T86" fmla="*/ 15 w 171"/>
                    <a:gd name="T87" fmla="*/ 45 h 114"/>
                    <a:gd name="T88" fmla="*/ 5 w 171"/>
                    <a:gd name="T89" fmla="*/ 53 h 114"/>
                    <a:gd name="T90" fmla="*/ 0 w 171"/>
                    <a:gd name="T91" fmla="*/ 55 h 114"/>
                    <a:gd name="T92" fmla="*/ 2 w 171"/>
                    <a:gd name="T93" fmla="*/ 61 h 114"/>
                    <a:gd name="T94" fmla="*/ 10 w 171"/>
                    <a:gd name="T95" fmla="*/ 66 h 114"/>
                    <a:gd name="T96" fmla="*/ 18 w 171"/>
                    <a:gd name="T97" fmla="*/ 75 h 114"/>
                    <a:gd name="T98" fmla="*/ 26 w 171"/>
                    <a:gd name="T99" fmla="*/ 78 h 114"/>
                    <a:gd name="T100" fmla="*/ 40 w 171"/>
                    <a:gd name="T101" fmla="*/ 85 h 114"/>
                    <a:gd name="T102" fmla="*/ 51 w 171"/>
                    <a:gd name="T103" fmla="*/ 89 h 114"/>
                    <a:gd name="T104" fmla="*/ 62 w 171"/>
                    <a:gd name="T105" fmla="*/ 98 h 114"/>
                    <a:gd name="T106" fmla="*/ 74 w 171"/>
                    <a:gd name="T107" fmla="*/ 100 h 114"/>
                    <a:gd name="T108" fmla="*/ 83 w 171"/>
                    <a:gd name="T109" fmla="*/ 101 h 114"/>
                    <a:gd name="T110" fmla="*/ 87 w 171"/>
                    <a:gd name="T111" fmla="*/ 96 h 11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71"/>
                    <a:gd name="T169" fmla="*/ 0 h 114"/>
                    <a:gd name="T170" fmla="*/ 171 w 171"/>
                    <a:gd name="T171" fmla="*/ 114 h 11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71" h="114">
                      <a:moveTo>
                        <a:pt x="87" y="96"/>
                      </a:moveTo>
                      <a:lnTo>
                        <a:pt x="60" y="89"/>
                      </a:lnTo>
                      <a:lnTo>
                        <a:pt x="38" y="78"/>
                      </a:lnTo>
                      <a:lnTo>
                        <a:pt x="22" y="65"/>
                      </a:lnTo>
                      <a:lnTo>
                        <a:pt x="16" y="58"/>
                      </a:lnTo>
                      <a:lnTo>
                        <a:pt x="38" y="34"/>
                      </a:lnTo>
                      <a:lnTo>
                        <a:pt x="56" y="22"/>
                      </a:lnTo>
                      <a:lnTo>
                        <a:pt x="74" y="10"/>
                      </a:lnTo>
                      <a:lnTo>
                        <a:pt x="78" y="10"/>
                      </a:lnTo>
                      <a:lnTo>
                        <a:pt x="89" y="14"/>
                      </a:lnTo>
                      <a:lnTo>
                        <a:pt x="103" y="18"/>
                      </a:lnTo>
                      <a:lnTo>
                        <a:pt x="129" y="21"/>
                      </a:lnTo>
                      <a:lnTo>
                        <a:pt x="155" y="20"/>
                      </a:lnTo>
                      <a:lnTo>
                        <a:pt x="161" y="21"/>
                      </a:lnTo>
                      <a:lnTo>
                        <a:pt x="161" y="26"/>
                      </a:lnTo>
                      <a:lnTo>
                        <a:pt x="155" y="34"/>
                      </a:lnTo>
                      <a:lnTo>
                        <a:pt x="146" y="49"/>
                      </a:lnTo>
                      <a:lnTo>
                        <a:pt x="133" y="61"/>
                      </a:lnTo>
                      <a:lnTo>
                        <a:pt x="116" y="80"/>
                      </a:lnTo>
                      <a:lnTo>
                        <a:pt x="100" y="93"/>
                      </a:lnTo>
                      <a:lnTo>
                        <a:pt x="91" y="100"/>
                      </a:lnTo>
                      <a:lnTo>
                        <a:pt x="88" y="108"/>
                      </a:lnTo>
                      <a:lnTo>
                        <a:pt x="92" y="113"/>
                      </a:lnTo>
                      <a:lnTo>
                        <a:pt x="97" y="110"/>
                      </a:lnTo>
                      <a:lnTo>
                        <a:pt x="112" y="94"/>
                      </a:lnTo>
                      <a:lnTo>
                        <a:pt x="133" y="75"/>
                      </a:lnTo>
                      <a:lnTo>
                        <a:pt x="146" y="61"/>
                      </a:lnTo>
                      <a:lnTo>
                        <a:pt x="156" y="49"/>
                      </a:lnTo>
                      <a:lnTo>
                        <a:pt x="165" y="37"/>
                      </a:lnTo>
                      <a:lnTo>
                        <a:pt x="169" y="28"/>
                      </a:lnTo>
                      <a:lnTo>
                        <a:pt x="170" y="18"/>
                      </a:lnTo>
                      <a:lnTo>
                        <a:pt x="168" y="12"/>
                      </a:lnTo>
                      <a:lnTo>
                        <a:pt x="162" y="10"/>
                      </a:lnTo>
                      <a:lnTo>
                        <a:pt x="151" y="11"/>
                      </a:lnTo>
                      <a:lnTo>
                        <a:pt x="130" y="14"/>
                      </a:lnTo>
                      <a:lnTo>
                        <a:pt x="113" y="14"/>
                      </a:lnTo>
                      <a:lnTo>
                        <a:pt x="100" y="10"/>
                      </a:lnTo>
                      <a:lnTo>
                        <a:pt x="86" y="6"/>
                      </a:lnTo>
                      <a:lnTo>
                        <a:pt x="79" y="0"/>
                      </a:lnTo>
                      <a:lnTo>
                        <a:pt x="73" y="0"/>
                      </a:lnTo>
                      <a:lnTo>
                        <a:pt x="58" y="11"/>
                      </a:lnTo>
                      <a:lnTo>
                        <a:pt x="42" y="25"/>
                      </a:lnTo>
                      <a:lnTo>
                        <a:pt x="25" y="37"/>
                      </a:lnTo>
                      <a:lnTo>
                        <a:pt x="15" y="45"/>
                      </a:lnTo>
                      <a:lnTo>
                        <a:pt x="5" y="53"/>
                      </a:lnTo>
                      <a:lnTo>
                        <a:pt x="0" y="55"/>
                      </a:lnTo>
                      <a:lnTo>
                        <a:pt x="2" y="61"/>
                      </a:lnTo>
                      <a:lnTo>
                        <a:pt x="10" y="66"/>
                      </a:lnTo>
                      <a:lnTo>
                        <a:pt x="18" y="75"/>
                      </a:lnTo>
                      <a:lnTo>
                        <a:pt x="26" y="78"/>
                      </a:lnTo>
                      <a:lnTo>
                        <a:pt x="40" y="85"/>
                      </a:lnTo>
                      <a:lnTo>
                        <a:pt x="51" y="89"/>
                      </a:lnTo>
                      <a:lnTo>
                        <a:pt x="62" y="98"/>
                      </a:lnTo>
                      <a:lnTo>
                        <a:pt x="74" y="100"/>
                      </a:lnTo>
                      <a:lnTo>
                        <a:pt x="83" y="101"/>
                      </a:lnTo>
                      <a:lnTo>
                        <a:pt x="87" y="9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00" name="Freeform 337">
                  <a:extLst>
                    <a:ext uri="{FF2B5EF4-FFF2-40B4-BE49-F238E27FC236}">
                      <a16:creationId xmlns:a16="http://schemas.microsoft.com/office/drawing/2014/main" id="{B1D5437D-ECC5-4341-A799-E2D3D60903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1" y="2282"/>
                  <a:ext cx="54" cy="41"/>
                </a:xfrm>
                <a:custGeom>
                  <a:avLst/>
                  <a:gdLst>
                    <a:gd name="T0" fmla="*/ 8 w 54"/>
                    <a:gd name="T1" fmla="*/ 4 h 41"/>
                    <a:gd name="T2" fmla="*/ 19 w 54"/>
                    <a:gd name="T3" fmla="*/ 15 h 41"/>
                    <a:gd name="T4" fmla="*/ 30 w 54"/>
                    <a:gd name="T5" fmla="*/ 25 h 41"/>
                    <a:gd name="T6" fmla="*/ 45 w 54"/>
                    <a:gd name="T7" fmla="*/ 31 h 41"/>
                    <a:gd name="T8" fmla="*/ 53 w 54"/>
                    <a:gd name="T9" fmla="*/ 35 h 41"/>
                    <a:gd name="T10" fmla="*/ 47 w 54"/>
                    <a:gd name="T11" fmla="*/ 40 h 41"/>
                    <a:gd name="T12" fmla="*/ 36 w 54"/>
                    <a:gd name="T13" fmla="*/ 38 h 41"/>
                    <a:gd name="T14" fmla="*/ 19 w 54"/>
                    <a:gd name="T15" fmla="*/ 25 h 41"/>
                    <a:gd name="T16" fmla="*/ 0 w 54"/>
                    <a:gd name="T17" fmla="*/ 0 h 41"/>
                    <a:gd name="T18" fmla="*/ 8 w 54"/>
                    <a:gd name="T19" fmla="*/ 4 h 4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4"/>
                    <a:gd name="T31" fmla="*/ 0 h 41"/>
                    <a:gd name="T32" fmla="*/ 54 w 54"/>
                    <a:gd name="T33" fmla="*/ 41 h 4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4" h="41">
                      <a:moveTo>
                        <a:pt x="8" y="4"/>
                      </a:moveTo>
                      <a:lnTo>
                        <a:pt x="19" y="15"/>
                      </a:lnTo>
                      <a:lnTo>
                        <a:pt x="30" y="25"/>
                      </a:lnTo>
                      <a:lnTo>
                        <a:pt x="45" y="31"/>
                      </a:lnTo>
                      <a:lnTo>
                        <a:pt x="53" y="35"/>
                      </a:lnTo>
                      <a:lnTo>
                        <a:pt x="47" y="40"/>
                      </a:lnTo>
                      <a:lnTo>
                        <a:pt x="36" y="38"/>
                      </a:lnTo>
                      <a:lnTo>
                        <a:pt x="19" y="25"/>
                      </a:lnTo>
                      <a:lnTo>
                        <a:pt x="0" y="0"/>
                      </a:lnTo>
                      <a:lnTo>
                        <a:pt x="8" y="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</p:grpSp>
        <p:grpSp>
          <p:nvGrpSpPr>
            <p:cNvPr id="47" name="Group 338">
              <a:extLst>
                <a:ext uri="{FF2B5EF4-FFF2-40B4-BE49-F238E27FC236}">
                  <a16:creationId xmlns:a16="http://schemas.microsoft.com/office/drawing/2014/main" id="{9FD9389D-8225-4C77-B085-F981CD8FB0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1950"/>
              <a:ext cx="690" cy="838"/>
              <a:chOff x="2384" y="2616"/>
              <a:chExt cx="762" cy="883"/>
            </a:xfrm>
          </p:grpSpPr>
          <p:grpSp>
            <p:nvGrpSpPr>
              <p:cNvPr id="129" name="Group 339">
                <a:extLst>
                  <a:ext uri="{FF2B5EF4-FFF2-40B4-BE49-F238E27FC236}">
                    <a16:creationId xmlns:a16="http://schemas.microsoft.com/office/drawing/2014/main" id="{3633CC6F-814F-41A9-893E-3D0A361884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7" y="2839"/>
                <a:ext cx="143" cy="361"/>
                <a:chOff x="2687" y="2839"/>
                <a:chExt cx="143" cy="361"/>
              </a:xfrm>
            </p:grpSpPr>
            <p:sp>
              <p:nvSpPr>
                <p:cNvPr id="175" name="Freeform 340">
                  <a:extLst>
                    <a:ext uri="{FF2B5EF4-FFF2-40B4-BE49-F238E27FC236}">
                      <a16:creationId xmlns:a16="http://schemas.microsoft.com/office/drawing/2014/main" id="{6C6D4CE2-B756-49DF-B07A-E00B2719D1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7" y="3033"/>
                  <a:ext cx="76" cy="149"/>
                </a:xfrm>
                <a:custGeom>
                  <a:avLst/>
                  <a:gdLst>
                    <a:gd name="T0" fmla="*/ 49 w 76"/>
                    <a:gd name="T1" fmla="*/ 7 h 149"/>
                    <a:gd name="T2" fmla="*/ 58 w 76"/>
                    <a:gd name="T3" fmla="*/ 1 h 149"/>
                    <a:gd name="T4" fmla="*/ 70 w 76"/>
                    <a:gd name="T5" fmla="*/ 0 h 149"/>
                    <a:gd name="T6" fmla="*/ 75 w 76"/>
                    <a:gd name="T7" fmla="*/ 8 h 149"/>
                    <a:gd name="T8" fmla="*/ 74 w 76"/>
                    <a:gd name="T9" fmla="*/ 20 h 149"/>
                    <a:gd name="T10" fmla="*/ 63 w 76"/>
                    <a:gd name="T11" fmla="*/ 32 h 149"/>
                    <a:gd name="T12" fmla="*/ 41 w 76"/>
                    <a:gd name="T13" fmla="*/ 44 h 149"/>
                    <a:gd name="T14" fmla="*/ 17 w 76"/>
                    <a:gd name="T15" fmla="*/ 67 h 149"/>
                    <a:gd name="T16" fmla="*/ 12 w 76"/>
                    <a:gd name="T17" fmla="*/ 77 h 149"/>
                    <a:gd name="T18" fmla="*/ 15 w 76"/>
                    <a:gd name="T19" fmla="*/ 82 h 149"/>
                    <a:gd name="T20" fmla="*/ 35 w 76"/>
                    <a:gd name="T21" fmla="*/ 96 h 149"/>
                    <a:gd name="T22" fmla="*/ 59 w 76"/>
                    <a:gd name="T23" fmla="*/ 112 h 149"/>
                    <a:gd name="T24" fmla="*/ 64 w 76"/>
                    <a:gd name="T25" fmla="*/ 120 h 149"/>
                    <a:gd name="T26" fmla="*/ 65 w 76"/>
                    <a:gd name="T27" fmla="*/ 128 h 149"/>
                    <a:gd name="T28" fmla="*/ 48 w 76"/>
                    <a:gd name="T29" fmla="*/ 137 h 149"/>
                    <a:gd name="T30" fmla="*/ 21 w 76"/>
                    <a:gd name="T31" fmla="*/ 148 h 149"/>
                    <a:gd name="T32" fmla="*/ 12 w 76"/>
                    <a:gd name="T33" fmla="*/ 148 h 149"/>
                    <a:gd name="T34" fmla="*/ 1 w 76"/>
                    <a:gd name="T35" fmla="*/ 142 h 149"/>
                    <a:gd name="T36" fmla="*/ 1 w 76"/>
                    <a:gd name="T37" fmla="*/ 137 h 149"/>
                    <a:gd name="T38" fmla="*/ 8 w 76"/>
                    <a:gd name="T39" fmla="*/ 134 h 149"/>
                    <a:gd name="T40" fmla="*/ 42 w 76"/>
                    <a:gd name="T41" fmla="*/ 129 h 149"/>
                    <a:gd name="T42" fmla="*/ 55 w 76"/>
                    <a:gd name="T43" fmla="*/ 125 h 149"/>
                    <a:gd name="T44" fmla="*/ 56 w 76"/>
                    <a:gd name="T45" fmla="*/ 119 h 149"/>
                    <a:gd name="T46" fmla="*/ 34 w 76"/>
                    <a:gd name="T47" fmla="*/ 103 h 149"/>
                    <a:gd name="T48" fmla="*/ 8 w 76"/>
                    <a:gd name="T49" fmla="*/ 89 h 149"/>
                    <a:gd name="T50" fmla="*/ 2 w 76"/>
                    <a:gd name="T51" fmla="*/ 84 h 149"/>
                    <a:gd name="T52" fmla="*/ 0 w 76"/>
                    <a:gd name="T53" fmla="*/ 75 h 149"/>
                    <a:gd name="T54" fmla="*/ 2 w 76"/>
                    <a:gd name="T55" fmla="*/ 65 h 149"/>
                    <a:gd name="T56" fmla="*/ 9 w 76"/>
                    <a:gd name="T57" fmla="*/ 56 h 149"/>
                    <a:gd name="T58" fmla="*/ 32 w 76"/>
                    <a:gd name="T59" fmla="*/ 26 h 149"/>
                    <a:gd name="T60" fmla="*/ 49 w 76"/>
                    <a:gd name="T61" fmla="*/ 7 h 14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6"/>
                    <a:gd name="T94" fmla="*/ 0 h 149"/>
                    <a:gd name="T95" fmla="*/ 76 w 76"/>
                    <a:gd name="T96" fmla="*/ 149 h 149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6" h="149">
                      <a:moveTo>
                        <a:pt x="49" y="7"/>
                      </a:moveTo>
                      <a:lnTo>
                        <a:pt x="58" y="1"/>
                      </a:lnTo>
                      <a:lnTo>
                        <a:pt x="70" y="0"/>
                      </a:lnTo>
                      <a:lnTo>
                        <a:pt x="75" y="8"/>
                      </a:lnTo>
                      <a:lnTo>
                        <a:pt x="74" y="20"/>
                      </a:lnTo>
                      <a:lnTo>
                        <a:pt x="63" y="32"/>
                      </a:lnTo>
                      <a:lnTo>
                        <a:pt x="41" y="44"/>
                      </a:lnTo>
                      <a:lnTo>
                        <a:pt x="17" y="67"/>
                      </a:lnTo>
                      <a:lnTo>
                        <a:pt x="12" y="77"/>
                      </a:lnTo>
                      <a:lnTo>
                        <a:pt x="15" y="82"/>
                      </a:lnTo>
                      <a:lnTo>
                        <a:pt x="35" y="96"/>
                      </a:lnTo>
                      <a:lnTo>
                        <a:pt x="59" y="112"/>
                      </a:lnTo>
                      <a:lnTo>
                        <a:pt x="64" y="120"/>
                      </a:lnTo>
                      <a:lnTo>
                        <a:pt x="65" y="128"/>
                      </a:lnTo>
                      <a:lnTo>
                        <a:pt x="48" y="137"/>
                      </a:lnTo>
                      <a:lnTo>
                        <a:pt x="21" y="148"/>
                      </a:lnTo>
                      <a:lnTo>
                        <a:pt x="12" y="148"/>
                      </a:lnTo>
                      <a:lnTo>
                        <a:pt x="1" y="142"/>
                      </a:lnTo>
                      <a:lnTo>
                        <a:pt x="1" y="137"/>
                      </a:lnTo>
                      <a:lnTo>
                        <a:pt x="8" y="134"/>
                      </a:lnTo>
                      <a:lnTo>
                        <a:pt x="42" y="129"/>
                      </a:lnTo>
                      <a:lnTo>
                        <a:pt x="55" y="125"/>
                      </a:lnTo>
                      <a:lnTo>
                        <a:pt x="56" y="119"/>
                      </a:lnTo>
                      <a:lnTo>
                        <a:pt x="34" y="103"/>
                      </a:lnTo>
                      <a:lnTo>
                        <a:pt x="8" y="89"/>
                      </a:lnTo>
                      <a:lnTo>
                        <a:pt x="2" y="84"/>
                      </a:lnTo>
                      <a:lnTo>
                        <a:pt x="0" y="75"/>
                      </a:lnTo>
                      <a:lnTo>
                        <a:pt x="2" y="65"/>
                      </a:lnTo>
                      <a:lnTo>
                        <a:pt x="9" y="56"/>
                      </a:lnTo>
                      <a:lnTo>
                        <a:pt x="32" y="26"/>
                      </a:lnTo>
                      <a:lnTo>
                        <a:pt x="49" y="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76" name="Freeform 341">
                  <a:extLst>
                    <a:ext uri="{FF2B5EF4-FFF2-40B4-BE49-F238E27FC236}">
                      <a16:creationId xmlns:a16="http://schemas.microsoft.com/office/drawing/2014/main" id="{3C939A2D-8D1B-4EA5-BFCB-56046A8EAA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9" y="2839"/>
                  <a:ext cx="83" cy="113"/>
                </a:xfrm>
                <a:custGeom>
                  <a:avLst/>
                  <a:gdLst>
                    <a:gd name="T0" fmla="*/ 56 w 83"/>
                    <a:gd name="T1" fmla="*/ 13 h 113"/>
                    <a:gd name="T2" fmla="*/ 46 w 83"/>
                    <a:gd name="T3" fmla="*/ 6 h 113"/>
                    <a:gd name="T4" fmla="*/ 30 w 83"/>
                    <a:gd name="T5" fmla="*/ 0 h 113"/>
                    <a:gd name="T6" fmla="*/ 18 w 83"/>
                    <a:gd name="T7" fmla="*/ 1 h 113"/>
                    <a:gd name="T8" fmla="*/ 9 w 83"/>
                    <a:gd name="T9" fmla="*/ 4 h 113"/>
                    <a:gd name="T10" fmla="*/ 1 w 83"/>
                    <a:gd name="T11" fmla="*/ 14 h 113"/>
                    <a:gd name="T12" fmla="*/ 0 w 83"/>
                    <a:gd name="T13" fmla="*/ 30 h 113"/>
                    <a:gd name="T14" fmla="*/ 1 w 83"/>
                    <a:gd name="T15" fmla="*/ 41 h 113"/>
                    <a:gd name="T16" fmla="*/ 7 w 83"/>
                    <a:gd name="T17" fmla="*/ 52 h 113"/>
                    <a:gd name="T18" fmla="*/ 16 w 83"/>
                    <a:gd name="T19" fmla="*/ 64 h 113"/>
                    <a:gd name="T20" fmla="*/ 24 w 83"/>
                    <a:gd name="T21" fmla="*/ 73 h 113"/>
                    <a:gd name="T22" fmla="*/ 25 w 83"/>
                    <a:gd name="T23" fmla="*/ 76 h 113"/>
                    <a:gd name="T24" fmla="*/ 25 w 83"/>
                    <a:gd name="T25" fmla="*/ 91 h 113"/>
                    <a:gd name="T26" fmla="*/ 21 w 83"/>
                    <a:gd name="T27" fmla="*/ 105 h 113"/>
                    <a:gd name="T28" fmla="*/ 21 w 83"/>
                    <a:gd name="T29" fmla="*/ 109 h 113"/>
                    <a:gd name="T30" fmla="*/ 25 w 83"/>
                    <a:gd name="T31" fmla="*/ 112 h 113"/>
                    <a:gd name="T32" fmla="*/ 30 w 83"/>
                    <a:gd name="T33" fmla="*/ 110 h 113"/>
                    <a:gd name="T34" fmla="*/ 32 w 83"/>
                    <a:gd name="T35" fmla="*/ 92 h 113"/>
                    <a:gd name="T36" fmla="*/ 32 w 83"/>
                    <a:gd name="T37" fmla="*/ 80 h 113"/>
                    <a:gd name="T38" fmla="*/ 41 w 83"/>
                    <a:gd name="T39" fmla="*/ 86 h 113"/>
                    <a:gd name="T40" fmla="*/ 48 w 83"/>
                    <a:gd name="T41" fmla="*/ 91 h 113"/>
                    <a:gd name="T42" fmla="*/ 62 w 83"/>
                    <a:gd name="T43" fmla="*/ 93 h 113"/>
                    <a:gd name="T44" fmla="*/ 70 w 83"/>
                    <a:gd name="T45" fmla="*/ 90 h 113"/>
                    <a:gd name="T46" fmla="*/ 82 w 83"/>
                    <a:gd name="T47" fmla="*/ 80 h 113"/>
                    <a:gd name="T48" fmla="*/ 82 w 83"/>
                    <a:gd name="T49" fmla="*/ 62 h 113"/>
                    <a:gd name="T50" fmla="*/ 74 w 83"/>
                    <a:gd name="T51" fmla="*/ 39 h 113"/>
                    <a:gd name="T52" fmla="*/ 63 w 83"/>
                    <a:gd name="T53" fmla="*/ 18 h 113"/>
                    <a:gd name="T54" fmla="*/ 56 w 83"/>
                    <a:gd name="T55" fmla="*/ 13 h 11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83"/>
                    <a:gd name="T85" fmla="*/ 0 h 113"/>
                    <a:gd name="T86" fmla="*/ 83 w 83"/>
                    <a:gd name="T87" fmla="*/ 113 h 11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83" h="113">
                      <a:moveTo>
                        <a:pt x="56" y="13"/>
                      </a:moveTo>
                      <a:lnTo>
                        <a:pt x="46" y="6"/>
                      </a:lnTo>
                      <a:lnTo>
                        <a:pt x="30" y="0"/>
                      </a:lnTo>
                      <a:lnTo>
                        <a:pt x="18" y="1"/>
                      </a:lnTo>
                      <a:lnTo>
                        <a:pt x="9" y="4"/>
                      </a:lnTo>
                      <a:lnTo>
                        <a:pt x="1" y="14"/>
                      </a:lnTo>
                      <a:lnTo>
                        <a:pt x="0" y="30"/>
                      </a:lnTo>
                      <a:lnTo>
                        <a:pt x="1" y="41"/>
                      </a:lnTo>
                      <a:lnTo>
                        <a:pt x="7" y="52"/>
                      </a:lnTo>
                      <a:lnTo>
                        <a:pt x="16" y="64"/>
                      </a:lnTo>
                      <a:lnTo>
                        <a:pt x="24" y="73"/>
                      </a:lnTo>
                      <a:lnTo>
                        <a:pt x="25" y="76"/>
                      </a:lnTo>
                      <a:lnTo>
                        <a:pt x="25" y="91"/>
                      </a:lnTo>
                      <a:lnTo>
                        <a:pt x="21" y="105"/>
                      </a:lnTo>
                      <a:lnTo>
                        <a:pt x="21" y="109"/>
                      </a:lnTo>
                      <a:lnTo>
                        <a:pt x="25" y="112"/>
                      </a:lnTo>
                      <a:lnTo>
                        <a:pt x="30" y="110"/>
                      </a:lnTo>
                      <a:lnTo>
                        <a:pt x="32" y="92"/>
                      </a:lnTo>
                      <a:lnTo>
                        <a:pt x="32" y="80"/>
                      </a:lnTo>
                      <a:lnTo>
                        <a:pt x="41" y="86"/>
                      </a:lnTo>
                      <a:lnTo>
                        <a:pt x="48" y="91"/>
                      </a:lnTo>
                      <a:lnTo>
                        <a:pt x="62" y="93"/>
                      </a:lnTo>
                      <a:lnTo>
                        <a:pt x="70" y="90"/>
                      </a:lnTo>
                      <a:lnTo>
                        <a:pt x="82" y="80"/>
                      </a:lnTo>
                      <a:lnTo>
                        <a:pt x="82" y="62"/>
                      </a:lnTo>
                      <a:lnTo>
                        <a:pt x="74" y="39"/>
                      </a:lnTo>
                      <a:lnTo>
                        <a:pt x="63" y="18"/>
                      </a:lnTo>
                      <a:lnTo>
                        <a:pt x="56" y="1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77" name="Freeform 342">
                  <a:extLst>
                    <a:ext uri="{FF2B5EF4-FFF2-40B4-BE49-F238E27FC236}">
                      <a16:creationId xmlns:a16="http://schemas.microsoft.com/office/drawing/2014/main" id="{C9AF0FDC-3C3D-4852-ACD2-9CAD47BACD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9" y="3051"/>
                  <a:ext cx="75" cy="149"/>
                </a:xfrm>
                <a:custGeom>
                  <a:avLst/>
                  <a:gdLst>
                    <a:gd name="T0" fmla="*/ 48 w 75"/>
                    <a:gd name="T1" fmla="*/ 7 h 149"/>
                    <a:gd name="T2" fmla="*/ 57 w 75"/>
                    <a:gd name="T3" fmla="*/ 1 h 149"/>
                    <a:gd name="T4" fmla="*/ 69 w 75"/>
                    <a:gd name="T5" fmla="*/ 0 h 149"/>
                    <a:gd name="T6" fmla="*/ 74 w 75"/>
                    <a:gd name="T7" fmla="*/ 8 h 149"/>
                    <a:gd name="T8" fmla="*/ 73 w 75"/>
                    <a:gd name="T9" fmla="*/ 19 h 149"/>
                    <a:gd name="T10" fmla="*/ 62 w 75"/>
                    <a:gd name="T11" fmla="*/ 32 h 149"/>
                    <a:gd name="T12" fmla="*/ 40 w 75"/>
                    <a:gd name="T13" fmla="*/ 43 h 149"/>
                    <a:gd name="T14" fmla="*/ 16 w 75"/>
                    <a:gd name="T15" fmla="*/ 67 h 149"/>
                    <a:gd name="T16" fmla="*/ 12 w 75"/>
                    <a:gd name="T17" fmla="*/ 77 h 149"/>
                    <a:gd name="T18" fmla="*/ 15 w 75"/>
                    <a:gd name="T19" fmla="*/ 82 h 149"/>
                    <a:gd name="T20" fmla="*/ 35 w 75"/>
                    <a:gd name="T21" fmla="*/ 96 h 149"/>
                    <a:gd name="T22" fmla="*/ 58 w 75"/>
                    <a:gd name="T23" fmla="*/ 113 h 149"/>
                    <a:gd name="T24" fmla="*/ 64 w 75"/>
                    <a:gd name="T25" fmla="*/ 120 h 149"/>
                    <a:gd name="T26" fmla="*/ 64 w 75"/>
                    <a:gd name="T27" fmla="*/ 128 h 149"/>
                    <a:gd name="T28" fmla="*/ 47 w 75"/>
                    <a:gd name="T29" fmla="*/ 137 h 149"/>
                    <a:gd name="T30" fmla="*/ 21 w 75"/>
                    <a:gd name="T31" fmla="*/ 148 h 149"/>
                    <a:gd name="T32" fmla="*/ 11 w 75"/>
                    <a:gd name="T33" fmla="*/ 148 h 149"/>
                    <a:gd name="T34" fmla="*/ 1 w 75"/>
                    <a:gd name="T35" fmla="*/ 142 h 149"/>
                    <a:gd name="T36" fmla="*/ 1 w 75"/>
                    <a:gd name="T37" fmla="*/ 138 h 149"/>
                    <a:gd name="T38" fmla="*/ 8 w 75"/>
                    <a:gd name="T39" fmla="*/ 134 h 149"/>
                    <a:gd name="T40" fmla="*/ 42 w 75"/>
                    <a:gd name="T41" fmla="*/ 129 h 149"/>
                    <a:gd name="T42" fmla="*/ 54 w 75"/>
                    <a:gd name="T43" fmla="*/ 125 h 149"/>
                    <a:gd name="T44" fmla="*/ 56 w 75"/>
                    <a:gd name="T45" fmla="*/ 119 h 149"/>
                    <a:gd name="T46" fmla="*/ 33 w 75"/>
                    <a:gd name="T47" fmla="*/ 104 h 149"/>
                    <a:gd name="T48" fmla="*/ 8 w 75"/>
                    <a:gd name="T49" fmla="*/ 89 h 149"/>
                    <a:gd name="T50" fmla="*/ 2 w 75"/>
                    <a:gd name="T51" fmla="*/ 84 h 149"/>
                    <a:gd name="T52" fmla="*/ 0 w 75"/>
                    <a:gd name="T53" fmla="*/ 76 h 149"/>
                    <a:gd name="T54" fmla="*/ 2 w 75"/>
                    <a:gd name="T55" fmla="*/ 65 h 149"/>
                    <a:gd name="T56" fmla="*/ 9 w 75"/>
                    <a:gd name="T57" fmla="*/ 56 h 149"/>
                    <a:gd name="T58" fmla="*/ 31 w 75"/>
                    <a:gd name="T59" fmla="*/ 26 h 149"/>
                    <a:gd name="T60" fmla="*/ 48 w 75"/>
                    <a:gd name="T61" fmla="*/ 7 h 14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5"/>
                    <a:gd name="T94" fmla="*/ 0 h 149"/>
                    <a:gd name="T95" fmla="*/ 75 w 75"/>
                    <a:gd name="T96" fmla="*/ 149 h 149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5" h="149">
                      <a:moveTo>
                        <a:pt x="48" y="7"/>
                      </a:moveTo>
                      <a:lnTo>
                        <a:pt x="57" y="1"/>
                      </a:lnTo>
                      <a:lnTo>
                        <a:pt x="69" y="0"/>
                      </a:lnTo>
                      <a:lnTo>
                        <a:pt x="74" y="8"/>
                      </a:lnTo>
                      <a:lnTo>
                        <a:pt x="73" y="19"/>
                      </a:lnTo>
                      <a:lnTo>
                        <a:pt x="62" y="32"/>
                      </a:lnTo>
                      <a:lnTo>
                        <a:pt x="40" y="43"/>
                      </a:lnTo>
                      <a:lnTo>
                        <a:pt x="16" y="67"/>
                      </a:lnTo>
                      <a:lnTo>
                        <a:pt x="12" y="77"/>
                      </a:lnTo>
                      <a:lnTo>
                        <a:pt x="15" y="82"/>
                      </a:lnTo>
                      <a:lnTo>
                        <a:pt x="35" y="96"/>
                      </a:lnTo>
                      <a:lnTo>
                        <a:pt x="58" y="113"/>
                      </a:lnTo>
                      <a:lnTo>
                        <a:pt x="64" y="120"/>
                      </a:lnTo>
                      <a:lnTo>
                        <a:pt x="64" y="128"/>
                      </a:lnTo>
                      <a:lnTo>
                        <a:pt x="47" y="137"/>
                      </a:lnTo>
                      <a:lnTo>
                        <a:pt x="21" y="148"/>
                      </a:lnTo>
                      <a:lnTo>
                        <a:pt x="11" y="148"/>
                      </a:lnTo>
                      <a:lnTo>
                        <a:pt x="1" y="142"/>
                      </a:lnTo>
                      <a:lnTo>
                        <a:pt x="1" y="138"/>
                      </a:lnTo>
                      <a:lnTo>
                        <a:pt x="8" y="134"/>
                      </a:lnTo>
                      <a:lnTo>
                        <a:pt x="42" y="129"/>
                      </a:lnTo>
                      <a:lnTo>
                        <a:pt x="54" y="125"/>
                      </a:lnTo>
                      <a:lnTo>
                        <a:pt x="56" y="119"/>
                      </a:lnTo>
                      <a:lnTo>
                        <a:pt x="33" y="104"/>
                      </a:lnTo>
                      <a:lnTo>
                        <a:pt x="8" y="89"/>
                      </a:lnTo>
                      <a:lnTo>
                        <a:pt x="2" y="84"/>
                      </a:lnTo>
                      <a:lnTo>
                        <a:pt x="0" y="76"/>
                      </a:lnTo>
                      <a:lnTo>
                        <a:pt x="2" y="65"/>
                      </a:lnTo>
                      <a:lnTo>
                        <a:pt x="9" y="56"/>
                      </a:lnTo>
                      <a:lnTo>
                        <a:pt x="31" y="26"/>
                      </a:lnTo>
                      <a:lnTo>
                        <a:pt x="48" y="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78" name="Freeform 343">
                  <a:extLst>
                    <a:ext uri="{FF2B5EF4-FFF2-40B4-BE49-F238E27FC236}">
                      <a16:creationId xmlns:a16="http://schemas.microsoft.com/office/drawing/2014/main" id="{848426F8-0087-4487-B8ED-2DE9887E8C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9" y="2935"/>
                  <a:ext cx="91" cy="141"/>
                </a:xfrm>
                <a:custGeom>
                  <a:avLst/>
                  <a:gdLst>
                    <a:gd name="T0" fmla="*/ 75 w 91"/>
                    <a:gd name="T1" fmla="*/ 41 h 141"/>
                    <a:gd name="T2" fmla="*/ 68 w 91"/>
                    <a:gd name="T3" fmla="*/ 17 h 141"/>
                    <a:gd name="T4" fmla="*/ 47 w 91"/>
                    <a:gd name="T5" fmla="*/ 2 h 141"/>
                    <a:gd name="T6" fmla="*/ 37 w 91"/>
                    <a:gd name="T7" fmla="*/ 0 h 141"/>
                    <a:gd name="T8" fmla="*/ 24 w 91"/>
                    <a:gd name="T9" fmla="*/ 4 h 141"/>
                    <a:gd name="T10" fmla="*/ 15 w 91"/>
                    <a:gd name="T11" fmla="*/ 15 h 141"/>
                    <a:gd name="T12" fmla="*/ 11 w 91"/>
                    <a:gd name="T13" fmla="*/ 27 h 141"/>
                    <a:gd name="T14" fmla="*/ 10 w 91"/>
                    <a:gd name="T15" fmla="*/ 37 h 141"/>
                    <a:gd name="T16" fmla="*/ 14 w 91"/>
                    <a:gd name="T17" fmla="*/ 49 h 141"/>
                    <a:gd name="T18" fmla="*/ 15 w 91"/>
                    <a:gd name="T19" fmla="*/ 60 h 141"/>
                    <a:gd name="T20" fmla="*/ 23 w 91"/>
                    <a:gd name="T21" fmla="*/ 70 h 141"/>
                    <a:gd name="T22" fmla="*/ 25 w 91"/>
                    <a:gd name="T23" fmla="*/ 81 h 141"/>
                    <a:gd name="T24" fmla="*/ 22 w 91"/>
                    <a:gd name="T25" fmla="*/ 90 h 141"/>
                    <a:gd name="T26" fmla="*/ 8 w 91"/>
                    <a:gd name="T27" fmla="*/ 94 h 141"/>
                    <a:gd name="T28" fmla="*/ 0 w 91"/>
                    <a:gd name="T29" fmla="*/ 105 h 141"/>
                    <a:gd name="T30" fmla="*/ 1 w 91"/>
                    <a:gd name="T31" fmla="*/ 124 h 141"/>
                    <a:gd name="T32" fmla="*/ 8 w 91"/>
                    <a:gd name="T33" fmla="*/ 136 h 141"/>
                    <a:gd name="T34" fmla="*/ 30 w 91"/>
                    <a:gd name="T35" fmla="*/ 140 h 141"/>
                    <a:gd name="T36" fmla="*/ 52 w 91"/>
                    <a:gd name="T37" fmla="*/ 139 h 141"/>
                    <a:gd name="T38" fmla="*/ 68 w 91"/>
                    <a:gd name="T39" fmla="*/ 131 h 141"/>
                    <a:gd name="T40" fmla="*/ 84 w 91"/>
                    <a:gd name="T41" fmla="*/ 114 h 141"/>
                    <a:gd name="T42" fmla="*/ 89 w 91"/>
                    <a:gd name="T43" fmla="*/ 98 h 141"/>
                    <a:gd name="T44" fmla="*/ 90 w 91"/>
                    <a:gd name="T45" fmla="*/ 79 h 141"/>
                    <a:gd name="T46" fmla="*/ 85 w 91"/>
                    <a:gd name="T47" fmla="*/ 59 h 141"/>
                    <a:gd name="T48" fmla="*/ 80 w 91"/>
                    <a:gd name="T49" fmla="*/ 48 h 141"/>
                    <a:gd name="T50" fmla="*/ 75 w 91"/>
                    <a:gd name="T51" fmla="*/ 41 h 14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91"/>
                    <a:gd name="T79" fmla="*/ 0 h 141"/>
                    <a:gd name="T80" fmla="*/ 91 w 91"/>
                    <a:gd name="T81" fmla="*/ 141 h 14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91" h="141">
                      <a:moveTo>
                        <a:pt x="75" y="41"/>
                      </a:moveTo>
                      <a:lnTo>
                        <a:pt x="68" y="17"/>
                      </a:lnTo>
                      <a:lnTo>
                        <a:pt x="47" y="2"/>
                      </a:lnTo>
                      <a:lnTo>
                        <a:pt x="37" y="0"/>
                      </a:lnTo>
                      <a:lnTo>
                        <a:pt x="24" y="4"/>
                      </a:lnTo>
                      <a:lnTo>
                        <a:pt x="15" y="15"/>
                      </a:lnTo>
                      <a:lnTo>
                        <a:pt x="11" y="27"/>
                      </a:lnTo>
                      <a:lnTo>
                        <a:pt x="10" y="37"/>
                      </a:lnTo>
                      <a:lnTo>
                        <a:pt x="14" y="49"/>
                      </a:lnTo>
                      <a:lnTo>
                        <a:pt x="15" y="60"/>
                      </a:lnTo>
                      <a:lnTo>
                        <a:pt x="23" y="70"/>
                      </a:lnTo>
                      <a:lnTo>
                        <a:pt x="25" y="81"/>
                      </a:lnTo>
                      <a:lnTo>
                        <a:pt x="22" y="90"/>
                      </a:lnTo>
                      <a:lnTo>
                        <a:pt x="8" y="94"/>
                      </a:lnTo>
                      <a:lnTo>
                        <a:pt x="0" y="105"/>
                      </a:lnTo>
                      <a:lnTo>
                        <a:pt x="1" y="124"/>
                      </a:lnTo>
                      <a:lnTo>
                        <a:pt x="8" y="136"/>
                      </a:lnTo>
                      <a:lnTo>
                        <a:pt x="30" y="140"/>
                      </a:lnTo>
                      <a:lnTo>
                        <a:pt x="52" y="139"/>
                      </a:lnTo>
                      <a:lnTo>
                        <a:pt x="68" y="131"/>
                      </a:lnTo>
                      <a:lnTo>
                        <a:pt x="84" y="114"/>
                      </a:lnTo>
                      <a:lnTo>
                        <a:pt x="89" y="98"/>
                      </a:lnTo>
                      <a:lnTo>
                        <a:pt x="90" y="79"/>
                      </a:lnTo>
                      <a:lnTo>
                        <a:pt x="85" y="59"/>
                      </a:lnTo>
                      <a:lnTo>
                        <a:pt x="80" y="48"/>
                      </a:lnTo>
                      <a:lnTo>
                        <a:pt x="75" y="4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130" name="Group 344">
                <a:extLst>
                  <a:ext uri="{FF2B5EF4-FFF2-40B4-BE49-F238E27FC236}">
                    <a16:creationId xmlns:a16="http://schemas.microsoft.com/office/drawing/2014/main" id="{F9FF7B39-7A1F-4DCD-B21E-7A3A5E7346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84" y="2909"/>
                <a:ext cx="762" cy="590"/>
                <a:chOff x="2384" y="2909"/>
                <a:chExt cx="762" cy="590"/>
              </a:xfrm>
            </p:grpSpPr>
            <p:grpSp>
              <p:nvGrpSpPr>
                <p:cNvPr id="170" name="Group 345">
                  <a:extLst>
                    <a:ext uri="{FF2B5EF4-FFF2-40B4-BE49-F238E27FC236}">
                      <a16:creationId xmlns:a16="http://schemas.microsoft.com/office/drawing/2014/main" id="{ACE28ED0-511A-4FD6-8240-48AD8EFE27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84" y="2909"/>
                  <a:ext cx="762" cy="590"/>
                  <a:chOff x="2384" y="2909"/>
                  <a:chExt cx="762" cy="590"/>
                </a:xfrm>
              </p:grpSpPr>
              <p:sp>
                <p:nvSpPr>
                  <p:cNvPr id="173" name="Freeform 346">
                    <a:extLst>
                      <a:ext uri="{FF2B5EF4-FFF2-40B4-BE49-F238E27FC236}">
                        <a16:creationId xmlns:a16="http://schemas.microsoft.com/office/drawing/2014/main" id="{EA9BCCB4-6B5B-4751-87DE-62F9FC0206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84" y="2909"/>
                    <a:ext cx="762" cy="590"/>
                  </a:xfrm>
                  <a:custGeom>
                    <a:avLst/>
                    <a:gdLst>
                      <a:gd name="T0" fmla="*/ 761 w 762"/>
                      <a:gd name="T1" fmla="*/ 359 h 590"/>
                      <a:gd name="T2" fmla="*/ 752 w 762"/>
                      <a:gd name="T3" fmla="*/ 287 h 590"/>
                      <a:gd name="T4" fmla="*/ 759 w 762"/>
                      <a:gd name="T5" fmla="*/ 210 h 590"/>
                      <a:gd name="T6" fmla="*/ 746 w 762"/>
                      <a:gd name="T7" fmla="*/ 154 h 590"/>
                      <a:gd name="T8" fmla="*/ 696 w 762"/>
                      <a:gd name="T9" fmla="*/ 122 h 590"/>
                      <a:gd name="T10" fmla="*/ 561 w 762"/>
                      <a:gd name="T11" fmla="*/ 91 h 590"/>
                      <a:gd name="T12" fmla="*/ 454 w 762"/>
                      <a:gd name="T13" fmla="*/ 84 h 590"/>
                      <a:gd name="T14" fmla="*/ 366 w 762"/>
                      <a:gd name="T15" fmla="*/ 64 h 590"/>
                      <a:gd name="T16" fmla="*/ 313 w 762"/>
                      <a:gd name="T17" fmla="*/ 49 h 590"/>
                      <a:gd name="T18" fmla="*/ 258 w 762"/>
                      <a:gd name="T19" fmla="*/ 14 h 590"/>
                      <a:gd name="T20" fmla="*/ 189 w 762"/>
                      <a:gd name="T21" fmla="*/ 0 h 590"/>
                      <a:gd name="T22" fmla="*/ 155 w 762"/>
                      <a:gd name="T23" fmla="*/ 18 h 590"/>
                      <a:gd name="T24" fmla="*/ 54 w 762"/>
                      <a:gd name="T25" fmla="*/ 116 h 590"/>
                      <a:gd name="T26" fmla="*/ 0 w 762"/>
                      <a:gd name="T27" fmla="*/ 175 h 590"/>
                      <a:gd name="T28" fmla="*/ 9 w 762"/>
                      <a:gd name="T29" fmla="*/ 204 h 590"/>
                      <a:gd name="T30" fmla="*/ 21 w 762"/>
                      <a:gd name="T31" fmla="*/ 293 h 590"/>
                      <a:gd name="T32" fmla="*/ 34 w 762"/>
                      <a:gd name="T33" fmla="*/ 380 h 590"/>
                      <a:gd name="T34" fmla="*/ 64 w 762"/>
                      <a:gd name="T35" fmla="*/ 412 h 590"/>
                      <a:gd name="T36" fmla="*/ 67 w 762"/>
                      <a:gd name="T37" fmla="*/ 391 h 590"/>
                      <a:gd name="T38" fmla="*/ 108 w 762"/>
                      <a:gd name="T39" fmla="*/ 375 h 590"/>
                      <a:gd name="T40" fmla="*/ 170 w 762"/>
                      <a:gd name="T41" fmla="*/ 395 h 590"/>
                      <a:gd name="T42" fmla="*/ 230 w 762"/>
                      <a:gd name="T43" fmla="*/ 424 h 590"/>
                      <a:gd name="T44" fmla="*/ 308 w 762"/>
                      <a:gd name="T45" fmla="*/ 458 h 590"/>
                      <a:gd name="T46" fmla="*/ 383 w 762"/>
                      <a:gd name="T47" fmla="*/ 484 h 590"/>
                      <a:gd name="T48" fmla="*/ 471 w 762"/>
                      <a:gd name="T49" fmla="*/ 499 h 590"/>
                      <a:gd name="T50" fmla="*/ 532 w 762"/>
                      <a:gd name="T51" fmla="*/ 516 h 590"/>
                      <a:gd name="T52" fmla="*/ 543 w 762"/>
                      <a:gd name="T53" fmla="*/ 564 h 590"/>
                      <a:gd name="T54" fmla="*/ 568 w 762"/>
                      <a:gd name="T55" fmla="*/ 589 h 590"/>
                      <a:gd name="T56" fmla="*/ 603 w 762"/>
                      <a:gd name="T57" fmla="*/ 549 h 590"/>
                      <a:gd name="T58" fmla="*/ 598 w 762"/>
                      <a:gd name="T59" fmla="*/ 517 h 590"/>
                      <a:gd name="T60" fmla="*/ 687 w 762"/>
                      <a:gd name="T61" fmla="*/ 424 h 590"/>
                      <a:gd name="T62" fmla="*/ 733 w 762"/>
                      <a:gd name="T63" fmla="*/ 382 h 590"/>
                      <a:gd name="T64" fmla="*/ 735 w 762"/>
                      <a:gd name="T65" fmla="*/ 421 h 59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762"/>
                      <a:gd name="T100" fmla="*/ 0 h 590"/>
                      <a:gd name="T101" fmla="*/ 762 w 762"/>
                      <a:gd name="T102" fmla="*/ 590 h 59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762" h="590">
                        <a:moveTo>
                          <a:pt x="760" y="402"/>
                        </a:moveTo>
                        <a:lnTo>
                          <a:pt x="761" y="359"/>
                        </a:lnTo>
                        <a:lnTo>
                          <a:pt x="753" y="322"/>
                        </a:lnTo>
                        <a:lnTo>
                          <a:pt x="752" y="287"/>
                        </a:lnTo>
                        <a:lnTo>
                          <a:pt x="758" y="244"/>
                        </a:lnTo>
                        <a:lnTo>
                          <a:pt x="759" y="210"/>
                        </a:lnTo>
                        <a:lnTo>
                          <a:pt x="755" y="175"/>
                        </a:lnTo>
                        <a:lnTo>
                          <a:pt x="746" y="154"/>
                        </a:lnTo>
                        <a:lnTo>
                          <a:pt x="723" y="140"/>
                        </a:lnTo>
                        <a:lnTo>
                          <a:pt x="696" y="122"/>
                        </a:lnTo>
                        <a:lnTo>
                          <a:pt x="627" y="103"/>
                        </a:lnTo>
                        <a:lnTo>
                          <a:pt x="561" y="91"/>
                        </a:lnTo>
                        <a:lnTo>
                          <a:pt x="502" y="84"/>
                        </a:lnTo>
                        <a:lnTo>
                          <a:pt x="454" y="84"/>
                        </a:lnTo>
                        <a:lnTo>
                          <a:pt x="407" y="72"/>
                        </a:lnTo>
                        <a:lnTo>
                          <a:pt x="366" y="64"/>
                        </a:lnTo>
                        <a:lnTo>
                          <a:pt x="346" y="57"/>
                        </a:lnTo>
                        <a:lnTo>
                          <a:pt x="313" y="49"/>
                        </a:lnTo>
                        <a:lnTo>
                          <a:pt x="285" y="37"/>
                        </a:lnTo>
                        <a:lnTo>
                          <a:pt x="258" y="14"/>
                        </a:lnTo>
                        <a:lnTo>
                          <a:pt x="227" y="8"/>
                        </a:lnTo>
                        <a:lnTo>
                          <a:pt x="189" y="0"/>
                        </a:lnTo>
                        <a:lnTo>
                          <a:pt x="171" y="3"/>
                        </a:lnTo>
                        <a:lnTo>
                          <a:pt x="155" y="18"/>
                        </a:lnTo>
                        <a:lnTo>
                          <a:pt x="108" y="59"/>
                        </a:lnTo>
                        <a:lnTo>
                          <a:pt x="54" y="116"/>
                        </a:lnTo>
                        <a:lnTo>
                          <a:pt x="17" y="151"/>
                        </a:lnTo>
                        <a:lnTo>
                          <a:pt x="0" y="175"/>
                        </a:lnTo>
                        <a:lnTo>
                          <a:pt x="1" y="191"/>
                        </a:lnTo>
                        <a:lnTo>
                          <a:pt x="9" y="204"/>
                        </a:lnTo>
                        <a:lnTo>
                          <a:pt x="18" y="229"/>
                        </a:lnTo>
                        <a:lnTo>
                          <a:pt x="21" y="293"/>
                        </a:lnTo>
                        <a:lnTo>
                          <a:pt x="27" y="343"/>
                        </a:lnTo>
                        <a:lnTo>
                          <a:pt x="34" y="380"/>
                        </a:lnTo>
                        <a:lnTo>
                          <a:pt x="46" y="408"/>
                        </a:lnTo>
                        <a:lnTo>
                          <a:pt x="64" y="412"/>
                        </a:lnTo>
                        <a:lnTo>
                          <a:pt x="71" y="404"/>
                        </a:lnTo>
                        <a:lnTo>
                          <a:pt x="67" y="391"/>
                        </a:lnTo>
                        <a:lnTo>
                          <a:pt x="64" y="358"/>
                        </a:lnTo>
                        <a:lnTo>
                          <a:pt x="108" y="375"/>
                        </a:lnTo>
                        <a:lnTo>
                          <a:pt x="135" y="387"/>
                        </a:lnTo>
                        <a:lnTo>
                          <a:pt x="170" y="395"/>
                        </a:lnTo>
                        <a:lnTo>
                          <a:pt x="196" y="405"/>
                        </a:lnTo>
                        <a:lnTo>
                          <a:pt x="230" y="424"/>
                        </a:lnTo>
                        <a:lnTo>
                          <a:pt x="260" y="439"/>
                        </a:lnTo>
                        <a:lnTo>
                          <a:pt x="308" y="458"/>
                        </a:lnTo>
                        <a:lnTo>
                          <a:pt x="338" y="467"/>
                        </a:lnTo>
                        <a:lnTo>
                          <a:pt x="383" y="484"/>
                        </a:lnTo>
                        <a:lnTo>
                          <a:pt x="434" y="491"/>
                        </a:lnTo>
                        <a:lnTo>
                          <a:pt x="471" y="499"/>
                        </a:lnTo>
                        <a:lnTo>
                          <a:pt x="511" y="507"/>
                        </a:lnTo>
                        <a:lnTo>
                          <a:pt x="532" y="516"/>
                        </a:lnTo>
                        <a:lnTo>
                          <a:pt x="541" y="535"/>
                        </a:lnTo>
                        <a:lnTo>
                          <a:pt x="543" y="564"/>
                        </a:lnTo>
                        <a:lnTo>
                          <a:pt x="550" y="580"/>
                        </a:lnTo>
                        <a:lnTo>
                          <a:pt x="568" y="589"/>
                        </a:lnTo>
                        <a:lnTo>
                          <a:pt x="596" y="572"/>
                        </a:lnTo>
                        <a:lnTo>
                          <a:pt x="603" y="549"/>
                        </a:lnTo>
                        <a:lnTo>
                          <a:pt x="592" y="529"/>
                        </a:lnTo>
                        <a:lnTo>
                          <a:pt x="598" y="517"/>
                        </a:lnTo>
                        <a:lnTo>
                          <a:pt x="635" y="475"/>
                        </a:lnTo>
                        <a:lnTo>
                          <a:pt x="687" y="424"/>
                        </a:lnTo>
                        <a:lnTo>
                          <a:pt x="720" y="391"/>
                        </a:lnTo>
                        <a:lnTo>
                          <a:pt x="733" y="382"/>
                        </a:lnTo>
                        <a:lnTo>
                          <a:pt x="740" y="395"/>
                        </a:lnTo>
                        <a:lnTo>
                          <a:pt x="735" y="421"/>
                        </a:lnTo>
                        <a:lnTo>
                          <a:pt x="760" y="402"/>
                        </a:lnTo>
                      </a:path>
                    </a:pathLst>
                  </a:custGeom>
                  <a:solidFill>
                    <a:srgbClr val="996633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 sz="1351"/>
                  </a:p>
                </p:txBody>
              </p:sp>
              <p:sp>
                <p:nvSpPr>
                  <p:cNvPr id="174" name="Freeform 347">
                    <a:extLst>
                      <a:ext uri="{FF2B5EF4-FFF2-40B4-BE49-F238E27FC236}">
                        <a16:creationId xmlns:a16="http://schemas.microsoft.com/office/drawing/2014/main" id="{9188A879-19B6-491B-A273-16D51BD14A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88" y="3082"/>
                    <a:ext cx="745" cy="416"/>
                  </a:xfrm>
                  <a:custGeom>
                    <a:avLst/>
                    <a:gdLst>
                      <a:gd name="T0" fmla="*/ 570 w 745"/>
                      <a:gd name="T1" fmla="*/ 406 h 416"/>
                      <a:gd name="T2" fmla="*/ 567 w 745"/>
                      <a:gd name="T3" fmla="*/ 366 h 416"/>
                      <a:gd name="T4" fmla="*/ 565 w 745"/>
                      <a:gd name="T5" fmla="*/ 276 h 416"/>
                      <a:gd name="T6" fmla="*/ 563 w 745"/>
                      <a:gd name="T7" fmla="*/ 209 h 416"/>
                      <a:gd name="T8" fmla="*/ 572 w 745"/>
                      <a:gd name="T9" fmla="*/ 192 h 416"/>
                      <a:gd name="T10" fmla="*/ 643 w 745"/>
                      <a:gd name="T11" fmla="*/ 112 h 416"/>
                      <a:gd name="T12" fmla="*/ 690 w 745"/>
                      <a:gd name="T13" fmla="*/ 63 h 416"/>
                      <a:gd name="T14" fmla="*/ 729 w 745"/>
                      <a:gd name="T15" fmla="*/ 28 h 416"/>
                      <a:gd name="T16" fmla="*/ 744 w 745"/>
                      <a:gd name="T17" fmla="*/ 10 h 416"/>
                      <a:gd name="T18" fmla="*/ 739 w 745"/>
                      <a:gd name="T19" fmla="*/ 0 h 416"/>
                      <a:gd name="T20" fmla="*/ 734 w 745"/>
                      <a:gd name="T21" fmla="*/ 0 h 416"/>
                      <a:gd name="T22" fmla="*/ 706 w 745"/>
                      <a:gd name="T23" fmla="*/ 32 h 416"/>
                      <a:gd name="T24" fmla="*/ 670 w 745"/>
                      <a:gd name="T25" fmla="*/ 62 h 416"/>
                      <a:gd name="T26" fmla="*/ 635 w 745"/>
                      <a:gd name="T27" fmla="*/ 111 h 416"/>
                      <a:gd name="T28" fmla="*/ 602 w 745"/>
                      <a:gd name="T29" fmla="*/ 147 h 416"/>
                      <a:gd name="T30" fmla="*/ 571 w 745"/>
                      <a:gd name="T31" fmla="*/ 172 h 416"/>
                      <a:gd name="T32" fmla="*/ 551 w 745"/>
                      <a:gd name="T33" fmla="*/ 191 h 416"/>
                      <a:gd name="T34" fmla="*/ 537 w 745"/>
                      <a:gd name="T35" fmla="*/ 187 h 416"/>
                      <a:gd name="T36" fmla="*/ 523 w 745"/>
                      <a:gd name="T37" fmla="*/ 179 h 416"/>
                      <a:gd name="T38" fmla="*/ 478 w 745"/>
                      <a:gd name="T39" fmla="*/ 171 h 416"/>
                      <a:gd name="T40" fmla="*/ 397 w 745"/>
                      <a:gd name="T41" fmla="*/ 153 h 416"/>
                      <a:gd name="T42" fmla="*/ 348 w 745"/>
                      <a:gd name="T43" fmla="*/ 129 h 416"/>
                      <a:gd name="T44" fmla="*/ 290 w 745"/>
                      <a:gd name="T45" fmla="*/ 109 h 416"/>
                      <a:gd name="T46" fmla="*/ 231 w 745"/>
                      <a:gd name="T47" fmla="*/ 90 h 416"/>
                      <a:gd name="T48" fmla="*/ 170 w 745"/>
                      <a:gd name="T49" fmla="*/ 68 h 416"/>
                      <a:gd name="T50" fmla="*/ 127 w 745"/>
                      <a:gd name="T51" fmla="*/ 55 h 416"/>
                      <a:gd name="T52" fmla="*/ 75 w 745"/>
                      <a:gd name="T53" fmla="*/ 36 h 416"/>
                      <a:gd name="T54" fmla="*/ 35 w 745"/>
                      <a:gd name="T55" fmla="*/ 28 h 416"/>
                      <a:gd name="T56" fmla="*/ 0 w 745"/>
                      <a:gd name="T57" fmla="*/ 13 h 416"/>
                      <a:gd name="T58" fmla="*/ 13 w 745"/>
                      <a:gd name="T59" fmla="*/ 43 h 416"/>
                      <a:gd name="T60" fmla="*/ 34 w 745"/>
                      <a:gd name="T61" fmla="*/ 42 h 416"/>
                      <a:gd name="T62" fmla="*/ 60 w 745"/>
                      <a:gd name="T63" fmla="*/ 47 h 416"/>
                      <a:gd name="T64" fmla="*/ 107 w 745"/>
                      <a:gd name="T65" fmla="*/ 59 h 416"/>
                      <a:gd name="T66" fmla="*/ 141 w 745"/>
                      <a:gd name="T67" fmla="*/ 70 h 416"/>
                      <a:gd name="T68" fmla="*/ 185 w 745"/>
                      <a:gd name="T69" fmla="*/ 83 h 416"/>
                      <a:gd name="T70" fmla="*/ 213 w 745"/>
                      <a:gd name="T71" fmla="*/ 95 h 416"/>
                      <a:gd name="T72" fmla="*/ 260 w 745"/>
                      <a:gd name="T73" fmla="*/ 110 h 416"/>
                      <a:gd name="T74" fmla="*/ 290 w 745"/>
                      <a:gd name="T75" fmla="*/ 109 h 416"/>
                      <a:gd name="T76" fmla="*/ 336 w 745"/>
                      <a:gd name="T77" fmla="*/ 138 h 416"/>
                      <a:gd name="T78" fmla="*/ 367 w 745"/>
                      <a:gd name="T79" fmla="*/ 150 h 416"/>
                      <a:gd name="T80" fmla="*/ 405 w 745"/>
                      <a:gd name="T81" fmla="*/ 162 h 416"/>
                      <a:gd name="T82" fmla="*/ 455 w 745"/>
                      <a:gd name="T83" fmla="*/ 176 h 416"/>
                      <a:gd name="T84" fmla="*/ 493 w 745"/>
                      <a:gd name="T85" fmla="*/ 183 h 416"/>
                      <a:gd name="T86" fmla="*/ 519 w 745"/>
                      <a:gd name="T87" fmla="*/ 194 h 416"/>
                      <a:gd name="T88" fmla="*/ 544 w 745"/>
                      <a:gd name="T89" fmla="*/ 205 h 416"/>
                      <a:gd name="T90" fmla="*/ 551 w 745"/>
                      <a:gd name="T91" fmla="*/ 236 h 416"/>
                      <a:gd name="T92" fmla="*/ 554 w 745"/>
                      <a:gd name="T93" fmla="*/ 310 h 416"/>
                      <a:gd name="T94" fmla="*/ 556 w 745"/>
                      <a:gd name="T95" fmla="*/ 361 h 416"/>
                      <a:gd name="T96" fmla="*/ 554 w 745"/>
                      <a:gd name="T97" fmla="*/ 404 h 416"/>
                      <a:gd name="T98" fmla="*/ 566 w 745"/>
                      <a:gd name="T99" fmla="*/ 415 h 416"/>
                      <a:gd name="T100" fmla="*/ 570 w 745"/>
                      <a:gd name="T101" fmla="*/ 406 h 41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745"/>
                      <a:gd name="T154" fmla="*/ 0 h 416"/>
                      <a:gd name="T155" fmla="*/ 745 w 745"/>
                      <a:gd name="T156" fmla="*/ 416 h 41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745" h="416">
                        <a:moveTo>
                          <a:pt x="570" y="406"/>
                        </a:moveTo>
                        <a:lnTo>
                          <a:pt x="567" y="366"/>
                        </a:lnTo>
                        <a:lnTo>
                          <a:pt x="565" y="276"/>
                        </a:lnTo>
                        <a:lnTo>
                          <a:pt x="563" y="209"/>
                        </a:lnTo>
                        <a:lnTo>
                          <a:pt x="572" y="192"/>
                        </a:lnTo>
                        <a:lnTo>
                          <a:pt x="643" y="112"/>
                        </a:lnTo>
                        <a:lnTo>
                          <a:pt x="690" y="63"/>
                        </a:lnTo>
                        <a:lnTo>
                          <a:pt x="729" y="28"/>
                        </a:lnTo>
                        <a:lnTo>
                          <a:pt x="744" y="10"/>
                        </a:lnTo>
                        <a:lnTo>
                          <a:pt x="739" y="0"/>
                        </a:lnTo>
                        <a:lnTo>
                          <a:pt x="734" y="0"/>
                        </a:lnTo>
                        <a:lnTo>
                          <a:pt x="706" y="32"/>
                        </a:lnTo>
                        <a:lnTo>
                          <a:pt x="670" y="62"/>
                        </a:lnTo>
                        <a:lnTo>
                          <a:pt x="635" y="111"/>
                        </a:lnTo>
                        <a:lnTo>
                          <a:pt x="602" y="147"/>
                        </a:lnTo>
                        <a:lnTo>
                          <a:pt x="571" y="172"/>
                        </a:lnTo>
                        <a:lnTo>
                          <a:pt x="551" y="191"/>
                        </a:lnTo>
                        <a:lnTo>
                          <a:pt x="537" y="187"/>
                        </a:lnTo>
                        <a:lnTo>
                          <a:pt x="523" y="179"/>
                        </a:lnTo>
                        <a:lnTo>
                          <a:pt x="478" y="171"/>
                        </a:lnTo>
                        <a:lnTo>
                          <a:pt x="397" y="153"/>
                        </a:lnTo>
                        <a:lnTo>
                          <a:pt x="348" y="129"/>
                        </a:lnTo>
                        <a:lnTo>
                          <a:pt x="290" y="109"/>
                        </a:lnTo>
                        <a:lnTo>
                          <a:pt x="231" y="90"/>
                        </a:lnTo>
                        <a:lnTo>
                          <a:pt x="170" y="68"/>
                        </a:lnTo>
                        <a:lnTo>
                          <a:pt x="127" y="55"/>
                        </a:lnTo>
                        <a:lnTo>
                          <a:pt x="75" y="36"/>
                        </a:lnTo>
                        <a:lnTo>
                          <a:pt x="35" y="28"/>
                        </a:lnTo>
                        <a:lnTo>
                          <a:pt x="0" y="13"/>
                        </a:lnTo>
                        <a:lnTo>
                          <a:pt x="13" y="43"/>
                        </a:lnTo>
                        <a:lnTo>
                          <a:pt x="34" y="42"/>
                        </a:lnTo>
                        <a:lnTo>
                          <a:pt x="60" y="47"/>
                        </a:lnTo>
                        <a:lnTo>
                          <a:pt x="107" y="59"/>
                        </a:lnTo>
                        <a:lnTo>
                          <a:pt x="141" y="70"/>
                        </a:lnTo>
                        <a:lnTo>
                          <a:pt x="185" y="83"/>
                        </a:lnTo>
                        <a:lnTo>
                          <a:pt x="213" y="95"/>
                        </a:lnTo>
                        <a:lnTo>
                          <a:pt x="260" y="110"/>
                        </a:lnTo>
                        <a:lnTo>
                          <a:pt x="290" y="109"/>
                        </a:lnTo>
                        <a:lnTo>
                          <a:pt x="336" y="138"/>
                        </a:lnTo>
                        <a:lnTo>
                          <a:pt x="367" y="150"/>
                        </a:lnTo>
                        <a:lnTo>
                          <a:pt x="405" y="162"/>
                        </a:lnTo>
                        <a:lnTo>
                          <a:pt x="455" y="176"/>
                        </a:lnTo>
                        <a:lnTo>
                          <a:pt x="493" y="183"/>
                        </a:lnTo>
                        <a:lnTo>
                          <a:pt x="519" y="194"/>
                        </a:lnTo>
                        <a:lnTo>
                          <a:pt x="544" y="205"/>
                        </a:lnTo>
                        <a:lnTo>
                          <a:pt x="551" y="236"/>
                        </a:lnTo>
                        <a:lnTo>
                          <a:pt x="554" y="310"/>
                        </a:lnTo>
                        <a:lnTo>
                          <a:pt x="556" y="361"/>
                        </a:lnTo>
                        <a:lnTo>
                          <a:pt x="554" y="404"/>
                        </a:lnTo>
                        <a:lnTo>
                          <a:pt x="566" y="415"/>
                        </a:lnTo>
                        <a:lnTo>
                          <a:pt x="570" y="406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1351"/>
                  </a:p>
                </p:txBody>
              </p:sp>
            </p:grpSp>
            <p:sp>
              <p:nvSpPr>
                <p:cNvPr id="171" name="Freeform 348">
                  <a:extLst>
                    <a:ext uri="{FF2B5EF4-FFF2-40B4-BE49-F238E27FC236}">
                      <a16:creationId xmlns:a16="http://schemas.microsoft.com/office/drawing/2014/main" id="{C3DFFA71-293F-40EB-B080-D92335089A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8" y="2999"/>
                  <a:ext cx="178" cy="121"/>
                </a:xfrm>
                <a:custGeom>
                  <a:avLst/>
                  <a:gdLst>
                    <a:gd name="T0" fmla="*/ 175 w 178"/>
                    <a:gd name="T1" fmla="*/ 31 h 121"/>
                    <a:gd name="T2" fmla="*/ 130 w 178"/>
                    <a:gd name="T3" fmla="*/ 24 h 121"/>
                    <a:gd name="T4" fmla="*/ 103 w 178"/>
                    <a:gd name="T5" fmla="*/ 13 h 121"/>
                    <a:gd name="T6" fmla="*/ 84 w 178"/>
                    <a:gd name="T7" fmla="*/ 0 h 121"/>
                    <a:gd name="T8" fmla="*/ 68 w 178"/>
                    <a:gd name="T9" fmla="*/ 18 h 121"/>
                    <a:gd name="T10" fmla="*/ 41 w 178"/>
                    <a:gd name="T11" fmla="*/ 46 h 121"/>
                    <a:gd name="T12" fmla="*/ 17 w 178"/>
                    <a:gd name="T13" fmla="*/ 60 h 121"/>
                    <a:gd name="T14" fmla="*/ 0 w 178"/>
                    <a:gd name="T15" fmla="*/ 78 h 121"/>
                    <a:gd name="T16" fmla="*/ 11 w 178"/>
                    <a:gd name="T17" fmla="*/ 93 h 121"/>
                    <a:gd name="T18" fmla="*/ 47 w 178"/>
                    <a:gd name="T19" fmla="*/ 107 h 121"/>
                    <a:gd name="T20" fmla="*/ 84 w 178"/>
                    <a:gd name="T21" fmla="*/ 120 h 121"/>
                    <a:gd name="T22" fmla="*/ 99 w 178"/>
                    <a:gd name="T23" fmla="*/ 119 h 121"/>
                    <a:gd name="T24" fmla="*/ 121 w 178"/>
                    <a:gd name="T25" fmla="*/ 92 h 121"/>
                    <a:gd name="T26" fmla="*/ 142 w 178"/>
                    <a:gd name="T27" fmla="*/ 74 h 121"/>
                    <a:gd name="T28" fmla="*/ 164 w 178"/>
                    <a:gd name="T29" fmla="*/ 60 h 121"/>
                    <a:gd name="T30" fmla="*/ 177 w 178"/>
                    <a:gd name="T31" fmla="*/ 40 h 121"/>
                    <a:gd name="T32" fmla="*/ 175 w 178"/>
                    <a:gd name="T33" fmla="*/ 31 h 12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8"/>
                    <a:gd name="T52" fmla="*/ 0 h 121"/>
                    <a:gd name="T53" fmla="*/ 178 w 178"/>
                    <a:gd name="T54" fmla="*/ 121 h 12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8" h="121">
                      <a:moveTo>
                        <a:pt x="175" y="31"/>
                      </a:moveTo>
                      <a:lnTo>
                        <a:pt x="130" y="24"/>
                      </a:lnTo>
                      <a:lnTo>
                        <a:pt x="103" y="13"/>
                      </a:lnTo>
                      <a:lnTo>
                        <a:pt x="84" y="0"/>
                      </a:lnTo>
                      <a:lnTo>
                        <a:pt x="68" y="18"/>
                      </a:lnTo>
                      <a:lnTo>
                        <a:pt x="41" y="46"/>
                      </a:lnTo>
                      <a:lnTo>
                        <a:pt x="17" y="60"/>
                      </a:lnTo>
                      <a:lnTo>
                        <a:pt x="0" y="78"/>
                      </a:lnTo>
                      <a:lnTo>
                        <a:pt x="11" y="93"/>
                      </a:lnTo>
                      <a:lnTo>
                        <a:pt x="47" y="107"/>
                      </a:lnTo>
                      <a:lnTo>
                        <a:pt x="84" y="120"/>
                      </a:lnTo>
                      <a:lnTo>
                        <a:pt x="99" y="119"/>
                      </a:lnTo>
                      <a:lnTo>
                        <a:pt x="121" y="92"/>
                      </a:lnTo>
                      <a:lnTo>
                        <a:pt x="142" y="74"/>
                      </a:lnTo>
                      <a:lnTo>
                        <a:pt x="164" y="60"/>
                      </a:lnTo>
                      <a:lnTo>
                        <a:pt x="177" y="40"/>
                      </a:lnTo>
                      <a:lnTo>
                        <a:pt x="175" y="31"/>
                      </a:lnTo>
                    </a:path>
                  </a:pathLst>
                </a:custGeom>
                <a:solidFill>
                  <a:srgbClr val="F8F8F8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72" name="Freeform 349">
                  <a:extLst>
                    <a:ext uri="{FF2B5EF4-FFF2-40B4-BE49-F238E27FC236}">
                      <a16:creationId xmlns:a16="http://schemas.microsoft.com/office/drawing/2014/main" id="{544EE598-EFCA-4968-9D74-DDFD6CC3C1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3" y="2997"/>
                  <a:ext cx="38" cy="63"/>
                </a:xfrm>
                <a:custGeom>
                  <a:avLst/>
                  <a:gdLst>
                    <a:gd name="T0" fmla="*/ 2 w 38"/>
                    <a:gd name="T1" fmla="*/ 52 h 63"/>
                    <a:gd name="T2" fmla="*/ 31 w 38"/>
                    <a:gd name="T3" fmla="*/ 0 h 63"/>
                    <a:gd name="T4" fmla="*/ 37 w 38"/>
                    <a:gd name="T5" fmla="*/ 4 h 63"/>
                    <a:gd name="T6" fmla="*/ 35 w 38"/>
                    <a:gd name="T7" fmla="*/ 10 h 63"/>
                    <a:gd name="T8" fmla="*/ 8 w 38"/>
                    <a:gd name="T9" fmla="*/ 59 h 63"/>
                    <a:gd name="T10" fmla="*/ 0 w 38"/>
                    <a:gd name="T11" fmla="*/ 62 h 63"/>
                    <a:gd name="T12" fmla="*/ 2 w 38"/>
                    <a:gd name="T13" fmla="*/ 52 h 6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"/>
                    <a:gd name="T22" fmla="*/ 0 h 63"/>
                    <a:gd name="T23" fmla="*/ 38 w 38"/>
                    <a:gd name="T24" fmla="*/ 63 h 6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" h="63">
                      <a:moveTo>
                        <a:pt x="2" y="52"/>
                      </a:moveTo>
                      <a:lnTo>
                        <a:pt x="31" y="0"/>
                      </a:lnTo>
                      <a:lnTo>
                        <a:pt x="37" y="4"/>
                      </a:lnTo>
                      <a:lnTo>
                        <a:pt x="35" y="10"/>
                      </a:lnTo>
                      <a:lnTo>
                        <a:pt x="8" y="59"/>
                      </a:lnTo>
                      <a:lnTo>
                        <a:pt x="0" y="62"/>
                      </a:lnTo>
                      <a:lnTo>
                        <a:pt x="2" y="5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131" name="Group 350">
                <a:extLst>
                  <a:ext uri="{FF2B5EF4-FFF2-40B4-BE49-F238E27FC236}">
                    <a16:creationId xmlns:a16="http://schemas.microsoft.com/office/drawing/2014/main" id="{E7095512-ABC4-4C24-85DB-75D31E1DBC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0" y="2855"/>
                <a:ext cx="227" cy="228"/>
                <a:chOff x="2650" y="2855"/>
                <a:chExt cx="227" cy="228"/>
              </a:xfrm>
            </p:grpSpPr>
            <p:sp>
              <p:nvSpPr>
                <p:cNvPr id="168" name="Freeform 351">
                  <a:extLst>
                    <a:ext uri="{FF2B5EF4-FFF2-40B4-BE49-F238E27FC236}">
                      <a16:creationId xmlns:a16="http://schemas.microsoft.com/office/drawing/2014/main" id="{6848ECD2-6BF5-4DE0-B483-B958E85840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0" y="2855"/>
                  <a:ext cx="115" cy="129"/>
                </a:xfrm>
                <a:custGeom>
                  <a:avLst/>
                  <a:gdLst>
                    <a:gd name="T0" fmla="*/ 114 w 115"/>
                    <a:gd name="T1" fmla="*/ 123 h 129"/>
                    <a:gd name="T2" fmla="*/ 110 w 115"/>
                    <a:gd name="T3" fmla="*/ 113 h 129"/>
                    <a:gd name="T4" fmla="*/ 101 w 115"/>
                    <a:gd name="T5" fmla="*/ 108 h 129"/>
                    <a:gd name="T6" fmla="*/ 73 w 115"/>
                    <a:gd name="T7" fmla="*/ 110 h 129"/>
                    <a:gd name="T8" fmla="*/ 41 w 115"/>
                    <a:gd name="T9" fmla="*/ 115 h 129"/>
                    <a:gd name="T10" fmla="*/ 21 w 115"/>
                    <a:gd name="T11" fmla="*/ 118 h 129"/>
                    <a:gd name="T12" fmla="*/ 18 w 115"/>
                    <a:gd name="T13" fmla="*/ 115 h 129"/>
                    <a:gd name="T14" fmla="*/ 21 w 115"/>
                    <a:gd name="T15" fmla="*/ 102 h 129"/>
                    <a:gd name="T16" fmla="*/ 30 w 115"/>
                    <a:gd name="T17" fmla="*/ 79 h 129"/>
                    <a:gd name="T18" fmla="*/ 41 w 115"/>
                    <a:gd name="T19" fmla="*/ 59 h 129"/>
                    <a:gd name="T20" fmla="*/ 51 w 115"/>
                    <a:gd name="T21" fmla="*/ 47 h 129"/>
                    <a:gd name="T22" fmla="*/ 55 w 115"/>
                    <a:gd name="T23" fmla="*/ 36 h 129"/>
                    <a:gd name="T24" fmla="*/ 53 w 115"/>
                    <a:gd name="T25" fmla="*/ 31 h 129"/>
                    <a:gd name="T26" fmla="*/ 47 w 115"/>
                    <a:gd name="T27" fmla="*/ 26 h 129"/>
                    <a:gd name="T28" fmla="*/ 35 w 115"/>
                    <a:gd name="T29" fmla="*/ 29 h 129"/>
                    <a:gd name="T30" fmla="*/ 18 w 115"/>
                    <a:gd name="T31" fmla="*/ 25 h 129"/>
                    <a:gd name="T32" fmla="*/ 12 w 115"/>
                    <a:gd name="T33" fmla="*/ 18 h 129"/>
                    <a:gd name="T34" fmla="*/ 7 w 115"/>
                    <a:gd name="T35" fmla="*/ 5 h 129"/>
                    <a:gd name="T36" fmla="*/ 7 w 115"/>
                    <a:gd name="T37" fmla="*/ 0 h 129"/>
                    <a:gd name="T38" fmla="*/ 2 w 115"/>
                    <a:gd name="T39" fmla="*/ 4 h 129"/>
                    <a:gd name="T40" fmla="*/ 0 w 115"/>
                    <a:gd name="T41" fmla="*/ 17 h 129"/>
                    <a:gd name="T42" fmla="*/ 2 w 115"/>
                    <a:gd name="T43" fmla="*/ 29 h 129"/>
                    <a:gd name="T44" fmla="*/ 13 w 115"/>
                    <a:gd name="T45" fmla="*/ 34 h 129"/>
                    <a:gd name="T46" fmla="*/ 21 w 115"/>
                    <a:gd name="T47" fmla="*/ 33 h 129"/>
                    <a:gd name="T48" fmla="*/ 38 w 115"/>
                    <a:gd name="T49" fmla="*/ 34 h 129"/>
                    <a:gd name="T50" fmla="*/ 41 w 115"/>
                    <a:gd name="T51" fmla="*/ 38 h 129"/>
                    <a:gd name="T52" fmla="*/ 41 w 115"/>
                    <a:gd name="T53" fmla="*/ 41 h 129"/>
                    <a:gd name="T54" fmla="*/ 34 w 115"/>
                    <a:gd name="T55" fmla="*/ 56 h 129"/>
                    <a:gd name="T56" fmla="*/ 24 w 115"/>
                    <a:gd name="T57" fmla="*/ 67 h 129"/>
                    <a:gd name="T58" fmla="*/ 12 w 115"/>
                    <a:gd name="T59" fmla="*/ 88 h 129"/>
                    <a:gd name="T60" fmla="*/ 8 w 115"/>
                    <a:gd name="T61" fmla="*/ 108 h 129"/>
                    <a:gd name="T62" fmla="*/ 9 w 115"/>
                    <a:gd name="T63" fmla="*/ 124 h 129"/>
                    <a:gd name="T64" fmla="*/ 12 w 115"/>
                    <a:gd name="T65" fmla="*/ 127 h 129"/>
                    <a:gd name="T66" fmla="*/ 17 w 115"/>
                    <a:gd name="T67" fmla="*/ 128 h 129"/>
                    <a:gd name="T68" fmla="*/ 34 w 115"/>
                    <a:gd name="T69" fmla="*/ 128 h 129"/>
                    <a:gd name="T70" fmla="*/ 67 w 115"/>
                    <a:gd name="T71" fmla="*/ 125 h 129"/>
                    <a:gd name="T72" fmla="*/ 88 w 115"/>
                    <a:gd name="T73" fmla="*/ 125 h 129"/>
                    <a:gd name="T74" fmla="*/ 103 w 115"/>
                    <a:gd name="T75" fmla="*/ 126 h 129"/>
                    <a:gd name="T76" fmla="*/ 110 w 115"/>
                    <a:gd name="T77" fmla="*/ 125 h 129"/>
                    <a:gd name="T78" fmla="*/ 114 w 115"/>
                    <a:gd name="T79" fmla="*/ 123 h 12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15"/>
                    <a:gd name="T121" fmla="*/ 0 h 129"/>
                    <a:gd name="T122" fmla="*/ 115 w 115"/>
                    <a:gd name="T123" fmla="*/ 129 h 12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15" h="129">
                      <a:moveTo>
                        <a:pt x="114" y="123"/>
                      </a:moveTo>
                      <a:lnTo>
                        <a:pt x="110" y="113"/>
                      </a:lnTo>
                      <a:lnTo>
                        <a:pt x="101" y="108"/>
                      </a:lnTo>
                      <a:lnTo>
                        <a:pt x="73" y="110"/>
                      </a:lnTo>
                      <a:lnTo>
                        <a:pt x="41" y="115"/>
                      </a:lnTo>
                      <a:lnTo>
                        <a:pt x="21" y="118"/>
                      </a:lnTo>
                      <a:lnTo>
                        <a:pt x="18" y="115"/>
                      </a:lnTo>
                      <a:lnTo>
                        <a:pt x="21" y="102"/>
                      </a:lnTo>
                      <a:lnTo>
                        <a:pt x="30" y="79"/>
                      </a:lnTo>
                      <a:lnTo>
                        <a:pt x="41" y="59"/>
                      </a:lnTo>
                      <a:lnTo>
                        <a:pt x="51" y="47"/>
                      </a:lnTo>
                      <a:lnTo>
                        <a:pt x="55" y="36"/>
                      </a:lnTo>
                      <a:lnTo>
                        <a:pt x="53" y="31"/>
                      </a:lnTo>
                      <a:lnTo>
                        <a:pt x="47" y="26"/>
                      </a:lnTo>
                      <a:lnTo>
                        <a:pt x="35" y="29"/>
                      </a:lnTo>
                      <a:lnTo>
                        <a:pt x="18" y="25"/>
                      </a:lnTo>
                      <a:lnTo>
                        <a:pt x="12" y="18"/>
                      </a:lnTo>
                      <a:lnTo>
                        <a:pt x="7" y="5"/>
                      </a:lnTo>
                      <a:lnTo>
                        <a:pt x="7" y="0"/>
                      </a:lnTo>
                      <a:lnTo>
                        <a:pt x="2" y="4"/>
                      </a:lnTo>
                      <a:lnTo>
                        <a:pt x="0" y="17"/>
                      </a:lnTo>
                      <a:lnTo>
                        <a:pt x="2" y="29"/>
                      </a:lnTo>
                      <a:lnTo>
                        <a:pt x="13" y="34"/>
                      </a:lnTo>
                      <a:lnTo>
                        <a:pt x="21" y="33"/>
                      </a:lnTo>
                      <a:lnTo>
                        <a:pt x="38" y="34"/>
                      </a:lnTo>
                      <a:lnTo>
                        <a:pt x="41" y="38"/>
                      </a:lnTo>
                      <a:lnTo>
                        <a:pt x="41" y="41"/>
                      </a:lnTo>
                      <a:lnTo>
                        <a:pt x="34" y="56"/>
                      </a:lnTo>
                      <a:lnTo>
                        <a:pt x="24" y="67"/>
                      </a:lnTo>
                      <a:lnTo>
                        <a:pt x="12" y="88"/>
                      </a:lnTo>
                      <a:lnTo>
                        <a:pt x="8" y="108"/>
                      </a:lnTo>
                      <a:lnTo>
                        <a:pt x="9" y="124"/>
                      </a:lnTo>
                      <a:lnTo>
                        <a:pt x="12" y="127"/>
                      </a:lnTo>
                      <a:lnTo>
                        <a:pt x="17" y="128"/>
                      </a:lnTo>
                      <a:lnTo>
                        <a:pt x="34" y="128"/>
                      </a:lnTo>
                      <a:lnTo>
                        <a:pt x="67" y="125"/>
                      </a:lnTo>
                      <a:lnTo>
                        <a:pt x="88" y="125"/>
                      </a:lnTo>
                      <a:lnTo>
                        <a:pt x="103" y="126"/>
                      </a:lnTo>
                      <a:lnTo>
                        <a:pt x="110" y="125"/>
                      </a:lnTo>
                      <a:lnTo>
                        <a:pt x="114" y="12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69" name="Freeform 352">
                  <a:extLst>
                    <a:ext uri="{FF2B5EF4-FFF2-40B4-BE49-F238E27FC236}">
                      <a16:creationId xmlns:a16="http://schemas.microsoft.com/office/drawing/2014/main" id="{1CC3594A-FDD0-4E2F-B738-44459F146B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9" y="2933"/>
                  <a:ext cx="148" cy="150"/>
                </a:xfrm>
                <a:custGeom>
                  <a:avLst/>
                  <a:gdLst>
                    <a:gd name="T0" fmla="*/ 98 w 148"/>
                    <a:gd name="T1" fmla="*/ 4 h 150"/>
                    <a:gd name="T2" fmla="*/ 84 w 148"/>
                    <a:gd name="T3" fmla="*/ 0 h 150"/>
                    <a:gd name="T4" fmla="*/ 74 w 148"/>
                    <a:gd name="T5" fmla="*/ 0 h 150"/>
                    <a:gd name="T6" fmla="*/ 66 w 148"/>
                    <a:gd name="T7" fmla="*/ 1 h 150"/>
                    <a:gd name="T8" fmla="*/ 63 w 148"/>
                    <a:gd name="T9" fmla="*/ 5 h 150"/>
                    <a:gd name="T10" fmla="*/ 65 w 148"/>
                    <a:gd name="T11" fmla="*/ 16 h 150"/>
                    <a:gd name="T12" fmla="*/ 79 w 148"/>
                    <a:gd name="T13" fmla="*/ 20 h 150"/>
                    <a:gd name="T14" fmla="*/ 94 w 148"/>
                    <a:gd name="T15" fmla="*/ 19 h 150"/>
                    <a:gd name="T16" fmla="*/ 110 w 148"/>
                    <a:gd name="T17" fmla="*/ 21 h 150"/>
                    <a:gd name="T18" fmla="*/ 122 w 148"/>
                    <a:gd name="T19" fmla="*/ 26 h 150"/>
                    <a:gd name="T20" fmla="*/ 133 w 148"/>
                    <a:gd name="T21" fmla="*/ 34 h 150"/>
                    <a:gd name="T22" fmla="*/ 135 w 148"/>
                    <a:gd name="T23" fmla="*/ 45 h 150"/>
                    <a:gd name="T24" fmla="*/ 131 w 148"/>
                    <a:gd name="T25" fmla="*/ 56 h 150"/>
                    <a:gd name="T26" fmla="*/ 119 w 148"/>
                    <a:gd name="T27" fmla="*/ 67 h 150"/>
                    <a:gd name="T28" fmla="*/ 102 w 148"/>
                    <a:gd name="T29" fmla="*/ 76 h 150"/>
                    <a:gd name="T30" fmla="*/ 78 w 148"/>
                    <a:gd name="T31" fmla="*/ 86 h 150"/>
                    <a:gd name="T32" fmla="*/ 54 w 148"/>
                    <a:gd name="T33" fmla="*/ 94 h 150"/>
                    <a:gd name="T34" fmla="*/ 38 w 148"/>
                    <a:gd name="T35" fmla="*/ 101 h 150"/>
                    <a:gd name="T36" fmla="*/ 30 w 148"/>
                    <a:gd name="T37" fmla="*/ 103 h 150"/>
                    <a:gd name="T38" fmla="*/ 34 w 148"/>
                    <a:gd name="T39" fmla="*/ 112 h 150"/>
                    <a:gd name="T40" fmla="*/ 31 w 148"/>
                    <a:gd name="T41" fmla="*/ 124 h 150"/>
                    <a:gd name="T42" fmla="*/ 17 w 148"/>
                    <a:gd name="T43" fmla="*/ 131 h 150"/>
                    <a:gd name="T44" fmla="*/ 0 w 148"/>
                    <a:gd name="T45" fmla="*/ 139 h 150"/>
                    <a:gd name="T46" fmla="*/ 0 w 148"/>
                    <a:gd name="T47" fmla="*/ 149 h 150"/>
                    <a:gd name="T48" fmla="*/ 18 w 148"/>
                    <a:gd name="T49" fmla="*/ 140 h 150"/>
                    <a:gd name="T50" fmla="*/ 39 w 148"/>
                    <a:gd name="T51" fmla="*/ 131 h 150"/>
                    <a:gd name="T52" fmla="*/ 43 w 148"/>
                    <a:gd name="T53" fmla="*/ 120 h 150"/>
                    <a:gd name="T54" fmla="*/ 43 w 148"/>
                    <a:gd name="T55" fmla="*/ 109 h 150"/>
                    <a:gd name="T56" fmla="*/ 54 w 148"/>
                    <a:gd name="T57" fmla="*/ 102 h 150"/>
                    <a:gd name="T58" fmla="*/ 83 w 148"/>
                    <a:gd name="T59" fmla="*/ 93 h 150"/>
                    <a:gd name="T60" fmla="*/ 104 w 148"/>
                    <a:gd name="T61" fmla="*/ 85 h 150"/>
                    <a:gd name="T62" fmla="*/ 128 w 148"/>
                    <a:gd name="T63" fmla="*/ 72 h 150"/>
                    <a:gd name="T64" fmla="*/ 144 w 148"/>
                    <a:gd name="T65" fmla="*/ 60 h 150"/>
                    <a:gd name="T66" fmla="*/ 147 w 148"/>
                    <a:gd name="T67" fmla="*/ 49 h 150"/>
                    <a:gd name="T68" fmla="*/ 147 w 148"/>
                    <a:gd name="T69" fmla="*/ 41 h 150"/>
                    <a:gd name="T70" fmla="*/ 146 w 148"/>
                    <a:gd name="T71" fmla="*/ 27 h 150"/>
                    <a:gd name="T72" fmla="*/ 136 w 148"/>
                    <a:gd name="T73" fmla="*/ 19 h 150"/>
                    <a:gd name="T74" fmla="*/ 120 w 148"/>
                    <a:gd name="T75" fmla="*/ 12 h 150"/>
                    <a:gd name="T76" fmla="*/ 107 w 148"/>
                    <a:gd name="T77" fmla="*/ 7 h 150"/>
                    <a:gd name="T78" fmla="*/ 98 w 148"/>
                    <a:gd name="T79" fmla="*/ 4 h 15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48"/>
                    <a:gd name="T121" fmla="*/ 0 h 150"/>
                    <a:gd name="T122" fmla="*/ 148 w 148"/>
                    <a:gd name="T123" fmla="*/ 150 h 15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48" h="150">
                      <a:moveTo>
                        <a:pt x="98" y="4"/>
                      </a:moveTo>
                      <a:lnTo>
                        <a:pt x="84" y="0"/>
                      </a:lnTo>
                      <a:lnTo>
                        <a:pt x="74" y="0"/>
                      </a:lnTo>
                      <a:lnTo>
                        <a:pt x="66" y="1"/>
                      </a:lnTo>
                      <a:lnTo>
                        <a:pt x="63" y="5"/>
                      </a:lnTo>
                      <a:lnTo>
                        <a:pt x="65" y="16"/>
                      </a:lnTo>
                      <a:lnTo>
                        <a:pt x="79" y="20"/>
                      </a:lnTo>
                      <a:lnTo>
                        <a:pt x="94" y="19"/>
                      </a:lnTo>
                      <a:lnTo>
                        <a:pt x="110" y="21"/>
                      </a:lnTo>
                      <a:lnTo>
                        <a:pt x="122" y="26"/>
                      </a:lnTo>
                      <a:lnTo>
                        <a:pt x="133" y="34"/>
                      </a:lnTo>
                      <a:lnTo>
                        <a:pt x="135" y="45"/>
                      </a:lnTo>
                      <a:lnTo>
                        <a:pt x="131" y="56"/>
                      </a:lnTo>
                      <a:lnTo>
                        <a:pt x="119" y="67"/>
                      </a:lnTo>
                      <a:lnTo>
                        <a:pt x="102" y="76"/>
                      </a:lnTo>
                      <a:lnTo>
                        <a:pt x="78" y="86"/>
                      </a:lnTo>
                      <a:lnTo>
                        <a:pt x="54" y="94"/>
                      </a:lnTo>
                      <a:lnTo>
                        <a:pt x="38" y="101"/>
                      </a:lnTo>
                      <a:lnTo>
                        <a:pt x="30" y="103"/>
                      </a:lnTo>
                      <a:lnTo>
                        <a:pt x="34" y="112"/>
                      </a:lnTo>
                      <a:lnTo>
                        <a:pt x="31" y="124"/>
                      </a:lnTo>
                      <a:lnTo>
                        <a:pt x="17" y="131"/>
                      </a:lnTo>
                      <a:lnTo>
                        <a:pt x="0" y="139"/>
                      </a:lnTo>
                      <a:lnTo>
                        <a:pt x="0" y="149"/>
                      </a:lnTo>
                      <a:lnTo>
                        <a:pt x="18" y="140"/>
                      </a:lnTo>
                      <a:lnTo>
                        <a:pt x="39" y="131"/>
                      </a:lnTo>
                      <a:lnTo>
                        <a:pt x="43" y="120"/>
                      </a:lnTo>
                      <a:lnTo>
                        <a:pt x="43" y="109"/>
                      </a:lnTo>
                      <a:lnTo>
                        <a:pt x="54" y="102"/>
                      </a:lnTo>
                      <a:lnTo>
                        <a:pt x="83" y="93"/>
                      </a:lnTo>
                      <a:lnTo>
                        <a:pt x="104" y="85"/>
                      </a:lnTo>
                      <a:lnTo>
                        <a:pt x="128" y="72"/>
                      </a:lnTo>
                      <a:lnTo>
                        <a:pt x="144" y="60"/>
                      </a:lnTo>
                      <a:lnTo>
                        <a:pt x="147" y="49"/>
                      </a:lnTo>
                      <a:lnTo>
                        <a:pt x="147" y="41"/>
                      </a:lnTo>
                      <a:lnTo>
                        <a:pt x="146" y="27"/>
                      </a:lnTo>
                      <a:lnTo>
                        <a:pt x="136" y="19"/>
                      </a:lnTo>
                      <a:lnTo>
                        <a:pt x="120" y="12"/>
                      </a:lnTo>
                      <a:lnTo>
                        <a:pt x="107" y="7"/>
                      </a:lnTo>
                      <a:lnTo>
                        <a:pt x="98" y="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132" name="Group 353">
                <a:extLst>
                  <a:ext uri="{FF2B5EF4-FFF2-40B4-BE49-F238E27FC236}">
                    <a16:creationId xmlns:a16="http://schemas.microsoft.com/office/drawing/2014/main" id="{55BA7AE4-F7C8-43E5-B343-565C4431E7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2" y="2616"/>
                <a:ext cx="233" cy="485"/>
                <a:chOff x="2402" y="2616"/>
                <a:chExt cx="233" cy="485"/>
              </a:xfrm>
            </p:grpSpPr>
            <p:sp>
              <p:nvSpPr>
                <p:cNvPr id="151" name="Freeform 354">
                  <a:extLst>
                    <a:ext uri="{FF2B5EF4-FFF2-40B4-BE49-F238E27FC236}">
                      <a16:creationId xmlns:a16="http://schemas.microsoft.com/office/drawing/2014/main" id="{391662B4-A9F5-422C-AF60-6D1F4585DC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5" y="2634"/>
                  <a:ext cx="127" cy="460"/>
                </a:xfrm>
                <a:custGeom>
                  <a:avLst/>
                  <a:gdLst>
                    <a:gd name="T0" fmla="*/ 1 w 127"/>
                    <a:gd name="T1" fmla="*/ 86 h 460"/>
                    <a:gd name="T2" fmla="*/ 0 w 127"/>
                    <a:gd name="T3" fmla="*/ 104 h 460"/>
                    <a:gd name="T4" fmla="*/ 3 w 127"/>
                    <a:gd name="T5" fmla="*/ 193 h 460"/>
                    <a:gd name="T6" fmla="*/ 16 w 127"/>
                    <a:gd name="T7" fmla="*/ 314 h 460"/>
                    <a:gd name="T8" fmla="*/ 19 w 127"/>
                    <a:gd name="T9" fmla="*/ 391 h 460"/>
                    <a:gd name="T10" fmla="*/ 17 w 127"/>
                    <a:gd name="T11" fmla="*/ 445 h 460"/>
                    <a:gd name="T12" fmla="*/ 21 w 127"/>
                    <a:gd name="T13" fmla="*/ 459 h 460"/>
                    <a:gd name="T14" fmla="*/ 28 w 127"/>
                    <a:gd name="T15" fmla="*/ 456 h 460"/>
                    <a:gd name="T16" fmla="*/ 67 w 127"/>
                    <a:gd name="T17" fmla="*/ 425 h 460"/>
                    <a:gd name="T18" fmla="*/ 76 w 127"/>
                    <a:gd name="T19" fmla="*/ 419 h 460"/>
                    <a:gd name="T20" fmla="*/ 82 w 127"/>
                    <a:gd name="T21" fmla="*/ 410 h 460"/>
                    <a:gd name="T22" fmla="*/ 92 w 127"/>
                    <a:gd name="T23" fmla="*/ 398 h 460"/>
                    <a:gd name="T24" fmla="*/ 105 w 127"/>
                    <a:gd name="T25" fmla="*/ 386 h 460"/>
                    <a:gd name="T26" fmla="*/ 111 w 127"/>
                    <a:gd name="T27" fmla="*/ 370 h 460"/>
                    <a:gd name="T28" fmla="*/ 126 w 127"/>
                    <a:gd name="T29" fmla="*/ 355 h 460"/>
                    <a:gd name="T30" fmla="*/ 126 w 127"/>
                    <a:gd name="T31" fmla="*/ 348 h 460"/>
                    <a:gd name="T32" fmla="*/ 117 w 127"/>
                    <a:gd name="T33" fmla="*/ 338 h 460"/>
                    <a:gd name="T34" fmla="*/ 113 w 127"/>
                    <a:gd name="T35" fmla="*/ 325 h 460"/>
                    <a:gd name="T36" fmla="*/ 115 w 127"/>
                    <a:gd name="T37" fmla="*/ 318 h 460"/>
                    <a:gd name="T38" fmla="*/ 119 w 127"/>
                    <a:gd name="T39" fmla="*/ 305 h 460"/>
                    <a:gd name="T40" fmla="*/ 120 w 127"/>
                    <a:gd name="T41" fmla="*/ 297 h 460"/>
                    <a:gd name="T42" fmla="*/ 113 w 127"/>
                    <a:gd name="T43" fmla="*/ 284 h 460"/>
                    <a:gd name="T44" fmla="*/ 112 w 127"/>
                    <a:gd name="T45" fmla="*/ 275 h 460"/>
                    <a:gd name="T46" fmla="*/ 118 w 127"/>
                    <a:gd name="T47" fmla="*/ 258 h 460"/>
                    <a:gd name="T48" fmla="*/ 118 w 127"/>
                    <a:gd name="T49" fmla="*/ 248 h 460"/>
                    <a:gd name="T50" fmla="*/ 114 w 127"/>
                    <a:gd name="T51" fmla="*/ 241 h 460"/>
                    <a:gd name="T52" fmla="*/ 107 w 127"/>
                    <a:gd name="T53" fmla="*/ 232 h 460"/>
                    <a:gd name="T54" fmla="*/ 106 w 127"/>
                    <a:gd name="T55" fmla="*/ 216 h 460"/>
                    <a:gd name="T56" fmla="*/ 111 w 127"/>
                    <a:gd name="T57" fmla="*/ 203 h 460"/>
                    <a:gd name="T58" fmla="*/ 106 w 127"/>
                    <a:gd name="T59" fmla="*/ 189 h 460"/>
                    <a:gd name="T60" fmla="*/ 101 w 127"/>
                    <a:gd name="T61" fmla="*/ 186 h 460"/>
                    <a:gd name="T62" fmla="*/ 105 w 127"/>
                    <a:gd name="T63" fmla="*/ 172 h 460"/>
                    <a:gd name="T64" fmla="*/ 112 w 127"/>
                    <a:gd name="T65" fmla="*/ 157 h 460"/>
                    <a:gd name="T66" fmla="*/ 114 w 127"/>
                    <a:gd name="T67" fmla="*/ 147 h 460"/>
                    <a:gd name="T68" fmla="*/ 112 w 127"/>
                    <a:gd name="T69" fmla="*/ 138 h 460"/>
                    <a:gd name="T70" fmla="*/ 101 w 127"/>
                    <a:gd name="T71" fmla="*/ 130 h 460"/>
                    <a:gd name="T72" fmla="*/ 101 w 127"/>
                    <a:gd name="T73" fmla="*/ 124 h 460"/>
                    <a:gd name="T74" fmla="*/ 112 w 127"/>
                    <a:gd name="T75" fmla="*/ 103 h 460"/>
                    <a:gd name="T76" fmla="*/ 115 w 127"/>
                    <a:gd name="T77" fmla="*/ 86 h 460"/>
                    <a:gd name="T78" fmla="*/ 111 w 127"/>
                    <a:gd name="T79" fmla="*/ 77 h 460"/>
                    <a:gd name="T80" fmla="*/ 101 w 127"/>
                    <a:gd name="T81" fmla="*/ 69 h 460"/>
                    <a:gd name="T82" fmla="*/ 102 w 127"/>
                    <a:gd name="T83" fmla="*/ 62 h 460"/>
                    <a:gd name="T84" fmla="*/ 110 w 127"/>
                    <a:gd name="T85" fmla="*/ 54 h 460"/>
                    <a:gd name="T86" fmla="*/ 110 w 127"/>
                    <a:gd name="T87" fmla="*/ 45 h 460"/>
                    <a:gd name="T88" fmla="*/ 97 w 127"/>
                    <a:gd name="T89" fmla="*/ 39 h 460"/>
                    <a:gd name="T90" fmla="*/ 92 w 127"/>
                    <a:gd name="T91" fmla="*/ 33 h 460"/>
                    <a:gd name="T92" fmla="*/ 101 w 127"/>
                    <a:gd name="T93" fmla="*/ 18 h 460"/>
                    <a:gd name="T94" fmla="*/ 101 w 127"/>
                    <a:gd name="T95" fmla="*/ 11 h 460"/>
                    <a:gd name="T96" fmla="*/ 88 w 127"/>
                    <a:gd name="T97" fmla="*/ 8 h 460"/>
                    <a:gd name="T98" fmla="*/ 87 w 127"/>
                    <a:gd name="T99" fmla="*/ 0 h 460"/>
                    <a:gd name="T100" fmla="*/ 75 w 127"/>
                    <a:gd name="T101" fmla="*/ 20 h 460"/>
                    <a:gd name="T102" fmla="*/ 59 w 127"/>
                    <a:gd name="T103" fmla="*/ 40 h 460"/>
                    <a:gd name="T104" fmla="*/ 40 w 127"/>
                    <a:gd name="T105" fmla="*/ 56 h 460"/>
                    <a:gd name="T106" fmla="*/ 24 w 127"/>
                    <a:gd name="T107" fmla="*/ 70 h 460"/>
                    <a:gd name="T108" fmla="*/ 7 w 127"/>
                    <a:gd name="T109" fmla="*/ 80 h 460"/>
                    <a:gd name="T110" fmla="*/ 1 w 127"/>
                    <a:gd name="T111" fmla="*/ 86 h 46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27"/>
                    <a:gd name="T169" fmla="*/ 0 h 460"/>
                    <a:gd name="T170" fmla="*/ 127 w 127"/>
                    <a:gd name="T171" fmla="*/ 460 h 46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27" h="460">
                      <a:moveTo>
                        <a:pt x="1" y="86"/>
                      </a:moveTo>
                      <a:lnTo>
                        <a:pt x="0" y="104"/>
                      </a:lnTo>
                      <a:lnTo>
                        <a:pt x="3" y="193"/>
                      </a:lnTo>
                      <a:lnTo>
                        <a:pt x="16" y="314"/>
                      </a:lnTo>
                      <a:lnTo>
                        <a:pt x="19" y="391"/>
                      </a:lnTo>
                      <a:lnTo>
                        <a:pt x="17" y="445"/>
                      </a:lnTo>
                      <a:lnTo>
                        <a:pt x="21" y="459"/>
                      </a:lnTo>
                      <a:lnTo>
                        <a:pt x="28" y="456"/>
                      </a:lnTo>
                      <a:lnTo>
                        <a:pt x="67" y="425"/>
                      </a:lnTo>
                      <a:lnTo>
                        <a:pt x="76" y="419"/>
                      </a:lnTo>
                      <a:lnTo>
                        <a:pt x="82" y="410"/>
                      </a:lnTo>
                      <a:lnTo>
                        <a:pt x="92" y="398"/>
                      </a:lnTo>
                      <a:lnTo>
                        <a:pt x="105" y="386"/>
                      </a:lnTo>
                      <a:lnTo>
                        <a:pt x="111" y="370"/>
                      </a:lnTo>
                      <a:lnTo>
                        <a:pt x="126" y="355"/>
                      </a:lnTo>
                      <a:lnTo>
                        <a:pt x="126" y="348"/>
                      </a:lnTo>
                      <a:lnTo>
                        <a:pt x="117" y="338"/>
                      </a:lnTo>
                      <a:lnTo>
                        <a:pt x="113" y="325"/>
                      </a:lnTo>
                      <a:lnTo>
                        <a:pt x="115" y="318"/>
                      </a:lnTo>
                      <a:lnTo>
                        <a:pt x="119" y="305"/>
                      </a:lnTo>
                      <a:lnTo>
                        <a:pt x="120" y="297"/>
                      </a:lnTo>
                      <a:lnTo>
                        <a:pt x="113" y="284"/>
                      </a:lnTo>
                      <a:lnTo>
                        <a:pt x="112" y="275"/>
                      </a:lnTo>
                      <a:lnTo>
                        <a:pt x="118" y="258"/>
                      </a:lnTo>
                      <a:lnTo>
                        <a:pt x="118" y="248"/>
                      </a:lnTo>
                      <a:lnTo>
                        <a:pt x="114" y="241"/>
                      </a:lnTo>
                      <a:lnTo>
                        <a:pt x="107" y="232"/>
                      </a:lnTo>
                      <a:lnTo>
                        <a:pt x="106" y="216"/>
                      </a:lnTo>
                      <a:lnTo>
                        <a:pt x="111" y="203"/>
                      </a:lnTo>
                      <a:lnTo>
                        <a:pt x="106" y="189"/>
                      </a:lnTo>
                      <a:lnTo>
                        <a:pt x="101" y="186"/>
                      </a:lnTo>
                      <a:lnTo>
                        <a:pt x="105" y="172"/>
                      </a:lnTo>
                      <a:lnTo>
                        <a:pt x="112" y="157"/>
                      </a:lnTo>
                      <a:lnTo>
                        <a:pt x="114" y="147"/>
                      </a:lnTo>
                      <a:lnTo>
                        <a:pt x="112" y="138"/>
                      </a:lnTo>
                      <a:lnTo>
                        <a:pt x="101" y="130"/>
                      </a:lnTo>
                      <a:lnTo>
                        <a:pt x="101" y="124"/>
                      </a:lnTo>
                      <a:lnTo>
                        <a:pt x="112" y="103"/>
                      </a:lnTo>
                      <a:lnTo>
                        <a:pt x="115" y="86"/>
                      </a:lnTo>
                      <a:lnTo>
                        <a:pt x="111" y="77"/>
                      </a:lnTo>
                      <a:lnTo>
                        <a:pt x="101" y="69"/>
                      </a:lnTo>
                      <a:lnTo>
                        <a:pt x="102" y="62"/>
                      </a:lnTo>
                      <a:lnTo>
                        <a:pt x="110" y="54"/>
                      </a:lnTo>
                      <a:lnTo>
                        <a:pt x="110" y="45"/>
                      </a:lnTo>
                      <a:lnTo>
                        <a:pt x="97" y="39"/>
                      </a:lnTo>
                      <a:lnTo>
                        <a:pt x="92" y="33"/>
                      </a:lnTo>
                      <a:lnTo>
                        <a:pt x="101" y="18"/>
                      </a:lnTo>
                      <a:lnTo>
                        <a:pt x="101" y="11"/>
                      </a:lnTo>
                      <a:lnTo>
                        <a:pt x="88" y="8"/>
                      </a:lnTo>
                      <a:lnTo>
                        <a:pt x="87" y="0"/>
                      </a:lnTo>
                      <a:lnTo>
                        <a:pt x="75" y="20"/>
                      </a:lnTo>
                      <a:lnTo>
                        <a:pt x="59" y="40"/>
                      </a:lnTo>
                      <a:lnTo>
                        <a:pt x="40" y="56"/>
                      </a:lnTo>
                      <a:lnTo>
                        <a:pt x="24" y="70"/>
                      </a:lnTo>
                      <a:lnTo>
                        <a:pt x="7" y="80"/>
                      </a:lnTo>
                      <a:lnTo>
                        <a:pt x="1" y="86"/>
                      </a:lnTo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52" name="Freeform 355">
                  <a:extLst>
                    <a:ext uri="{FF2B5EF4-FFF2-40B4-BE49-F238E27FC236}">
                      <a16:creationId xmlns:a16="http://schemas.microsoft.com/office/drawing/2014/main" id="{93C78D88-B419-41EB-837E-47FC8CD09F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9" y="2641"/>
                  <a:ext cx="46" cy="346"/>
                </a:xfrm>
                <a:custGeom>
                  <a:avLst/>
                  <a:gdLst>
                    <a:gd name="T0" fmla="*/ 10 w 46"/>
                    <a:gd name="T1" fmla="*/ 12 h 346"/>
                    <a:gd name="T2" fmla="*/ 0 w 46"/>
                    <a:gd name="T3" fmla="*/ 25 h 346"/>
                    <a:gd name="T4" fmla="*/ 7 w 46"/>
                    <a:gd name="T5" fmla="*/ 34 h 346"/>
                    <a:gd name="T6" fmla="*/ 21 w 46"/>
                    <a:gd name="T7" fmla="*/ 40 h 346"/>
                    <a:gd name="T8" fmla="*/ 16 w 46"/>
                    <a:gd name="T9" fmla="*/ 50 h 346"/>
                    <a:gd name="T10" fmla="*/ 10 w 46"/>
                    <a:gd name="T11" fmla="*/ 63 h 346"/>
                    <a:gd name="T12" fmla="*/ 18 w 46"/>
                    <a:gd name="T13" fmla="*/ 70 h 346"/>
                    <a:gd name="T14" fmla="*/ 25 w 46"/>
                    <a:gd name="T15" fmla="*/ 80 h 346"/>
                    <a:gd name="T16" fmla="*/ 20 w 46"/>
                    <a:gd name="T17" fmla="*/ 97 h 346"/>
                    <a:gd name="T18" fmla="*/ 11 w 46"/>
                    <a:gd name="T19" fmla="*/ 113 h 346"/>
                    <a:gd name="T20" fmla="*/ 15 w 46"/>
                    <a:gd name="T21" fmla="*/ 127 h 346"/>
                    <a:gd name="T22" fmla="*/ 25 w 46"/>
                    <a:gd name="T23" fmla="*/ 139 h 346"/>
                    <a:gd name="T24" fmla="*/ 15 w 46"/>
                    <a:gd name="T25" fmla="*/ 163 h 346"/>
                    <a:gd name="T26" fmla="*/ 11 w 46"/>
                    <a:gd name="T27" fmla="*/ 179 h 346"/>
                    <a:gd name="T28" fmla="*/ 20 w 46"/>
                    <a:gd name="T29" fmla="*/ 191 h 346"/>
                    <a:gd name="T30" fmla="*/ 19 w 46"/>
                    <a:gd name="T31" fmla="*/ 208 h 346"/>
                    <a:gd name="T32" fmla="*/ 13 w 46"/>
                    <a:gd name="T33" fmla="*/ 226 h 346"/>
                    <a:gd name="T34" fmla="*/ 21 w 46"/>
                    <a:gd name="T35" fmla="*/ 235 h 346"/>
                    <a:gd name="T36" fmla="*/ 31 w 46"/>
                    <a:gd name="T37" fmla="*/ 246 h 346"/>
                    <a:gd name="T38" fmla="*/ 22 w 46"/>
                    <a:gd name="T39" fmla="*/ 268 h 346"/>
                    <a:gd name="T40" fmla="*/ 19 w 46"/>
                    <a:gd name="T41" fmla="*/ 283 h 346"/>
                    <a:gd name="T42" fmla="*/ 28 w 46"/>
                    <a:gd name="T43" fmla="*/ 285 h 346"/>
                    <a:gd name="T44" fmla="*/ 26 w 46"/>
                    <a:gd name="T45" fmla="*/ 308 h 346"/>
                    <a:gd name="T46" fmla="*/ 22 w 46"/>
                    <a:gd name="T47" fmla="*/ 321 h 346"/>
                    <a:gd name="T48" fmla="*/ 30 w 46"/>
                    <a:gd name="T49" fmla="*/ 335 h 346"/>
                    <a:gd name="T50" fmla="*/ 45 w 46"/>
                    <a:gd name="T51" fmla="*/ 342 h 346"/>
                    <a:gd name="T52" fmla="*/ 33 w 46"/>
                    <a:gd name="T53" fmla="*/ 318 h 346"/>
                    <a:gd name="T54" fmla="*/ 38 w 46"/>
                    <a:gd name="T55" fmla="*/ 299 h 346"/>
                    <a:gd name="T56" fmla="*/ 35 w 46"/>
                    <a:gd name="T57" fmla="*/ 282 h 346"/>
                    <a:gd name="T58" fmla="*/ 30 w 46"/>
                    <a:gd name="T59" fmla="*/ 274 h 346"/>
                    <a:gd name="T60" fmla="*/ 40 w 46"/>
                    <a:gd name="T61" fmla="*/ 252 h 346"/>
                    <a:gd name="T62" fmla="*/ 39 w 46"/>
                    <a:gd name="T63" fmla="*/ 231 h 346"/>
                    <a:gd name="T64" fmla="*/ 26 w 46"/>
                    <a:gd name="T65" fmla="*/ 222 h 346"/>
                    <a:gd name="T66" fmla="*/ 29 w 46"/>
                    <a:gd name="T67" fmla="*/ 206 h 346"/>
                    <a:gd name="T68" fmla="*/ 31 w 46"/>
                    <a:gd name="T69" fmla="*/ 188 h 346"/>
                    <a:gd name="T70" fmla="*/ 21 w 46"/>
                    <a:gd name="T71" fmla="*/ 177 h 346"/>
                    <a:gd name="T72" fmla="*/ 25 w 46"/>
                    <a:gd name="T73" fmla="*/ 163 h 346"/>
                    <a:gd name="T74" fmla="*/ 35 w 46"/>
                    <a:gd name="T75" fmla="*/ 143 h 346"/>
                    <a:gd name="T76" fmla="*/ 33 w 46"/>
                    <a:gd name="T77" fmla="*/ 129 h 346"/>
                    <a:gd name="T78" fmla="*/ 22 w 46"/>
                    <a:gd name="T79" fmla="*/ 119 h 346"/>
                    <a:gd name="T80" fmla="*/ 32 w 46"/>
                    <a:gd name="T81" fmla="*/ 93 h 346"/>
                    <a:gd name="T82" fmla="*/ 35 w 46"/>
                    <a:gd name="T83" fmla="*/ 77 h 346"/>
                    <a:gd name="T84" fmla="*/ 26 w 46"/>
                    <a:gd name="T85" fmla="*/ 67 h 346"/>
                    <a:gd name="T86" fmla="*/ 22 w 46"/>
                    <a:gd name="T87" fmla="*/ 59 h 346"/>
                    <a:gd name="T88" fmla="*/ 32 w 46"/>
                    <a:gd name="T89" fmla="*/ 46 h 346"/>
                    <a:gd name="T90" fmla="*/ 27 w 46"/>
                    <a:gd name="T91" fmla="*/ 34 h 346"/>
                    <a:gd name="T92" fmla="*/ 16 w 46"/>
                    <a:gd name="T93" fmla="*/ 27 h 346"/>
                    <a:gd name="T94" fmla="*/ 15 w 46"/>
                    <a:gd name="T95" fmla="*/ 18 h 346"/>
                    <a:gd name="T96" fmla="*/ 20 w 46"/>
                    <a:gd name="T97" fmla="*/ 6 h 34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6"/>
                    <a:gd name="T148" fmla="*/ 0 h 346"/>
                    <a:gd name="T149" fmla="*/ 46 w 46"/>
                    <a:gd name="T150" fmla="*/ 346 h 34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6" h="346">
                      <a:moveTo>
                        <a:pt x="16" y="0"/>
                      </a:moveTo>
                      <a:lnTo>
                        <a:pt x="10" y="12"/>
                      </a:lnTo>
                      <a:lnTo>
                        <a:pt x="5" y="19"/>
                      </a:lnTo>
                      <a:lnTo>
                        <a:pt x="0" y="25"/>
                      </a:lnTo>
                      <a:lnTo>
                        <a:pt x="2" y="31"/>
                      </a:lnTo>
                      <a:lnTo>
                        <a:pt x="7" y="34"/>
                      </a:lnTo>
                      <a:lnTo>
                        <a:pt x="16" y="36"/>
                      </a:lnTo>
                      <a:lnTo>
                        <a:pt x="21" y="40"/>
                      </a:lnTo>
                      <a:lnTo>
                        <a:pt x="20" y="47"/>
                      </a:lnTo>
                      <a:lnTo>
                        <a:pt x="16" y="50"/>
                      </a:lnTo>
                      <a:lnTo>
                        <a:pt x="10" y="59"/>
                      </a:lnTo>
                      <a:lnTo>
                        <a:pt x="10" y="63"/>
                      </a:lnTo>
                      <a:lnTo>
                        <a:pt x="12" y="67"/>
                      </a:lnTo>
                      <a:lnTo>
                        <a:pt x="18" y="70"/>
                      </a:lnTo>
                      <a:lnTo>
                        <a:pt x="25" y="75"/>
                      </a:lnTo>
                      <a:lnTo>
                        <a:pt x="25" y="80"/>
                      </a:lnTo>
                      <a:lnTo>
                        <a:pt x="24" y="86"/>
                      </a:lnTo>
                      <a:lnTo>
                        <a:pt x="20" y="97"/>
                      </a:lnTo>
                      <a:lnTo>
                        <a:pt x="16" y="107"/>
                      </a:lnTo>
                      <a:lnTo>
                        <a:pt x="11" y="113"/>
                      </a:lnTo>
                      <a:lnTo>
                        <a:pt x="12" y="121"/>
                      </a:lnTo>
                      <a:lnTo>
                        <a:pt x="15" y="127"/>
                      </a:lnTo>
                      <a:lnTo>
                        <a:pt x="21" y="133"/>
                      </a:lnTo>
                      <a:lnTo>
                        <a:pt x="25" y="139"/>
                      </a:lnTo>
                      <a:lnTo>
                        <a:pt x="24" y="148"/>
                      </a:lnTo>
                      <a:lnTo>
                        <a:pt x="15" y="163"/>
                      </a:lnTo>
                      <a:lnTo>
                        <a:pt x="11" y="171"/>
                      </a:lnTo>
                      <a:lnTo>
                        <a:pt x="11" y="179"/>
                      </a:lnTo>
                      <a:lnTo>
                        <a:pt x="15" y="184"/>
                      </a:lnTo>
                      <a:lnTo>
                        <a:pt x="20" y="191"/>
                      </a:lnTo>
                      <a:lnTo>
                        <a:pt x="21" y="198"/>
                      </a:lnTo>
                      <a:lnTo>
                        <a:pt x="19" y="208"/>
                      </a:lnTo>
                      <a:lnTo>
                        <a:pt x="15" y="219"/>
                      </a:lnTo>
                      <a:lnTo>
                        <a:pt x="13" y="226"/>
                      </a:lnTo>
                      <a:lnTo>
                        <a:pt x="16" y="230"/>
                      </a:lnTo>
                      <a:lnTo>
                        <a:pt x="21" y="235"/>
                      </a:lnTo>
                      <a:lnTo>
                        <a:pt x="28" y="241"/>
                      </a:lnTo>
                      <a:lnTo>
                        <a:pt x="31" y="246"/>
                      </a:lnTo>
                      <a:lnTo>
                        <a:pt x="29" y="256"/>
                      </a:lnTo>
                      <a:lnTo>
                        <a:pt x="22" y="268"/>
                      </a:lnTo>
                      <a:lnTo>
                        <a:pt x="19" y="276"/>
                      </a:lnTo>
                      <a:lnTo>
                        <a:pt x="19" y="283"/>
                      </a:lnTo>
                      <a:lnTo>
                        <a:pt x="21" y="285"/>
                      </a:lnTo>
                      <a:lnTo>
                        <a:pt x="28" y="285"/>
                      </a:lnTo>
                      <a:lnTo>
                        <a:pt x="30" y="299"/>
                      </a:lnTo>
                      <a:lnTo>
                        <a:pt x="26" y="308"/>
                      </a:lnTo>
                      <a:lnTo>
                        <a:pt x="23" y="315"/>
                      </a:lnTo>
                      <a:lnTo>
                        <a:pt x="22" y="321"/>
                      </a:lnTo>
                      <a:lnTo>
                        <a:pt x="23" y="327"/>
                      </a:lnTo>
                      <a:lnTo>
                        <a:pt x="30" y="335"/>
                      </a:lnTo>
                      <a:lnTo>
                        <a:pt x="39" y="345"/>
                      </a:lnTo>
                      <a:lnTo>
                        <a:pt x="45" y="342"/>
                      </a:lnTo>
                      <a:lnTo>
                        <a:pt x="43" y="332"/>
                      </a:lnTo>
                      <a:lnTo>
                        <a:pt x="33" y="318"/>
                      </a:lnTo>
                      <a:lnTo>
                        <a:pt x="34" y="309"/>
                      </a:lnTo>
                      <a:lnTo>
                        <a:pt x="38" y="299"/>
                      </a:lnTo>
                      <a:lnTo>
                        <a:pt x="40" y="289"/>
                      </a:lnTo>
                      <a:lnTo>
                        <a:pt x="35" y="282"/>
                      </a:lnTo>
                      <a:lnTo>
                        <a:pt x="31" y="279"/>
                      </a:lnTo>
                      <a:lnTo>
                        <a:pt x="30" y="274"/>
                      </a:lnTo>
                      <a:lnTo>
                        <a:pt x="34" y="263"/>
                      </a:lnTo>
                      <a:lnTo>
                        <a:pt x="40" y="252"/>
                      </a:lnTo>
                      <a:lnTo>
                        <a:pt x="42" y="242"/>
                      </a:lnTo>
                      <a:lnTo>
                        <a:pt x="39" y="231"/>
                      </a:lnTo>
                      <a:lnTo>
                        <a:pt x="30" y="227"/>
                      </a:lnTo>
                      <a:lnTo>
                        <a:pt x="26" y="222"/>
                      </a:lnTo>
                      <a:lnTo>
                        <a:pt x="27" y="214"/>
                      </a:lnTo>
                      <a:lnTo>
                        <a:pt x="29" y="206"/>
                      </a:lnTo>
                      <a:lnTo>
                        <a:pt x="31" y="196"/>
                      </a:lnTo>
                      <a:lnTo>
                        <a:pt x="31" y="188"/>
                      </a:lnTo>
                      <a:lnTo>
                        <a:pt x="27" y="183"/>
                      </a:lnTo>
                      <a:lnTo>
                        <a:pt x="21" y="177"/>
                      </a:lnTo>
                      <a:lnTo>
                        <a:pt x="21" y="173"/>
                      </a:lnTo>
                      <a:lnTo>
                        <a:pt x="25" y="163"/>
                      </a:lnTo>
                      <a:lnTo>
                        <a:pt x="33" y="152"/>
                      </a:lnTo>
                      <a:lnTo>
                        <a:pt x="35" y="143"/>
                      </a:lnTo>
                      <a:lnTo>
                        <a:pt x="35" y="136"/>
                      </a:lnTo>
                      <a:lnTo>
                        <a:pt x="33" y="129"/>
                      </a:lnTo>
                      <a:lnTo>
                        <a:pt x="27" y="125"/>
                      </a:lnTo>
                      <a:lnTo>
                        <a:pt x="22" y="119"/>
                      </a:lnTo>
                      <a:lnTo>
                        <a:pt x="22" y="114"/>
                      </a:lnTo>
                      <a:lnTo>
                        <a:pt x="32" y="93"/>
                      </a:lnTo>
                      <a:lnTo>
                        <a:pt x="34" y="85"/>
                      </a:lnTo>
                      <a:lnTo>
                        <a:pt x="35" y="77"/>
                      </a:lnTo>
                      <a:lnTo>
                        <a:pt x="31" y="71"/>
                      </a:lnTo>
                      <a:lnTo>
                        <a:pt x="26" y="67"/>
                      </a:lnTo>
                      <a:lnTo>
                        <a:pt x="22" y="62"/>
                      </a:lnTo>
                      <a:lnTo>
                        <a:pt x="22" y="59"/>
                      </a:lnTo>
                      <a:lnTo>
                        <a:pt x="25" y="53"/>
                      </a:lnTo>
                      <a:lnTo>
                        <a:pt x="32" y="46"/>
                      </a:lnTo>
                      <a:lnTo>
                        <a:pt x="31" y="40"/>
                      </a:lnTo>
                      <a:lnTo>
                        <a:pt x="27" y="34"/>
                      </a:lnTo>
                      <a:lnTo>
                        <a:pt x="21" y="30"/>
                      </a:lnTo>
                      <a:lnTo>
                        <a:pt x="16" y="27"/>
                      </a:lnTo>
                      <a:lnTo>
                        <a:pt x="12" y="24"/>
                      </a:lnTo>
                      <a:lnTo>
                        <a:pt x="15" y="18"/>
                      </a:lnTo>
                      <a:lnTo>
                        <a:pt x="18" y="12"/>
                      </a:lnTo>
                      <a:lnTo>
                        <a:pt x="20" y="6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53" name="Freeform 356">
                  <a:extLst>
                    <a:ext uri="{FF2B5EF4-FFF2-40B4-BE49-F238E27FC236}">
                      <a16:creationId xmlns:a16="http://schemas.microsoft.com/office/drawing/2014/main" id="{95CB9FAF-3693-495C-B299-A1E4740338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4" y="2730"/>
                  <a:ext cx="42" cy="280"/>
                </a:xfrm>
                <a:custGeom>
                  <a:avLst/>
                  <a:gdLst>
                    <a:gd name="T0" fmla="*/ 3 w 42"/>
                    <a:gd name="T1" fmla="*/ 7 h 280"/>
                    <a:gd name="T2" fmla="*/ 2 w 42"/>
                    <a:gd name="T3" fmla="*/ 27 h 280"/>
                    <a:gd name="T4" fmla="*/ 15 w 42"/>
                    <a:gd name="T5" fmla="*/ 34 h 280"/>
                    <a:gd name="T6" fmla="*/ 13 w 42"/>
                    <a:gd name="T7" fmla="*/ 56 h 280"/>
                    <a:gd name="T8" fmla="*/ 7 w 42"/>
                    <a:gd name="T9" fmla="*/ 76 h 280"/>
                    <a:gd name="T10" fmla="*/ 16 w 42"/>
                    <a:gd name="T11" fmla="*/ 87 h 280"/>
                    <a:gd name="T12" fmla="*/ 15 w 42"/>
                    <a:gd name="T13" fmla="*/ 104 h 280"/>
                    <a:gd name="T14" fmla="*/ 9 w 42"/>
                    <a:gd name="T15" fmla="*/ 124 h 280"/>
                    <a:gd name="T16" fmla="*/ 14 w 42"/>
                    <a:gd name="T17" fmla="*/ 137 h 280"/>
                    <a:gd name="T18" fmla="*/ 21 w 42"/>
                    <a:gd name="T19" fmla="*/ 149 h 280"/>
                    <a:gd name="T20" fmla="*/ 14 w 42"/>
                    <a:gd name="T21" fmla="*/ 174 h 280"/>
                    <a:gd name="T22" fmla="*/ 12 w 42"/>
                    <a:gd name="T23" fmla="*/ 190 h 280"/>
                    <a:gd name="T24" fmla="*/ 27 w 42"/>
                    <a:gd name="T25" fmla="*/ 202 h 280"/>
                    <a:gd name="T26" fmla="*/ 24 w 42"/>
                    <a:gd name="T27" fmla="*/ 226 h 280"/>
                    <a:gd name="T28" fmla="*/ 21 w 42"/>
                    <a:gd name="T29" fmla="*/ 248 h 280"/>
                    <a:gd name="T30" fmla="*/ 29 w 42"/>
                    <a:gd name="T31" fmla="*/ 260 h 280"/>
                    <a:gd name="T32" fmla="*/ 34 w 42"/>
                    <a:gd name="T33" fmla="*/ 276 h 280"/>
                    <a:gd name="T34" fmla="*/ 37 w 42"/>
                    <a:gd name="T35" fmla="*/ 269 h 280"/>
                    <a:gd name="T36" fmla="*/ 29 w 42"/>
                    <a:gd name="T37" fmla="*/ 250 h 280"/>
                    <a:gd name="T38" fmla="*/ 31 w 42"/>
                    <a:gd name="T39" fmla="*/ 221 h 280"/>
                    <a:gd name="T40" fmla="*/ 33 w 42"/>
                    <a:gd name="T41" fmla="*/ 199 h 280"/>
                    <a:gd name="T42" fmla="*/ 22 w 42"/>
                    <a:gd name="T43" fmla="*/ 185 h 280"/>
                    <a:gd name="T44" fmla="*/ 29 w 42"/>
                    <a:gd name="T45" fmla="*/ 164 h 280"/>
                    <a:gd name="T46" fmla="*/ 31 w 42"/>
                    <a:gd name="T47" fmla="*/ 145 h 280"/>
                    <a:gd name="T48" fmla="*/ 22 w 42"/>
                    <a:gd name="T49" fmla="*/ 130 h 280"/>
                    <a:gd name="T50" fmla="*/ 18 w 42"/>
                    <a:gd name="T51" fmla="*/ 118 h 280"/>
                    <a:gd name="T52" fmla="*/ 25 w 42"/>
                    <a:gd name="T53" fmla="*/ 98 h 280"/>
                    <a:gd name="T54" fmla="*/ 23 w 42"/>
                    <a:gd name="T55" fmla="*/ 82 h 280"/>
                    <a:gd name="T56" fmla="*/ 17 w 42"/>
                    <a:gd name="T57" fmla="*/ 70 h 280"/>
                    <a:gd name="T58" fmla="*/ 23 w 42"/>
                    <a:gd name="T59" fmla="*/ 53 h 280"/>
                    <a:gd name="T60" fmla="*/ 23 w 42"/>
                    <a:gd name="T61" fmla="*/ 33 h 280"/>
                    <a:gd name="T62" fmla="*/ 15 w 42"/>
                    <a:gd name="T63" fmla="*/ 20 h 280"/>
                    <a:gd name="T64" fmla="*/ 13 w 42"/>
                    <a:gd name="T65" fmla="*/ 8 h 280"/>
                    <a:gd name="T66" fmla="*/ 6 w 42"/>
                    <a:gd name="T67" fmla="*/ 0 h 28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2"/>
                    <a:gd name="T103" fmla="*/ 0 h 280"/>
                    <a:gd name="T104" fmla="*/ 42 w 42"/>
                    <a:gd name="T105" fmla="*/ 280 h 28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2" h="280">
                      <a:moveTo>
                        <a:pt x="6" y="0"/>
                      </a:moveTo>
                      <a:lnTo>
                        <a:pt x="3" y="7"/>
                      </a:lnTo>
                      <a:lnTo>
                        <a:pt x="0" y="21"/>
                      </a:lnTo>
                      <a:lnTo>
                        <a:pt x="2" y="27"/>
                      </a:lnTo>
                      <a:lnTo>
                        <a:pt x="10" y="31"/>
                      </a:lnTo>
                      <a:lnTo>
                        <a:pt x="15" y="34"/>
                      </a:lnTo>
                      <a:lnTo>
                        <a:pt x="16" y="45"/>
                      </a:lnTo>
                      <a:lnTo>
                        <a:pt x="13" y="56"/>
                      </a:lnTo>
                      <a:lnTo>
                        <a:pt x="7" y="63"/>
                      </a:lnTo>
                      <a:lnTo>
                        <a:pt x="7" y="76"/>
                      </a:lnTo>
                      <a:lnTo>
                        <a:pt x="10" y="82"/>
                      </a:lnTo>
                      <a:lnTo>
                        <a:pt x="16" y="87"/>
                      </a:lnTo>
                      <a:lnTo>
                        <a:pt x="17" y="96"/>
                      </a:lnTo>
                      <a:lnTo>
                        <a:pt x="15" y="104"/>
                      </a:lnTo>
                      <a:lnTo>
                        <a:pt x="11" y="112"/>
                      </a:lnTo>
                      <a:lnTo>
                        <a:pt x="9" y="124"/>
                      </a:lnTo>
                      <a:lnTo>
                        <a:pt x="10" y="130"/>
                      </a:lnTo>
                      <a:lnTo>
                        <a:pt x="14" y="137"/>
                      </a:lnTo>
                      <a:lnTo>
                        <a:pt x="21" y="143"/>
                      </a:lnTo>
                      <a:lnTo>
                        <a:pt x="21" y="149"/>
                      </a:lnTo>
                      <a:lnTo>
                        <a:pt x="20" y="167"/>
                      </a:lnTo>
                      <a:lnTo>
                        <a:pt x="14" y="174"/>
                      </a:lnTo>
                      <a:lnTo>
                        <a:pt x="10" y="182"/>
                      </a:lnTo>
                      <a:lnTo>
                        <a:pt x="12" y="190"/>
                      </a:lnTo>
                      <a:lnTo>
                        <a:pt x="22" y="196"/>
                      </a:lnTo>
                      <a:lnTo>
                        <a:pt x="27" y="202"/>
                      </a:lnTo>
                      <a:lnTo>
                        <a:pt x="29" y="212"/>
                      </a:lnTo>
                      <a:lnTo>
                        <a:pt x="24" y="226"/>
                      </a:lnTo>
                      <a:lnTo>
                        <a:pt x="20" y="241"/>
                      </a:lnTo>
                      <a:lnTo>
                        <a:pt x="21" y="248"/>
                      </a:lnTo>
                      <a:lnTo>
                        <a:pt x="23" y="259"/>
                      </a:lnTo>
                      <a:lnTo>
                        <a:pt x="29" y="260"/>
                      </a:lnTo>
                      <a:lnTo>
                        <a:pt x="33" y="268"/>
                      </a:lnTo>
                      <a:lnTo>
                        <a:pt x="34" y="276"/>
                      </a:lnTo>
                      <a:lnTo>
                        <a:pt x="41" y="279"/>
                      </a:lnTo>
                      <a:lnTo>
                        <a:pt x="37" y="269"/>
                      </a:lnTo>
                      <a:lnTo>
                        <a:pt x="31" y="258"/>
                      </a:lnTo>
                      <a:lnTo>
                        <a:pt x="29" y="250"/>
                      </a:lnTo>
                      <a:lnTo>
                        <a:pt x="28" y="234"/>
                      </a:lnTo>
                      <a:lnTo>
                        <a:pt x="31" y="221"/>
                      </a:lnTo>
                      <a:lnTo>
                        <a:pt x="32" y="211"/>
                      </a:lnTo>
                      <a:lnTo>
                        <a:pt x="33" y="199"/>
                      </a:lnTo>
                      <a:lnTo>
                        <a:pt x="26" y="191"/>
                      </a:lnTo>
                      <a:lnTo>
                        <a:pt x="22" y="185"/>
                      </a:lnTo>
                      <a:lnTo>
                        <a:pt x="24" y="174"/>
                      </a:lnTo>
                      <a:lnTo>
                        <a:pt x="29" y="164"/>
                      </a:lnTo>
                      <a:lnTo>
                        <a:pt x="31" y="156"/>
                      </a:lnTo>
                      <a:lnTo>
                        <a:pt x="31" y="145"/>
                      </a:lnTo>
                      <a:lnTo>
                        <a:pt x="27" y="137"/>
                      </a:lnTo>
                      <a:lnTo>
                        <a:pt x="22" y="130"/>
                      </a:lnTo>
                      <a:lnTo>
                        <a:pt x="19" y="124"/>
                      </a:lnTo>
                      <a:lnTo>
                        <a:pt x="18" y="118"/>
                      </a:lnTo>
                      <a:lnTo>
                        <a:pt x="22" y="111"/>
                      </a:lnTo>
                      <a:lnTo>
                        <a:pt x="25" y="98"/>
                      </a:lnTo>
                      <a:lnTo>
                        <a:pt x="24" y="90"/>
                      </a:lnTo>
                      <a:lnTo>
                        <a:pt x="23" y="82"/>
                      </a:lnTo>
                      <a:lnTo>
                        <a:pt x="18" y="76"/>
                      </a:lnTo>
                      <a:lnTo>
                        <a:pt x="17" y="70"/>
                      </a:lnTo>
                      <a:lnTo>
                        <a:pt x="18" y="63"/>
                      </a:lnTo>
                      <a:lnTo>
                        <a:pt x="23" y="53"/>
                      </a:lnTo>
                      <a:lnTo>
                        <a:pt x="24" y="46"/>
                      </a:lnTo>
                      <a:lnTo>
                        <a:pt x="23" y="33"/>
                      </a:lnTo>
                      <a:lnTo>
                        <a:pt x="19" y="28"/>
                      </a:lnTo>
                      <a:lnTo>
                        <a:pt x="15" y="20"/>
                      </a:lnTo>
                      <a:lnTo>
                        <a:pt x="11" y="14"/>
                      </a:lnTo>
                      <a:lnTo>
                        <a:pt x="13" y="8"/>
                      </a:lnTo>
                      <a:lnTo>
                        <a:pt x="11" y="3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54" name="Freeform 357">
                  <a:extLst>
                    <a:ext uri="{FF2B5EF4-FFF2-40B4-BE49-F238E27FC236}">
                      <a16:creationId xmlns:a16="http://schemas.microsoft.com/office/drawing/2014/main" id="{F720C854-0AEF-49B2-ABA7-89B87690D8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3" y="2693"/>
                  <a:ext cx="70" cy="65"/>
                </a:xfrm>
                <a:custGeom>
                  <a:avLst/>
                  <a:gdLst>
                    <a:gd name="T0" fmla="*/ 0 w 70"/>
                    <a:gd name="T1" fmla="*/ 53 h 65"/>
                    <a:gd name="T2" fmla="*/ 21 w 70"/>
                    <a:gd name="T3" fmla="*/ 34 h 65"/>
                    <a:gd name="T4" fmla="*/ 38 w 70"/>
                    <a:gd name="T5" fmla="*/ 18 h 65"/>
                    <a:gd name="T6" fmla="*/ 55 w 70"/>
                    <a:gd name="T7" fmla="*/ 1 h 65"/>
                    <a:gd name="T8" fmla="*/ 69 w 70"/>
                    <a:gd name="T9" fmla="*/ 0 h 65"/>
                    <a:gd name="T10" fmla="*/ 35 w 70"/>
                    <a:gd name="T11" fmla="*/ 27 h 65"/>
                    <a:gd name="T12" fmla="*/ 19 w 70"/>
                    <a:gd name="T13" fmla="*/ 44 h 65"/>
                    <a:gd name="T14" fmla="*/ 5 w 70"/>
                    <a:gd name="T15" fmla="*/ 64 h 65"/>
                    <a:gd name="T16" fmla="*/ 0 w 70"/>
                    <a:gd name="T17" fmla="*/ 53 h 6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0"/>
                    <a:gd name="T28" fmla="*/ 0 h 65"/>
                    <a:gd name="T29" fmla="*/ 70 w 70"/>
                    <a:gd name="T30" fmla="*/ 65 h 6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0" h="65">
                      <a:moveTo>
                        <a:pt x="0" y="53"/>
                      </a:moveTo>
                      <a:lnTo>
                        <a:pt x="21" y="34"/>
                      </a:lnTo>
                      <a:lnTo>
                        <a:pt x="38" y="18"/>
                      </a:lnTo>
                      <a:lnTo>
                        <a:pt x="55" y="1"/>
                      </a:lnTo>
                      <a:lnTo>
                        <a:pt x="69" y="0"/>
                      </a:lnTo>
                      <a:lnTo>
                        <a:pt x="35" y="27"/>
                      </a:lnTo>
                      <a:lnTo>
                        <a:pt x="19" y="44"/>
                      </a:lnTo>
                      <a:lnTo>
                        <a:pt x="5" y="64"/>
                      </a:lnTo>
                      <a:lnTo>
                        <a:pt x="0" y="5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55" name="Freeform 358">
                  <a:extLst>
                    <a:ext uri="{FF2B5EF4-FFF2-40B4-BE49-F238E27FC236}">
                      <a16:creationId xmlns:a16="http://schemas.microsoft.com/office/drawing/2014/main" id="{9DE3FD91-2EDC-44DD-8A48-A0190D0C21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4" y="2727"/>
                  <a:ext cx="62" cy="54"/>
                </a:xfrm>
                <a:custGeom>
                  <a:avLst/>
                  <a:gdLst>
                    <a:gd name="T0" fmla="*/ 0 w 62"/>
                    <a:gd name="T1" fmla="*/ 34 h 54"/>
                    <a:gd name="T2" fmla="*/ 17 w 62"/>
                    <a:gd name="T3" fmla="*/ 28 h 54"/>
                    <a:gd name="T4" fmla="*/ 27 w 62"/>
                    <a:gd name="T5" fmla="*/ 17 h 54"/>
                    <a:gd name="T6" fmla="*/ 49 w 62"/>
                    <a:gd name="T7" fmla="*/ 1 h 54"/>
                    <a:gd name="T8" fmla="*/ 61 w 62"/>
                    <a:gd name="T9" fmla="*/ 0 h 54"/>
                    <a:gd name="T10" fmla="*/ 33 w 62"/>
                    <a:gd name="T11" fmla="*/ 17 h 54"/>
                    <a:gd name="T12" fmla="*/ 23 w 62"/>
                    <a:gd name="T13" fmla="*/ 28 h 54"/>
                    <a:gd name="T14" fmla="*/ 1 w 62"/>
                    <a:gd name="T15" fmla="*/ 53 h 54"/>
                    <a:gd name="T16" fmla="*/ 2 w 62"/>
                    <a:gd name="T17" fmla="*/ 38 h 54"/>
                    <a:gd name="T18" fmla="*/ 0 w 62"/>
                    <a:gd name="T19" fmla="*/ 34 h 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2"/>
                    <a:gd name="T31" fmla="*/ 0 h 54"/>
                    <a:gd name="T32" fmla="*/ 62 w 62"/>
                    <a:gd name="T33" fmla="*/ 54 h 5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2" h="54">
                      <a:moveTo>
                        <a:pt x="0" y="34"/>
                      </a:moveTo>
                      <a:lnTo>
                        <a:pt x="17" y="28"/>
                      </a:lnTo>
                      <a:lnTo>
                        <a:pt x="27" y="17"/>
                      </a:lnTo>
                      <a:lnTo>
                        <a:pt x="49" y="1"/>
                      </a:lnTo>
                      <a:lnTo>
                        <a:pt x="61" y="0"/>
                      </a:lnTo>
                      <a:lnTo>
                        <a:pt x="33" y="17"/>
                      </a:lnTo>
                      <a:lnTo>
                        <a:pt x="23" y="28"/>
                      </a:lnTo>
                      <a:lnTo>
                        <a:pt x="1" y="53"/>
                      </a:lnTo>
                      <a:lnTo>
                        <a:pt x="2" y="38"/>
                      </a:lnTo>
                      <a:lnTo>
                        <a:pt x="0" y="3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56" name="Freeform 359">
                  <a:extLst>
                    <a:ext uri="{FF2B5EF4-FFF2-40B4-BE49-F238E27FC236}">
                      <a16:creationId xmlns:a16="http://schemas.microsoft.com/office/drawing/2014/main" id="{79A69F33-4D75-45B3-AB08-571867E4DB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6" y="2755"/>
                  <a:ext cx="71" cy="82"/>
                </a:xfrm>
                <a:custGeom>
                  <a:avLst/>
                  <a:gdLst>
                    <a:gd name="T0" fmla="*/ 1 w 71"/>
                    <a:gd name="T1" fmla="*/ 62 h 82"/>
                    <a:gd name="T2" fmla="*/ 20 w 71"/>
                    <a:gd name="T3" fmla="*/ 42 h 82"/>
                    <a:gd name="T4" fmla="*/ 28 w 71"/>
                    <a:gd name="T5" fmla="*/ 30 h 82"/>
                    <a:gd name="T6" fmla="*/ 42 w 71"/>
                    <a:gd name="T7" fmla="*/ 18 h 82"/>
                    <a:gd name="T8" fmla="*/ 56 w 71"/>
                    <a:gd name="T9" fmla="*/ 7 h 82"/>
                    <a:gd name="T10" fmla="*/ 67 w 71"/>
                    <a:gd name="T11" fmla="*/ 0 h 82"/>
                    <a:gd name="T12" fmla="*/ 70 w 71"/>
                    <a:gd name="T13" fmla="*/ 0 h 82"/>
                    <a:gd name="T14" fmla="*/ 70 w 71"/>
                    <a:gd name="T15" fmla="*/ 6 h 82"/>
                    <a:gd name="T16" fmla="*/ 59 w 71"/>
                    <a:gd name="T17" fmla="*/ 15 h 82"/>
                    <a:gd name="T18" fmla="*/ 38 w 71"/>
                    <a:gd name="T19" fmla="*/ 29 h 82"/>
                    <a:gd name="T20" fmla="*/ 22 w 71"/>
                    <a:gd name="T21" fmla="*/ 46 h 82"/>
                    <a:gd name="T22" fmla="*/ 11 w 71"/>
                    <a:gd name="T23" fmla="*/ 64 h 82"/>
                    <a:gd name="T24" fmla="*/ 0 w 71"/>
                    <a:gd name="T25" fmla="*/ 81 h 82"/>
                    <a:gd name="T26" fmla="*/ 1 w 71"/>
                    <a:gd name="T27" fmla="*/ 62 h 8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1"/>
                    <a:gd name="T43" fmla="*/ 0 h 82"/>
                    <a:gd name="T44" fmla="*/ 71 w 71"/>
                    <a:gd name="T45" fmla="*/ 82 h 8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1" h="82">
                      <a:moveTo>
                        <a:pt x="1" y="62"/>
                      </a:moveTo>
                      <a:lnTo>
                        <a:pt x="20" y="42"/>
                      </a:lnTo>
                      <a:lnTo>
                        <a:pt x="28" y="30"/>
                      </a:lnTo>
                      <a:lnTo>
                        <a:pt x="42" y="18"/>
                      </a:lnTo>
                      <a:lnTo>
                        <a:pt x="56" y="7"/>
                      </a:lnTo>
                      <a:lnTo>
                        <a:pt x="67" y="0"/>
                      </a:lnTo>
                      <a:lnTo>
                        <a:pt x="70" y="0"/>
                      </a:lnTo>
                      <a:lnTo>
                        <a:pt x="70" y="6"/>
                      </a:lnTo>
                      <a:lnTo>
                        <a:pt x="59" y="15"/>
                      </a:lnTo>
                      <a:lnTo>
                        <a:pt x="38" y="29"/>
                      </a:lnTo>
                      <a:lnTo>
                        <a:pt x="22" y="46"/>
                      </a:lnTo>
                      <a:lnTo>
                        <a:pt x="11" y="64"/>
                      </a:lnTo>
                      <a:lnTo>
                        <a:pt x="0" y="81"/>
                      </a:lnTo>
                      <a:lnTo>
                        <a:pt x="1" y="6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57" name="Freeform 360">
                  <a:extLst>
                    <a:ext uri="{FF2B5EF4-FFF2-40B4-BE49-F238E27FC236}">
                      <a16:creationId xmlns:a16="http://schemas.microsoft.com/office/drawing/2014/main" id="{32EFE5FB-A1BA-431F-873D-C94639E3EB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6" y="2819"/>
                  <a:ext cx="56" cy="48"/>
                </a:xfrm>
                <a:custGeom>
                  <a:avLst/>
                  <a:gdLst>
                    <a:gd name="T0" fmla="*/ 0 w 56"/>
                    <a:gd name="T1" fmla="*/ 40 h 48"/>
                    <a:gd name="T2" fmla="*/ 15 w 56"/>
                    <a:gd name="T3" fmla="*/ 22 h 48"/>
                    <a:gd name="T4" fmla="*/ 32 w 56"/>
                    <a:gd name="T5" fmla="*/ 11 h 48"/>
                    <a:gd name="T6" fmla="*/ 45 w 56"/>
                    <a:gd name="T7" fmla="*/ 3 h 48"/>
                    <a:gd name="T8" fmla="*/ 55 w 56"/>
                    <a:gd name="T9" fmla="*/ 0 h 48"/>
                    <a:gd name="T10" fmla="*/ 49 w 56"/>
                    <a:gd name="T11" fmla="*/ 10 h 48"/>
                    <a:gd name="T12" fmla="*/ 32 w 56"/>
                    <a:gd name="T13" fmla="*/ 20 h 48"/>
                    <a:gd name="T14" fmla="*/ 18 w 56"/>
                    <a:gd name="T15" fmla="*/ 36 h 48"/>
                    <a:gd name="T16" fmla="*/ 12 w 56"/>
                    <a:gd name="T17" fmla="*/ 45 h 48"/>
                    <a:gd name="T18" fmla="*/ 6 w 56"/>
                    <a:gd name="T19" fmla="*/ 47 h 48"/>
                    <a:gd name="T20" fmla="*/ 0 w 56"/>
                    <a:gd name="T21" fmla="*/ 44 h 48"/>
                    <a:gd name="T22" fmla="*/ 0 w 56"/>
                    <a:gd name="T23" fmla="*/ 40 h 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6"/>
                    <a:gd name="T37" fmla="*/ 0 h 48"/>
                    <a:gd name="T38" fmla="*/ 56 w 56"/>
                    <a:gd name="T39" fmla="*/ 48 h 4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6" h="48">
                      <a:moveTo>
                        <a:pt x="0" y="40"/>
                      </a:moveTo>
                      <a:lnTo>
                        <a:pt x="15" y="22"/>
                      </a:lnTo>
                      <a:lnTo>
                        <a:pt x="32" y="11"/>
                      </a:lnTo>
                      <a:lnTo>
                        <a:pt x="45" y="3"/>
                      </a:lnTo>
                      <a:lnTo>
                        <a:pt x="55" y="0"/>
                      </a:lnTo>
                      <a:lnTo>
                        <a:pt x="49" y="10"/>
                      </a:lnTo>
                      <a:lnTo>
                        <a:pt x="32" y="20"/>
                      </a:lnTo>
                      <a:lnTo>
                        <a:pt x="18" y="36"/>
                      </a:lnTo>
                      <a:lnTo>
                        <a:pt x="12" y="45"/>
                      </a:lnTo>
                      <a:lnTo>
                        <a:pt x="6" y="47"/>
                      </a:lnTo>
                      <a:lnTo>
                        <a:pt x="0" y="44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58" name="Freeform 361">
                  <a:extLst>
                    <a:ext uri="{FF2B5EF4-FFF2-40B4-BE49-F238E27FC236}">
                      <a16:creationId xmlns:a16="http://schemas.microsoft.com/office/drawing/2014/main" id="{A0994E88-57F7-4536-883C-AC32DEA51F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9" y="2851"/>
                  <a:ext cx="62" cy="58"/>
                </a:xfrm>
                <a:custGeom>
                  <a:avLst/>
                  <a:gdLst>
                    <a:gd name="T0" fmla="*/ 0 w 62"/>
                    <a:gd name="T1" fmla="*/ 54 h 58"/>
                    <a:gd name="T2" fmla="*/ 16 w 62"/>
                    <a:gd name="T3" fmla="*/ 36 h 58"/>
                    <a:gd name="T4" fmla="*/ 35 w 62"/>
                    <a:gd name="T5" fmla="*/ 15 h 58"/>
                    <a:gd name="T6" fmla="*/ 46 w 62"/>
                    <a:gd name="T7" fmla="*/ 5 h 58"/>
                    <a:gd name="T8" fmla="*/ 55 w 62"/>
                    <a:gd name="T9" fmla="*/ 0 h 58"/>
                    <a:gd name="T10" fmla="*/ 61 w 62"/>
                    <a:gd name="T11" fmla="*/ 3 h 58"/>
                    <a:gd name="T12" fmla="*/ 51 w 62"/>
                    <a:gd name="T13" fmla="*/ 11 h 58"/>
                    <a:gd name="T14" fmla="*/ 33 w 62"/>
                    <a:gd name="T15" fmla="*/ 30 h 58"/>
                    <a:gd name="T16" fmla="*/ 17 w 62"/>
                    <a:gd name="T17" fmla="*/ 47 h 58"/>
                    <a:gd name="T18" fmla="*/ 7 w 62"/>
                    <a:gd name="T19" fmla="*/ 57 h 58"/>
                    <a:gd name="T20" fmla="*/ 4 w 62"/>
                    <a:gd name="T21" fmla="*/ 57 h 58"/>
                    <a:gd name="T22" fmla="*/ 0 w 62"/>
                    <a:gd name="T23" fmla="*/ 54 h 5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2"/>
                    <a:gd name="T37" fmla="*/ 0 h 58"/>
                    <a:gd name="T38" fmla="*/ 62 w 62"/>
                    <a:gd name="T39" fmla="*/ 58 h 5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2" h="58">
                      <a:moveTo>
                        <a:pt x="0" y="54"/>
                      </a:moveTo>
                      <a:lnTo>
                        <a:pt x="16" y="36"/>
                      </a:lnTo>
                      <a:lnTo>
                        <a:pt x="35" y="15"/>
                      </a:lnTo>
                      <a:lnTo>
                        <a:pt x="46" y="5"/>
                      </a:lnTo>
                      <a:lnTo>
                        <a:pt x="55" y="0"/>
                      </a:lnTo>
                      <a:lnTo>
                        <a:pt x="61" y="3"/>
                      </a:lnTo>
                      <a:lnTo>
                        <a:pt x="51" y="11"/>
                      </a:lnTo>
                      <a:lnTo>
                        <a:pt x="33" y="30"/>
                      </a:lnTo>
                      <a:lnTo>
                        <a:pt x="17" y="47"/>
                      </a:lnTo>
                      <a:lnTo>
                        <a:pt x="7" y="57"/>
                      </a:lnTo>
                      <a:lnTo>
                        <a:pt x="4" y="57"/>
                      </a:lnTo>
                      <a:lnTo>
                        <a:pt x="0" y="5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59" name="Freeform 362">
                  <a:extLst>
                    <a:ext uri="{FF2B5EF4-FFF2-40B4-BE49-F238E27FC236}">
                      <a16:creationId xmlns:a16="http://schemas.microsoft.com/office/drawing/2014/main" id="{458994B9-284F-4A7A-A2FE-48E5F8B065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1" y="2898"/>
                  <a:ext cx="44" cy="46"/>
                </a:xfrm>
                <a:custGeom>
                  <a:avLst/>
                  <a:gdLst>
                    <a:gd name="T0" fmla="*/ 1 w 44"/>
                    <a:gd name="T1" fmla="*/ 38 h 46"/>
                    <a:gd name="T2" fmla="*/ 18 w 44"/>
                    <a:gd name="T3" fmla="*/ 12 h 46"/>
                    <a:gd name="T4" fmla="*/ 36 w 44"/>
                    <a:gd name="T5" fmla="*/ 2 h 46"/>
                    <a:gd name="T6" fmla="*/ 43 w 44"/>
                    <a:gd name="T7" fmla="*/ 0 h 46"/>
                    <a:gd name="T8" fmla="*/ 42 w 44"/>
                    <a:gd name="T9" fmla="*/ 5 h 46"/>
                    <a:gd name="T10" fmla="*/ 22 w 44"/>
                    <a:gd name="T11" fmla="*/ 20 h 46"/>
                    <a:gd name="T12" fmla="*/ 3 w 44"/>
                    <a:gd name="T13" fmla="*/ 43 h 46"/>
                    <a:gd name="T14" fmla="*/ 0 w 44"/>
                    <a:gd name="T15" fmla="*/ 45 h 46"/>
                    <a:gd name="T16" fmla="*/ 1 w 44"/>
                    <a:gd name="T17" fmla="*/ 38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4"/>
                    <a:gd name="T28" fmla="*/ 0 h 46"/>
                    <a:gd name="T29" fmla="*/ 44 w 44"/>
                    <a:gd name="T30" fmla="*/ 46 h 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4" h="46">
                      <a:moveTo>
                        <a:pt x="1" y="38"/>
                      </a:moveTo>
                      <a:lnTo>
                        <a:pt x="18" y="12"/>
                      </a:lnTo>
                      <a:lnTo>
                        <a:pt x="36" y="2"/>
                      </a:lnTo>
                      <a:lnTo>
                        <a:pt x="43" y="0"/>
                      </a:lnTo>
                      <a:lnTo>
                        <a:pt x="42" y="5"/>
                      </a:lnTo>
                      <a:lnTo>
                        <a:pt x="22" y="20"/>
                      </a:lnTo>
                      <a:lnTo>
                        <a:pt x="3" y="43"/>
                      </a:lnTo>
                      <a:lnTo>
                        <a:pt x="0" y="45"/>
                      </a:lnTo>
                      <a:lnTo>
                        <a:pt x="1" y="3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60" name="Freeform 363">
                  <a:extLst>
                    <a:ext uri="{FF2B5EF4-FFF2-40B4-BE49-F238E27FC236}">
                      <a16:creationId xmlns:a16="http://schemas.microsoft.com/office/drawing/2014/main" id="{5CA0395F-8193-40FC-AF38-764892D745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4" y="2940"/>
                  <a:ext cx="30" cy="37"/>
                </a:xfrm>
                <a:custGeom>
                  <a:avLst/>
                  <a:gdLst>
                    <a:gd name="T0" fmla="*/ 1 w 30"/>
                    <a:gd name="T1" fmla="*/ 27 h 37"/>
                    <a:gd name="T2" fmla="*/ 15 w 30"/>
                    <a:gd name="T3" fmla="*/ 7 h 37"/>
                    <a:gd name="T4" fmla="*/ 28 w 30"/>
                    <a:gd name="T5" fmla="*/ 0 h 37"/>
                    <a:gd name="T6" fmla="*/ 29 w 30"/>
                    <a:gd name="T7" fmla="*/ 6 h 37"/>
                    <a:gd name="T8" fmla="*/ 23 w 30"/>
                    <a:gd name="T9" fmla="*/ 17 h 37"/>
                    <a:gd name="T10" fmla="*/ 7 w 30"/>
                    <a:gd name="T11" fmla="*/ 31 h 37"/>
                    <a:gd name="T12" fmla="*/ 3 w 30"/>
                    <a:gd name="T13" fmla="*/ 36 h 37"/>
                    <a:gd name="T14" fmla="*/ 0 w 30"/>
                    <a:gd name="T15" fmla="*/ 33 h 37"/>
                    <a:gd name="T16" fmla="*/ 1 w 30"/>
                    <a:gd name="T17" fmla="*/ 27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"/>
                    <a:gd name="T28" fmla="*/ 0 h 37"/>
                    <a:gd name="T29" fmla="*/ 30 w 30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" h="37">
                      <a:moveTo>
                        <a:pt x="1" y="27"/>
                      </a:moveTo>
                      <a:lnTo>
                        <a:pt x="15" y="7"/>
                      </a:lnTo>
                      <a:lnTo>
                        <a:pt x="28" y="0"/>
                      </a:lnTo>
                      <a:lnTo>
                        <a:pt x="29" y="6"/>
                      </a:lnTo>
                      <a:lnTo>
                        <a:pt x="23" y="17"/>
                      </a:lnTo>
                      <a:lnTo>
                        <a:pt x="7" y="31"/>
                      </a:lnTo>
                      <a:lnTo>
                        <a:pt x="3" y="36"/>
                      </a:lnTo>
                      <a:lnTo>
                        <a:pt x="0" y="33"/>
                      </a:lnTo>
                      <a:lnTo>
                        <a:pt x="1" y="2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61" name="Freeform 364">
                  <a:extLst>
                    <a:ext uri="{FF2B5EF4-FFF2-40B4-BE49-F238E27FC236}">
                      <a16:creationId xmlns:a16="http://schemas.microsoft.com/office/drawing/2014/main" id="{5F12F35D-9093-44BB-B90B-9DC45CC7A7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7" y="2985"/>
                  <a:ext cx="38" cy="40"/>
                </a:xfrm>
                <a:custGeom>
                  <a:avLst/>
                  <a:gdLst>
                    <a:gd name="T0" fmla="*/ 0 w 38"/>
                    <a:gd name="T1" fmla="*/ 39 h 40"/>
                    <a:gd name="T2" fmla="*/ 5 w 38"/>
                    <a:gd name="T3" fmla="*/ 33 h 40"/>
                    <a:gd name="T4" fmla="*/ 16 w 38"/>
                    <a:gd name="T5" fmla="*/ 17 h 40"/>
                    <a:gd name="T6" fmla="*/ 31 w 38"/>
                    <a:gd name="T7" fmla="*/ 0 h 40"/>
                    <a:gd name="T8" fmla="*/ 37 w 38"/>
                    <a:gd name="T9" fmla="*/ 0 h 40"/>
                    <a:gd name="T10" fmla="*/ 35 w 38"/>
                    <a:gd name="T11" fmla="*/ 6 h 40"/>
                    <a:gd name="T12" fmla="*/ 23 w 38"/>
                    <a:gd name="T13" fmla="*/ 22 h 40"/>
                    <a:gd name="T14" fmla="*/ 12 w 38"/>
                    <a:gd name="T15" fmla="*/ 38 h 40"/>
                    <a:gd name="T16" fmla="*/ 0 w 38"/>
                    <a:gd name="T17" fmla="*/ 39 h 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8"/>
                    <a:gd name="T28" fmla="*/ 0 h 40"/>
                    <a:gd name="T29" fmla="*/ 38 w 38"/>
                    <a:gd name="T30" fmla="*/ 40 h 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8" h="40">
                      <a:moveTo>
                        <a:pt x="0" y="39"/>
                      </a:moveTo>
                      <a:lnTo>
                        <a:pt x="5" y="33"/>
                      </a:lnTo>
                      <a:lnTo>
                        <a:pt x="16" y="17"/>
                      </a:lnTo>
                      <a:lnTo>
                        <a:pt x="31" y="0"/>
                      </a:lnTo>
                      <a:lnTo>
                        <a:pt x="37" y="0"/>
                      </a:lnTo>
                      <a:lnTo>
                        <a:pt x="35" y="6"/>
                      </a:lnTo>
                      <a:lnTo>
                        <a:pt x="23" y="22"/>
                      </a:lnTo>
                      <a:lnTo>
                        <a:pt x="12" y="38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62" name="Freeform 365">
                  <a:extLst>
                    <a:ext uri="{FF2B5EF4-FFF2-40B4-BE49-F238E27FC236}">
                      <a16:creationId xmlns:a16="http://schemas.microsoft.com/office/drawing/2014/main" id="{D949AD86-8BF1-4FBC-A087-E9033C812C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2678"/>
                  <a:ext cx="132" cy="417"/>
                </a:xfrm>
                <a:custGeom>
                  <a:avLst/>
                  <a:gdLst>
                    <a:gd name="T0" fmla="*/ 103 w 132"/>
                    <a:gd name="T1" fmla="*/ 47 h 417"/>
                    <a:gd name="T2" fmla="*/ 100 w 132"/>
                    <a:gd name="T3" fmla="*/ 71 h 417"/>
                    <a:gd name="T4" fmla="*/ 111 w 132"/>
                    <a:gd name="T5" fmla="*/ 86 h 417"/>
                    <a:gd name="T6" fmla="*/ 110 w 132"/>
                    <a:gd name="T7" fmla="*/ 108 h 417"/>
                    <a:gd name="T8" fmla="*/ 105 w 132"/>
                    <a:gd name="T9" fmla="*/ 125 h 417"/>
                    <a:gd name="T10" fmla="*/ 115 w 132"/>
                    <a:gd name="T11" fmla="*/ 142 h 417"/>
                    <a:gd name="T12" fmla="*/ 106 w 132"/>
                    <a:gd name="T13" fmla="*/ 173 h 417"/>
                    <a:gd name="T14" fmla="*/ 120 w 132"/>
                    <a:gd name="T15" fmla="*/ 198 h 417"/>
                    <a:gd name="T16" fmla="*/ 114 w 132"/>
                    <a:gd name="T17" fmla="*/ 224 h 417"/>
                    <a:gd name="T18" fmla="*/ 112 w 132"/>
                    <a:gd name="T19" fmla="*/ 242 h 417"/>
                    <a:gd name="T20" fmla="*/ 124 w 132"/>
                    <a:gd name="T21" fmla="*/ 257 h 417"/>
                    <a:gd name="T22" fmla="*/ 119 w 132"/>
                    <a:gd name="T23" fmla="*/ 290 h 417"/>
                    <a:gd name="T24" fmla="*/ 121 w 132"/>
                    <a:gd name="T25" fmla="*/ 308 h 417"/>
                    <a:gd name="T26" fmla="*/ 131 w 132"/>
                    <a:gd name="T27" fmla="*/ 328 h 417"/>
                    <a:gd name="T28" fmla="*/ 126 w 132"/>
                    <a:gd name="T29" fmla="*/ 346 h 417"/>
                    <a:gd name="T30" fmla="*/ 126 w 132"/>
                    <a:gd name="T31" fmla="*/ 364 h 417"/>
                    <a:gd name="T32" fmla="*/ 125 w 132"/>
                    <a:gd name="T33" fmla="*/ 382 h 417"/>
                    <a:gd name="T34" fmla="*/ 117 w 132"/>
                    <a:gd name="T35" fmla="*/ 398 h 417"/>
                    <a:gd name="T36" fmla="*/ 116 w 132"/>
                    <a:gd name="T37" fmla="*/ 416 h 417"/>
                    <a:gd name="T38" fmla="*/ 89 w 132"/>
                    <a:gd name="T39" fmla="*/ 401 h 417"/>
                    <a:gd name="T40" fmla="*/ 57 w 132"/>
                    <a:gd name="T41" fmla="*/ 399 h 417"/>
                    <a:gd name="T42" fmla="*/ 36 w 132"/>
                    <a:gd name="T43" fmla="*/ 391 h 417"/>
                    <a:gd name="T44" fmla="*/ 29 w 132"/>
                    <a:gd name="T45" fmla="*/ 380 h 417"/>
                    <a:gd name="T46" fmla="*/ 25 w 132"/>
                    <a:gd name="T47" fmla="*/ 356 h 417"/>
                    <a:gd name="T48" fmla="*/ 29 w 132"/>
                    <a:gd name="T49" fmla="*/ 326 h 417"/>
                    <a:gd name="T50" fmla="*/ 34 w 132"/>
                    <a:gd name="T51" fmla="*/ 309 h 417"/>
                    <a:gd name="T52" fmla="*/ 30 w 132"/>
                    <a:gd name="T53" fmla="*/ 290 h 417"/>
                    <a:gd name="T54" fmla="*/ 39 w 132"/>
                    <a:gd name="T55" fmla="*/ 268 h 417"/>
                    <a:gd name="T56" fmla="*/ 25 w 132"/>
                    <a:gd name="T57" fmla="*/ 251 h 417"/>
                    <a:gd name="T58" fmla="*/ 34 w 132"/>
                    <a:gd name="T59" fmla="*/ 227 h 417"/>
                    <a:gd name="T60" fmla="*/ 38 w 132"/>
                    <a:gd name="T61" fmla="*/ 204 h 417"/>
                    <a:gd name="T62" fmla="*/ 17 w 132"/>
                    <a:gd name="T63" fmla="*/ 188 h 417"/>
                    <a:gd name="T64" fmla="*/ 23 w 132"/>
                    <a:gd name="T65" fmla="*/ 175 h 417"/>
                    <a:gd name="T66" fmla="*/ 22 w 132"/>
                    <a:gd name="T67" fmla="*/ 153 h 417"/>
                    <a:gd name="T68" fmla="*/ 31 w 132"/>
                    <a:gd name="T69" fmla="*/ 139 h 417"/>
                    <a:gd name="T70" fmla="*/ 23 w 132"/>
                    <a:gd name="T71" fmla="*/ 123 h 417"/>
                    <a:gd name="T72" fmla="*/ 29 w 132"/>
                    <a:gd name="T73" fmla="*/ 109 h 417"/>
                    <a:gd name="T74" fmla="*/ 29 w 132"/>
                    <a:gd name="T75" fmla="*/ 97 h 417"/>
                    <a:gd name="T76" fmla="*/ 21 w 132"/>
                    <a:gd name="T77" fmla="*/ 87 h 417"/>
                    <a:gd name="T78" fmla="*/ 30 w 132"/>
                    <a:gd name="T79" fmla="*/ 73 h 417"/>
                    <a:gd name="T80" fmla="*/ 30 w 132"/>
                    <a:gd name="T81" fmla="*/ 54 h 417"/>
                    <a:gd name="T82" fmla="*/ 7 w 132"/>
                    <a:gd name="T83" fmla="*/ 30 h 417"/>
                    <a:gd name="T84" fmla="*/ 0 w 132"/>
                    <a:gd name="T85" fmla="*/ 4 h 417"/>
                    <a:gd name="T86" fmla="*/ 14 w 132"/>
                    <a:gd name="T87" fmla="*/ 4 h 417"/>
                    <a:gd name="T88" fmla="*/ 54 w 132"/>
                    <a:gd name="T89" fmla="*/ 22 h 417"/>
                    <a:gd name="T90" fmla="*/ 87 w 132"/>
                    <a:gd name="T91" fmla="*/ 32 h 41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2"/>
                    <a:gd name="T139" fmla="*/ 0 h 417"/>
                    <a:gd name="T140" fmla="*/ 132 w 132"/>
                    <a:gd name="T141" fmla="*/ 417 h 41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2" h="417">
                      <a:moveTo>
                        <a:pt x="98" y="35"/>
                      </a:moveTo>
                      <a:lnTo>
                        <a:pt x="103" y="47"/>
                      </a:lnTo>
                      <a:lnTo>
                        <a:pt x="100" y="59"/>
                      </a:lnTo>
                      <a:lnTo>
                        <a:pt x="100" y="71"/>
                      </a:lnTo>
                      <a:lnTo>
                        <a:pt x="104" y="78"/>
                      </a:lnTo>
                      <a:lnTo>
                        <a:pt x="111" y="86"/>
                      </a:lnTo>
                      <a:lnTo>
                        <a:pt x="114" y="99"/>
                      </a:lnTo>
                      <a:lnTo>
                        <a:pt x="110" y="108"/>
                      </a:lnTo>
                      <a:lnTo>
                        <a:pt x="105" y="117"/>
                      </a:lnTo>
                      <a:lnTo>
                        <a:pt x="105" y="125"/>
                      </a:lnTo>
                      <a:lnTo>
                        <a:pt x="109" y="132"/>
                      </a:lnTo>
                      <a:lnTo>
                        <a:pt x="115" y="142"/>
                      </a:lnTo>
                      <a:lnTo>
                        <a:pt x="113" y="152"/>
                      </a:lnTo>
                      <a:lnTo>
                        <a:pt x="106" y="173"/>
                      </a:lnTo>
                      <a:lnTo>
                        <a:pt x="107" y="182"/>
                      </a:lnTo>
                      <a:lnTo>
                        <a:pt x="120" y="198"/>
                      </a:lnTo>
                      <a:lnTo>
                        <a:pt x="120" y="212"/>
                      </a:lnTo>
                      <a:lnTo>
                        <a:pt x="114" y="224"/>
                      </a:lnTo>
                      <a:lnTo>
                        <a:pt x="111" y="234"/>
                      </a:lnTo>
                      <a:lnTo>
                        <a:pt x="112" y="242"/>
                      </a:lnTo>
                      <a:lnTo>
                        <a:pt x="122" y="250"/>
                      </a:lnTo>
                      <a:lnTo>
                        <a:pt x="124" y="257"/>
                      </a:lnTo>
                      <a:lnTo>
                        <a:pt x="123" y="272"/>
                      </a:lnTo>
                      <a:lnTo>
                        <a:pt x="119" y="290"/>
                      </a:lnTo>
                      <a:lnTo>
                        <a:pt x="119" y="300"/>
                      </a:lnTo>
                      <a:lnTo>
                        <a:pt x="121" y="308"/>
                      </a:lnTo>
                      <a:lnTo>
                        <a:pt x="128" y="318"/>
                      </a:lnTo>
                      <a:lnTo>
                        <a:pt x="131" y="328"/>
                      </a:lnTo>
                      <a:lnTo>
                        <a:pt x="131" y="339"/>
                      </a:lnTo>
                      <a:lnTo>
                        <a:pt x="126" y="346"/>
                      </a:lnTo>
                      <a:lnTo>
                        <a:pt x="120" y="354"/>
                      </a:lnTo>
                      <a:lnTo>
                        <a:pt x="126" y="364"/>
                      </a:lnTo>
                      <a:lnTo>
                        <a:pt x="129" y="373"/>
                      </a:lnTo>
                      <a:lnTo>
                        <a:pt x="125" y="382"/>
                      </a:lnTo>
                      <a:lnTo>
                        <a:pt x="117" y="387"/>
                      </a:lnTo>
                      <a:lnTo>
                        <a:pt x="117" y="398"/>
                      </a:lnTo>
                      <a:lnTo>
                        <a:pt x="117" y="406"/>
                      </a:lnTo>
                      <a:lnTo>
                        <a:pt x="116" y="416"/>
                      </a:lnTo>
                      <a:lnTo>
                        <a:pt x="103" y="408"/>
                      </a:lnTo>
                      <a:lnTo>
                        <a:pt x="89" y="401"/>
                      </a:lnTo>
                      <a:lnTo>
                        <a:pt x="77" y="398"/>
                      </a:lnTo>
                      <a:lnTo>
                        <a:pt x="57" y="399"/>
                      </a:lnTo>
                      <a:lnTo>
                        <a:pt x="44" y="398"/>
                      </a:lnTo>
                      <a:lnTo>
                        <a:pt x="36" y="391"/>
                      </a:lnTo>
                      <a:lnTo>
                        <a:pt x="21" y="388"/>
                      </a:lnTo>
                      <a:lnTo>
                        <a:pt x="29" y="380"/>
                      </a:lnTo>
                      <a:lnTo>
                        <a:pt x="30" y="369"/>
                      </a:lnTo>
                      <a:lnTo>
                        <a:pt x="25" y="356"/>
                      </a:lnTo>
                      <a:lnTo>
                        <a:pt x="25" y="339"/>
                      </a:lnTo>
                      <a:lnTo>
                        <a:pt x="29" y="326"/>
                      </a:lnTo>
                      <a:lnTo>
                        <a:pt x="34" y="319"/>
                      </a:lnTo>
                      <a:lnTo>
                        <a:pt x="34" y="309"/>
                      </a:lnTo>
                      <a:lnTo>
                        <a:pt x="28" y="298"/>
                      </a:lnTo>
                      <a:lnTo>
                        <a:pt x="30" y="290"/>
                      </a:lnTo>
                      <a:lnTo>
                        <a:pt x="39" y="276"/>
                      </a:lnTo>
                      <a:lnTo>
                        <a:pt x="39" y="268"/>
                      </a:lnTo>
                      <a:lnTo>
                        <a:pt x="34" y="261"/>
                      </a:lnTo>
                      <a:lnTo>
                        <a:pt x="25" y="251"/>
                      </a:lnTo>
                      <a:lnTo>
                        <a:pt x="28" y="244"/>
                      </a:lnTo>
                      <a:lnTo>
                        <a:pt x="34" y="227"/>
                      </a:lnTo>
                      <a:lnTo>
                        <a:pt x="39" y="216"/>
                      </a:lnTo>
                      <a:lnTo>
                        <a:pt x="38" y="204"/>
                      </a:lnTo>
                      <a:lnTo>
                        <a:pt x="19" y="199"/>
                      </a:lnTo>
                      <a:lnTo>
                        <a:pt x="17" y="188"/>
                      </a:lnTo>
                      <a:lnTo>
                        <a:pt x="19" y="181"/>
                      </a:lnTo>
                      <a:lnTo>
                        <a:pt x="23" y="175"/>
                      </a:lnTo>
                      <a:lnTo>
                        <a:pt x="22" y="165"/>
                      </a:lnTo>
                      <a:lnTo>
                        <a:pt x="22" y="153"/>
                      </a:lnTo>
                      <a:lnTo>
                        <a:pt x="27" y="147"/>
                      </a:lnTo>
                      <a:lnTo>
                        <a:pt x="31" y="139"/>
                      </a:lnTo>
                      <a:lnTo>
                        <a:pt x="28" y="131"/>
                      </a:lnTo>
                      <a:lnTo>
                        <a:pt x="23" y="123"/>
                      </a:lnTo>
                      <a:lnTo>
                        <a:pt x="23" y="117"/>
                      </a:lnTo>
                      <a:lnTo>
                        <a:pt x="29" y="109"/>
                      </a:lnTo>
                      <a:lnTo>
                        <a:pt x="30" y="102"/>
                      </a:lnTo>
                      <a:lnTo>
                        <a:pt x="29" y="97"/>
                      </a:lnTo>
                      <a:lnTo>
                        <a:pt x="22" y="93"/>
                      </a:lnTo>
                      <a:lnTo>
                        <a:pt x="21" y="87"/>
                      </a:lnTo>
                      <a:lnTo>
                        <a:pt x="23" y="83"/>
                      </a:lnTo>
                      <a:lnTo>
                        <a:pt x="30" y="73"/>
                      </a:lnTo>
                      <a:lnTo>
                        <a:pt x="31" y="62"/>
                      </a:lnTo>
                      <a:lnTo>
                        <a:pt x="30" y="54"/>
                      </a:lnTo>
                      <a:lnTo>
                        <a:pt x="24" y="46"/>
                      </a:lnTo>
                      <a:lnTo>
                        <a:pt x="7" y="30"/>
                      </a:lnTo>
                      <a:lnTo>
                        <a:pt x="1" y="15"/>
                      </a:lnTo>
                      <a:lnTo>
                        <a:pt x="0" y="4"/>
                      </a:lnTo>
                      <a:lnTo>
                        <a:pt x="6" y="0"/>
                      </a:lnTo>
                      <a:lnTo>
                        <a:pt x="14" y="4"/>
                      </a:lnTo>
                      <a:lnTo>
                        <a:pt x="34" y="15"/>
                      </a:lnTo>
                      <a:lnTo>
                        <a:pt x="54" y="22"/>
                      </a:lnTo>
                      <a:lnTo>
                        <a:pt x="74" y="28"/>
                      </a:lnTo>
                      <a:lnTo>
                        <a:pt x="87" y="32"/>
                      </a:lnTo>
                      <a:lnTo>
                        <a:pt x="98" y="35"/>
                      </a:lnTo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63" name="Freeform 366">
                  <a:extLst>
                    <a:ext uri="{FF2B5EF4-FFF2-40B4-BE49-F238E27FC236}">
                      <a16:creationId xmlns:a16="http://schemas.microsoft.com/office/drawing/2014/main" id="{A1A2B538-B7A5-4E7F-9206-1516CB725E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2" y="2675"/>
                  <a:ext cx="223" cy="426"/>
                </a:xfrm>
                <a:custGeom>
                  <a:avLst/>
                  <a:gdLst>
                    <a:gd name="T0" fmla="*/ 89 w 223"/>
                    <a:gd name="T1" fmla="*/ 400 h 426"/>
                    <a:gd name="T2" fmla="*/ 130 w 223"/>
                    <a:gd name="T3" fmla="*/ 413 h 426"/>
                    <a:gd name="T4" fmla="*/ 206 w 223"/>
                    <a:gd name="T5" fmla="*/ 340 h 426"/>
                    <a:gd name="T6" fmla="*/ 211 w 223"/>
                    <a:gd name="T7" fmla="*/ 351 h 426"/>
                    <a:gd name="T8" fmla="*/ 127 w 223"/>
                    <a:gd name="T9" fmla="*/ 425 h 426"/>
                    <a:gd name="T10" fmla="*/ 84 w 223"/>
                    <a:gd name="T11" fmla="*/ 406 h 426"/>
                    <a:gd name="T12" fmla="*/ 27 w 223"/>
                    <a:gd name="T13" fmla="*/ 391 h 426"/>
                    <a:gd name="T14" fmla="*/ 29 w 223"/>
                    <a:gd name="T15" fmla="*/ 359 h 426"/>
                    <a:gd name="T16" fmla="*/ 39 w 223"/>
                    <a:gd name="T17" fmla="*/ 325 h 426"/>
                    <a:gd name="T18" fmla="*/ 32 w 223"/>
                    <a:gd name="T19" fmla="*/ 298 h 426"/>
                    <a:gd name="T20" fmla="*/ 43 w 223"/>
                    <a:gd name="T21" fmla="*/ 271 h 426"/>
                    <a:gd name="T22" fmla="*/ 35 w 223"/>
                    <a:gd name="T23" fmla="*/ 240 h 426"/>
                    <a:gd name="T24" fmla="*/ 30 w 223"/>
                    <a:gd name="T25" fmla="*/ 209 h 426"/>
                    <a:gd name="T26" fmla="*/ 27 w 223"/>
                    <a:gd name="T27" fmla="*/ 170 h 426"/>
                    <a:gd name="T28" fmla="*/ 34 w 223"/>
                    <a:gd name="T29" fmla="*/ 136 h 426"/>
                    <a:gd name="T30" fmla="*/ 36 w 223"/>
                    <a:gd name="T31" fmla="*/ 110 h 426"/>
                    <a:gd name="T32" fmla="*/ 25 w 223"/>
                    <a:gd name="T33" fmla="*/ 88 h 426"/>
                    <a:gd name="T34" fmla="*/ 30 w 223"/>
                    <a:gd name="T35" fmla="*/ 50 h 426"/>
                    <a:gd name="T36" fmla="*/ 2 w 223"/>
                    <a:gd name="T37" fmla="*/ 4 h 426"/>
                    <a:gd name="T38" fmla="*/ 14 w 223"/>
                    <a:gd name="T39" fmla="*/ 14 h 426"/>
                    <a:gd name="T40" fmla="*/ 42 w 223"/>
                    <a:gd name="T41" fmla="*/ 55 h 426"/>
                    <a:gd name="T42" fmla="*/ 81 w 223"/>
                    <a:gd name="T43" fmla="*/ 89 h 426"/>
                    <a:gd name="T44" fmla="*/ 41 w 223"/>
                    <a:gd name="T45" fmla="*/ 77 h 426"/>
                    <a:gd name="T46" fmla="*/ 45 w 223"/>
                    <a:gd name="T47" fmla="*/ 102 h 426"/>
                    <a:gd name="T48" fmla="*/ 66 w 223"/>
                    <a:gd name="T49" fmla="*/ 127 h 426"/>
                    <a:gd name="T50" fmla="*/ 39 w 223"/>
                    <a:gd name="T51" fmla="*/ 122 h 426"/>
                    <a:gd name="T52" fmla="*/ 46 w 223"/>
                    <a:gd name="T53" fmla="*/ 142 h 426"/>
                    <a:gd name="T54" fmla="*/ 49 w 223"/>
                    <a:gd name="T55" fmla="*/ 163 h 426"/>
                    <a:gd name="T56" fmla="*/ 89 w 223"/>
                    <a:gd name="T57" fmla="*/ 190 h 426"/>
                    <a:gd name="T58" fmla="*/ 44 w 223"/>
                    <a:gd name="T59" fmla="*/ 173 h 426"/>
                    <a:gd name="T60" fmla="*/ 30 w 223"/>
                    <a:gd name="T61" fmla="*/ 193 h 426"/>
                    <a:gd name="T62" fmla="*/ 57 w 223"/>
                    <a:gd name="T63" fmla="*/ 209 h 426"/>
                    <a:gd name="T64" fmla="*/ 107 w 223"/>
                    <a:gd name="T65" fmla="*/ 231 h 426"/>
                    <a:gd name="T66" fmla="*/ 50 w 223"/>
                    <a:gd name="T67" fmla="*/ 224 h 426"/>
                    <a:gd name="T68" fmla="*/ 40 w 223"/>
                    <a:gd name="T69" fmla="*/ 261 h 426"/>
                    <a:gd name="T70" fmla="*/ 107 w 223"/>
                    <a:gd name="T71" fmla="*/ 275 h 426"/>
                    <a:gd name="T72" fmla="*/ 71 w 223"/>
                    <a:gd name="T73" fmla="*/ 275 h 426"/>
                    <a:gd name="T74" fmla="*/ 49 w 223"/>
                    <a:gd name="T75" fmla="*/ 288 h 426"/>
                    <a:gd name="T76" fmla="*/ 51 w 223"/>
                    <a:gd name="T77" fmla="*/ 309 h 426"/>
                    <a:gd name="T78" fmla="*/ 115 w 223"/>
                    <a:gd name="T79" fmla="*/ 319 h 426"/>
                    <a:gd name="T80" fmla="*/ 83 w 223"/>
                    <a:gd name="T81" fmla="*/ 319 h 426"/>
                    <a:gd name="T82" fmla="*/ 47 w 223"/>
                    <a:gd name="T83" fmla="*/ 316 h 426"/>
                    <a:gd name="T84" fmla="*/ 80 w 223"/>
                    <a:gd name="T85" fmla="*/ 343 h 426"/>
                    <a:gd name="T86" fmla="*/ 116 w 223"/>
                    <a:gd name="T87" fmla="*/ 358 h 426"/>
                    <a:gd name="T88" fmla="*/ 70 w 223"/>
                    <a:gd name="T89" fmla="*/ 345 h 426"/>
                    <a:gd name="T90" fmla="*/ 43 w 223"/>
                    <a:gd name="T91" fmla="*/ 341 h 426"/>
                    <a:gd name="T92" fmla="*/ 44 w 223"/>
                    <a:gd name="T93" fmla="*/ 366 h 426"/>
                    <a:gd name="T94" fmla="*/ 41 w 223"/>
                    <a:gd name="T95" fmla="*/ 387 h 42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23"/>
                    <a:gd name="T145" fmla="*/ 0 h 426"/>
                    <a:gd name="T146" fmla="*/ 223 w 223"/>
                    <a:gd name="T147" fmla="*/ 426 h 42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23" h="426">
                      <a:moveTo>
                        <a:pt x="47" y="388"/>
                      </a:moveTo>
                      <a:lnTo>
                        <a:pt x="56" y="398"/>
                      </a:lnTo>
                      <a:lnTo>
                        <a:pt x="71" y="400"/>
                      </a:lnTo>
                      <a:lnTo>
                        <a:pt x="89" y="400"/>
                      </a:lnTo>
                      <a:lnTo>
                        <a:pt x="108" y="404"/>
                      </a:lnTo>
                      <a:lnTo>
                        <a:pt x="121" y="411"/>
                      </a:lnTo>
                      <a:lnTo>
                        <a:pt x="125" y="415"/>
                      </a:lnTo>
                      <a:lnTo>
                        <a:pt x="130" y="413"/>
                      </a:lnTo>
                      <a:lnTo>
                        <a:pt x="152" y="395"/>
                      </a:lnTo>
                      <a:lnTo>
                        <a:pt x="181" y="371"/>
                      </a:lnTo>
                      <a:lnTo>
                        <a:pt x="191" y="356"/>
                      </a:lnTo>
                      <a:lnTo>
                        <a:pt x="206" y="340"/>
                      </a:lnTo>
                      <a:lnTo>
                        <a:pt x="210" y="328"/>
                      </a:lnTo>
                      <a:lnTo>
                        <a:pt x="222" y="326"/>
                      </a:lnTo>
                      <a:lnTo>
                        <a:pt x="216" y="339"/>
                      </a:lnTo>
                      <a:lnTo>
                        <a:pt x="211" y="351"/>
                      </a:lnTo>
                      <a:lnTo>
                        <a:pt x="192" y="366"/>
                      </a:lnTo>
                      <a:lnTo>
                        <a:pt x="179" y="384"/>
                      </a:lnTo>
                      <a:lnTo>
                        <a:pt x="146" y="405"/>
                      </a:lnTo>
                      <a:lnTo>
                        <a:pt x="127" y="425"/>
                      </a:lnTo>
                      <a:lnTo>
                        <a:pt x="119" y="424"/>
                      </a:lnTo>
                      <a:lnTo>
                        <a:pt x="111" y="415"/>
                      </a:lnTo>
                      <a:lnTo>
                        <a:pt x="99" y="409"/>
                      </a:lnTo>
                      <a:lnTo>
                        <a:pt x="84" y="406"/>
                      </a:lnTo>
                      <a:lnTo>
                        <a:pt x="54" y="405"/>
                      </a:lnTo>
                      <a:lnTo>
                        <a:pt x="45" y="400"/>
                      </a:lnTo>
                      <a:lnTo>
                        <a:pt x="30" y="397"/>
                      </a:lnTo>
                      <a:lnTo>
                        <a:pt x="27" y="391"/>
                      </a:lnTo>
                      <a:lnTo>
                        <a:pt x="31" y="382"/>
                      </a:lnTo>
                      <a:lnTo>
                        <a:pt x="36" y="374"/>
                      </a:lnTo>
                      <a:lnTo>
                        <a:pt x="33" y="364"/>
                      </a:lnTo>
                      <a:lnTo>
                        <a:pt x="29" y="359"/>
                      </a:lnTo>
                      <a:lnTo>
                        <a:pt x="28" y="351"/>
                      </a:lnTo>
                      <a:lnTo>
                        <a:pt x="31" y="338"/>
                      </a:lnTo>
                      <a:lnTo>
                        <a:pt x="34" y="331"/>
                      </a:lnTo>
                      <a:lnTo>
                        <a:pt x="39" y="325"/>
                      </a:lnTo>
                      <a:lnTo>
                        <a:pt x="41" y="318"/>
                      </a:lnTo>
                      <a:lnTo>
                        <a:pt x="38" y="312"/>
                      </a:lnTo>
                      <a:lnTo>
                        <a:pt x="32" y="306"/>
                      </a:lnTo>
                      <a:lnTo>
                        <a:pt x="32" y="298"/>
                      </a:lnTo>
                      <a:lnTo>
                        <a:pt x="35" y="292"/>
                      </a:lnTo>
                      <a:lnTo>
                        <a:pt x="41" y="283"/>
                      </a:lnTo>
                      <a:lnTo>
                        <a:pt x="46" y="278"/>
                      </a:lnTo>
                      <a:lnTo>
                        <a:pt x="43" y="271"/>
                      </a:lnTo>
                      <a:lnTo>
                        <a:pt x="33" y="266"/>
                      </a:lnTo>
                      <a:lnTo>
                        <a:pt x="29" y="258"/>
                      </a:lnTo>
                      <a:lnTo>
                        <a:pt x="30" y="251"/>
                      </a:lnTo>
                      <a:lnTo>
                        <a:pt x="35" y="240"/>
                      </a:lnTo>
                      <a:lnTo>
                        <a:pt x="43" y="226"/>
                      </a:lnTo>
                      <a:lnTo>
                        <a:pt x="45" y="217"/>
                      </a:lnTo>
                      <a:lnTo>
                        <a:pt x="40" y="212"/>
                      </a:lnTo>
                      <a:lnTo>
                        <a:pt x="30" y="209"/>
                      </a:lnTo>
                      <a:lnTo>
                        <a:pt x="23" y="205"/>
                      </a:lnTo>
                      <a:lnTo>
                        <a:pt x="21" y="193"/>
                      </a:lnTo>
                      <a:lnTo>
                        <a:pt x="29" y="179"/>
                      </a:lnTo>
                      <a:lnTo>
                        <a:pt x="27" y="170"/>
                      </a:lnTo>
                      <a:lnTo>
                        <a:pt x="24" y="162"/>
                      </a:lnTo>
                      <a:lnTo>
                        <a:pt x="30" y="151"/>
                      </a:lnTo>
                      <a:lnTo>
                        <a:pt x="36" y="143"/>
                      </a:lnTo>
                      <a:lnTo>
                        <a:pt x="34" y="136"/>
                      </a:lnTo>
                      <a:lnTo>
                        <a:pt x="30" y="131"/>
                      </a:lnTo>
                      <a:lnTo>
                        <a:pt x="29" y="121"/>
                      </a:lnTo>
                      <a:lnTo>
                        <a:pt x="33" y="115"/>
                      </a:lnTo>
                      <a:lnTo>
                        <a:pt x="36" y="110"/>
                      </a:lnTo>
                      <a:lnTo>
                        <a:pt x="35" y="103"/>
                      </a:lnTo>
                      <a:lnTo>
                        <a:pt x="28" y="99"/>
                      </a:lnTo>
                      <a:lnTo>
                        <a:pt x="24" y="96"/>
                      </a:lnTo>
                      <a:lnTo>
                        <a:pt x="25" y="88"/>
                      </a:lnTo>
                      <a:lnTo>
                        <a:pt x="33" y="78"/>
                      </a:lnTo>
                      <a:lnTo>
                        <a:pt x="36" y="70"/>
                      </a:lnTo>
                      <a:lnTo>
                        <a:pt x="37" y="59"/>
                      </a:lnTo>
                      <a:lnTo>
                        <a:pt x="30" y="50"/>
                      </a:lnTo>
                      <a:lnTo>
                        <a:pt x="15" y="35"/>
                      </a:lnTo>
                      <a:lnTo>
                        <a:pt x="7" y="25"/>
                      </a:lnTo>
                      <a:lnTo>
                        <a:pt x="0" y="15"/>
                      </a:lnTo>
                      <a:lnTo>
                        <a:pt x="2" y="4"/>
                      </a:lnTo>
                      <a:lnTo>
                        <a:pt x="7" y="0"/>
                      </a:lnTo>
                      <a:lnTo>
                        <a:pt x="11" y="1"/>
                      </a:lnTo>
                      <a:lnTo>
                        <a:pt x="19" y="8"/>
                      </a:lnTo>
                      <a:lnTo>
                        <a:pt x="14" y="14"/>
                      </a:lnTo>
                      <a:lnTo>
                        <a:pt x="15" y="24"/>
                      </a:lnTo>
                      <a:lnTo>
                        <a:pt x="25" y="40"/>
                      </a:lnTo>
                      <a:lnTo>
                        <a:pt x="38" y="49"/>
                      </a:lnTo>
                      <a:lnTo>
                        <a:pt x="42" y="55"/>
                      </a:lnTo>
                      <a:lnTo>
                        <a:pt x="45" y="63"/>
                      </a:lnTo>
                      <a:lnTo>
                        <a:pt x="47" y="68"/>
                      </a:lnTo>
                      <a:lnTo>
                        <a:pt x="65" y="80"/>
                      </a:lnTo>
                      <a:lnTo>
                        <a:pt x="81" y="89"/>
                      </a:lnTo>
                      <a:lnTo>
                        <a:pt x="84" y="95"/>
                      </a:lnTo>
                      <a:lnTo>
                        <a:pt x="78" y="97"/>
                      </a:lnTo>
                      <a:lnTo>
                        <a:pt x="54" y="81"/>
                      </a:lnTo>
                      <a:lnTo>
                        <a:pt x="41" y="77"/>
                      </a:lnTo>
                      <a:lnTo>
                        <a:pt x="35" y="89"/>
                      </a:lnTo>
                      <a:lnTo>
                        <a:pt x="34" y="93"/>
                      </a:lnTo>
                      <a:lnTo>
                        <a:pt x="40" y="99"/>
                      </a:lnTo>
                      <a:lnTo>
                        <a:pt x="45" y="102"/>
                      </a:lnTo>
                      <a:lnTo>
                        <a:pt x="47" y="109"/>
                      </a:lnTo>
                      <a:lnTo>
                        <a:pt x="45" y="116"/>
                      </a:lnTo>
                      <a:lnTo>
                        <a:pt x="51" y="121"/>
                      </a:lnTo>
                      <a:lnTo>
                        <a:pt x="66" y="127"/>
                      </a:lnTo>
                      <a:lnTo>
                        <a:pt x="89" y="136"/>
                      </a:lnTo>
                      <a:lnTo>
                        <a:pt x="80" y="138"/>
                      </a:lnTo>
                      <a:lnTo>
                        <a:pt x="57" y="131"/>
                      </a:lnTo>
                      <a:lnTo>
                        <a:pt x="39" y="122"/>
                      </a:lnTo>
                      <a:lnTo>
                        <a:pt x="35" y="125"/>
                      </a:lnTo>
                      <a:lnTo>
                        <a:pt x="37" y="130"/>
                      </a:lnTo>
                      <a:lnTo>
                        <a:pt x="43" y="136"/>
                      </a:lnTo>
                      <a:lnTo>
                        <a:pt x="46" y="142"/>
                      </a:lnTo>
                      <a:lnTo>
                        <a:pt x="43" y="150"/>
                      </a:lnTo>
                      <a:lnTo>
                        <a:pt x="36" y="156"/>
                      </a:lnTo>
                      <a:lnTo>
                        <a:pt x="36" y="161"/>
                      </a:lnTo>
                      <a:lnTo>
                        <a:pt x="49" y="163"/>
                      </a:lnTo>
                      <a:lnTo>
                        <a:pt x="59" y="176"/>
                      </a:lnTo>
                      <a:lnTo>
                        <a:pt x="72" y="183"/>
                      </a:lnTo>
                      <a:lnTo>
                        <a:pt x="88" y="187"/>
                      </a:lnTo>
                      <a:lnTo>
                        <a:pt x="89" y="190"/>
                      </a:lnTo>
                      <a:lnTo>
                        <a:pt x="80" y="189"/>
                      </a:lnTo>
                      <a:lnTo>
                        <a:pt x="58" y="184"/>
                      </a:lnTo>
                      <a:lnTo>
                        <a:pt x="49" y="178"/>
                      </a:lnTo>
                      <a:lnTo>
                        <a:pt x="44" y="173"/>
                      </a:lnTo>
                      <a:lnTo>
                        <a:pt x="37" y="172"/>
                      </a:lnTo>
                      <a:lnTo>
                        <a:pt x="37" y="179"/>
                      </a:lnTo>
                      <a:lnTo>
                        <a:pt x="33" y="186"/>
                      </a:lnTo>
                      <a:lnTo>
                        <a:pt x="30" y="193"/>
                      </a:lnTo>
                      <a:lnTo>
                        <a:pt x="32" y="199"/>
                      </a:lnTo>
                      <a:lnTo>
                        <a:pt x="42" y="202"/>
                      </a:lnTo>
                      <a:lnTo>
                        <a:pt x="51" y="204"/>
                      </a:lnTo>
                      <a:lnTo>
                        <a:pt x="57" y="209"/>
                      </a:lnTo>
                      <a:lnTo>
                        <a:pt x="84" y="217"/>
                      </a:lnTo>
                      <a:lnTo>
                        <a:pt x="105" y="223"/>
                      </a:lnTo>
                      <a:lnTo>
                        <a:pt x="113" y="226"/>
                      </a:lnTo>
                      <a:lnTo>
                        <a:pt x="107" y="231"/>
                      </a:lnTo>
                      <a:lnTo>
                        <a:pt x="95" y="229"/>
                      </a:lnTo>
                      <a:lnTo>
                        <a:pt x="71" y="221"/>
                      </a:lnTo>
                      <a:lnTo>
                        <a:pt x="54" y="217"/>
                      </a:lnTo>
                      <a:lnTo>
                        <a:pt x="50" y="224"/>
                      </a:lnTo>
                      <a:lnTo>
                        <a:pt x="47" y="236"/>
                      </a:lnTo>
                      <a:lnTo>
                        <a:pt x="40" y="246"/>
                      </a:lnTo>
                      <a:lnTo>
                        <a:pt x="39" y="253"/>
                      </a:lnTo>
                      <a:lnTo>
                        <a:pt x="40" y="261"/>
                      </a:lnTo>
                      <a:lnTo>
                        <a:pt x="48" y="263"/>
                      </a:lnTo>
                      <a:lnTo>
                        <a:pt x="63" y="265"/>
                      </a:lnTo>
                      <a:lnTo>
                        <a:pt x="81" y="273"/>
                      </a:lnTo>
                      <a:lnTo>
                        <a:pt x="107" y="275"/>
                      </a:lnTo>
                      <a:lnTo>
                        <a:pt x="118" y="279"/>
                      </a:lnTo>
                      <a:lnTo>
                        <a:pt x="111" y="283"/>
                      </a:lnTo>
                      <a:lnTo>
                        <a:pt x="88" y="281"/>
                      </a:lnTo>
                      <a:lnTo>
                        <a:pt x="71" y="275"/>
                      </a:lnTo>
                      <a:lnTo>
                        <a:pt x="61" y="272"/>
                      </a:lnTo>
                      <a:lnTo>
                        <a:pt x="51" y="271"/>
                      </a:lnTo>
                      <a:lnTo>
                        <a:pt x="52" y="277"/>
                      </a:lnTo>
                      <a:lnTo>
                        <a:pt x="49" y="288"/>
                      </a:lnTo>
                      <a:lnTo>
                        <a:pt x="43" y="294"/>
                      </a:lnTo>
                      <a:lnTo>
                        <a:pt x="42" y="300"/>
                      </a:lnTo>
                      <a:lnTo>
                        <a:pt x="43" y="306"/>
                      </a:lnTo>
                      <a:lnTo>
                        <a:pt x="51" y="309"/>
                      </a:lnTo>
                      <a:lnTo>
                        <a:pt x="66" y="309"/>
                      </a:lnTo>
                      <a:lnTo>
                        <a:pt x="77" y="312"/>
                      </a:lnTo>
                      <a:lnTo>
                        <a:pt x="102" y="319"/>
                      </a:lnTo>
                      <a:lnTo>
                        <a:pt x="115" y="319"/>
                      </a:lnTo>
                      <a:lnTo>
                        <a:pt x="120" y="324"/>
                      </a:lnTo>
                      <a:lnTo>
                        <a:pt x="114" y="327"/>
                      </a:lnTo>
                      <a:lnTo>
                        <a:pt x="102" y="324"/>
                      </a:lnTo>
                      <a:lnTo>
                        <a:pt x="83" y="319"/>
                      </a:lnTo>
                      <a:lnTo>
                        <a:pt x="73" y="317"/>
                      </a:lnTo>
                      <a:lnTo>
                        <a:pt x="60" y="314"/>
                      </a:lnTo>
                      <a:lnTo>
                        <a:pt x="50" y="315"/>
                      </a:lnTo>
                      <a:lnTo>
                        <a:pt x="47" y="316"/>
                      </a:lnTo>
                      <a:lnTo>
                        <a:pt x="48" y="325"/>
                      </a:lnTo>
                      <a:lnTo>
                        <a:pt x="44" y="329"/>
                      </a:lnTo>
                      <a:lnTo>
                        <a:pt x="63" y="333"/>
                      </a:lnTo>
                      <a:lnTo>
                        <a:pt x="80" y="343"/>
                      </a:lnTo>
                      <a:lnTo>
                        <a:pt x="98" y="349"/>
                      </a:lnTo>
                      <a:lnTo>
                        <a:pt x="110" y="350"/>
                      </a:lnTo>
                      <a:lnTo>
                        <a:pt x="121" y="355"/>
                      </a:lnTo>
                      <a:lnTo>
                        <a:pt x="116" y="358"/>
                      </a:lnTo>
                      <a:lnTo>
                        <a:pt x="107" y="356"/>
                      </a:lnTo>
                      <a:lnTo>
                        <a:pt x="94" y="353"/>
                      </a:lnTo>
                      <a:lnTo>
                        <a:pt x="81" y="351"/>
                      </a:lnTo>
                      <a:lnTo>
                        <a:pt x="70" y="345"/>
                      </a:lnTo>
                      <a:lnTo>
                        <a:pt x="64" y="340"/>
                      </a:lnTo>
                      <a:lnTo>
                        <a:pt x="56" y="339"/>
                      </a:lnTo>
                      <a:lnTo>
                        <a:pt x="46" y="340"/>
                      </a:lnTo>
                      <a:lnTo>
                        <a:pt x="43" y="341"/>
                      </a:lnTo>
                      <a:lnTo>
                        <a:pt x="40" y="348"/>
                      </a:lnTo>
                      <a:lnTo>
                        <a:pt x="39" y="356"/>
                      </a:lnTo>
                      <a:lnTo>
                        <a:pt x="40" y="362"/>
                      </a:lnTo>
                      <a:lnTo>
                        <a:pt x="44" y="366"/>
                      </a:lnTo>
                      <a:lnTo>
                        <a:pt x="48" y="376"/>
                      </a:lnTo>
                      <a:lnTo>
                        <a:pt x="45" y="379"/>
                      </a:lnTo>
                      <a:lnTo>
                        <a:pt x="41" y="384"/>
                      </a:lnTo>
                      <a:lnTo>
                        <a:pt x="41" y="387"/>
                      </a:lnTo>
                      <a:lnTo>
                        <a:pt x="47" y="38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64" name="Freeform 367">
                  <a:extLst>
                    <a:ext uri="{FF2B5EF4-FFF2-40B4-BE49-F238E27FC236}">
                      <a16:creationId xmlns:a16="http://schemas.microsoft.com/office/drawing/2014/main" id="{CED3B3B8-2531-4E8A-A2B8-FB5B9F001C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5" y="3041"/>
                  <a:ext cx="62" cy="19"/>
                </a:xfrm>
                <a:custGeom>
                  <a:avLst/>
                  <a:gdLst>
                    <a:gd name="T0" fmla="*/ 61 w 62"/>
                    <a:gd name="T1" fmla="*/ 14 h 19"/>
                    <a:gd name="T2" fmla="*/ 37 w 62"/>
                    <a:gd name="T3" fmla="*/ 14 h 19"/>
                    <a:gd name="T4" fmla="*/ 27 w 62"/>
                    <a:gd name="T5" fmla="*/ 10 h 19"/>
                    <a:gd name="T6" fmla="*/ 19 w 62"/>
                    <a:gd name="T7" fmla="*/ 4 h 19"/>
                    <a:gd name="T8" fmla="*/ 4 w 62"/>
                    <a:gd name="T9" fmla="*/ 0 h 19"/>
                    <a:gd name="T10" fmla="*/ 0 w 62"/>
                    <a:gd name="T11" fmla="*/ 5 h 19"/>
                    <a:gd name="T12" fmla="*/ 6 w 62"/>
                    <a:gd name="T13" fmla="*/ 6 h 19"/>
                    <a:gd name="T14" fmla="*/ 17 w 62"/>
                    <a:gd name="T15" fmla="*/ 12 h 19"/>
                    <a:gd name="T16" fmla="*/ 23 w 62"/>
                    <a:gd name="T17" fmla="*/ 14 h 19"/>
                    <a:gd name="T18" fmla="*/ 33 w 62"/>
                    <a:gd name="T19" fmla="*/ 17 h 19"/>
                    <a:gd name="T20" fmla="*/ 48 w 62"/>
                    <a:gd name="T21" fmla="*/ 18 h 19"/>
                    <a:gd name="T22" fmla="*/ 60 w 62"/>
                    <a:gd name="T23" fmla="*/ 17 h 19"/>
                    <a:gd name="T24" fmla="*/ 61 w 62"/>
                    <a:gd name="T25" fmla="*/ 14 h 1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2"/>
                    <a:gd name="T40" fmla="*/ 0 h 19"/>
                    <a:gd name="T41" fmla="*/ 62 w 62"/>
                    <a:gd name="T42" fmla="*/ 19 h 1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2" h="19">
                      <a:moveTo>
                        <a:pt x="61" y="14"/>
                      </a:moveTo>
                      <a:lnTo>
                        <a:pt x="37" y="14"/>
                      </a:lnTo>
                      <a:lnTo>
                        <a:pt x="27" y="10"/>
                      </a:lnTo>
                      <a:lnTo>
                        <a:pt x="19" y="4"/>
                      </a:lnTo>
                      <a:lnTo>
                        <a:pt x="4" y="0"/>
                      </a:lnTo>
                      <a:lnTo>
                        <a:pt x="0" y="5"/>
                      </a:lnTo>
                      <a:lnTo>
                        <a:pt x="6" y="6"/>
                      </a:lnTo>
                      <a:lnTo>
                        <a:pt x="17" y="12"/>
                      </a:lnTo>
                      <a:lnTo>
                        <a:pt x="23" y="14"/>
                      </a:lnTo>
                      <a:lnTo>
                        <a:pt x="33" y="17"/>
                      </a:lnTo>
                      <a:lnTo>
                        <a:pt x="48" y="18"/>
                      </a:lnTo>
                      <a:lnTo>
                        <a:pt x="60" y="17"/>
                      </a:lnTo>
                      <a:lnTo>
                        <a:pt x="61" y="1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65" name="Freeform 368">
                  <a:extLst>
                    <a:ext uri="{FF2B5EF4-FFF2-40B4-BE49-F238E27FC236}">
                      <a16:creationId xmlns:a16="http://schemas.microsoft.com/office/drawing/2014/main" id="{AA865382-7759-4C61-88A3-7BF750835A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" y="2620"/>
                  <a:ext cx="175" cy="92"/>
                </a:xfrm>
                <a:custGeom>
                  <a:avLst/>
                  <a:gdLst>
                    <a:gd name="T0" fmla="*/ 168 w 175"/>
                    <a:gd name="T1" fmla="*/ 6 h 92"/>
                    <a:gd name="T2" fmla="*/ 147 w 175"/>
                    <a:gd name="T3" fmla="*/ 8 h 92"/>
                    <a:gd name="T4" fmla="*/ 125 w 175"/>
                    <a:gd name="T5" fmla="*/ 10 h 92"/>
                    <a:gd name="T6" fmla="*/ 111 w 175"/>
                    <a:gd name="T7" fmla="*/ 11 h 92"/>
                    <a:gd name="T8" fmla="*/ 100 w 175"/>
                    <a:gd name="T9" fmla="*/ 9 h 92"/>
                    <a:gd name="T10" fmla="*/ 82 w 175"/>
                    <a:gd name="T11" fmla="*/ 4 h 92"/>
                    <a:gd name="T12" fmla="*/ 73 w 175"/>
                    <a:gd name="T13" fmla="*/ 0 h 92"/>
                    <a:gd name="T14" fmla="*/ 61 w 175"/>
                    <a:gd name="T15" fmla="*/ 7 h 92"/>
                    <a:gd name="T16" fmla="*/ 43 w 175"/>
                    <a:gd name="T17" fmla="*/ 21 h 92"/>
                    <a:gd name="T18" fmla="*/ 29 w 175"/>
                    <a:gd name="T19" fmla="*/ 31 h 92"/>
                    <a:gd name="T20" fmla="*/ 11 w 175"/>
                    <a:gd name="T21" fmla="*/ 44 h 92"/>
                    <a:gd name="T22" fmla="*/ 0 w 175"/>
                    <a:gd name="T23" fmla="*/ 54 h 92"/>
                    <a:gd name="T24" fmla="*/ 11 w 175"/>
                    <a:gd name="T25" fmla="*/ 62 h 92"/>
                    <a:gd name="T26" fmla="*/ 21 w 175"/>
                    <a:gd name="T27" fmla="*/ 71 h 92"/>
                    <a:gd name="T28" fmla="*/ 38 w 175"/>
                    <a:gd name="T29" fmla="*/ 77 h 92"/>
                    <a:gd name="T30" fmla="*/ 55 w 175"/>
                    <a:gd name="T31" fmla="*/ 83 h 92"/>
                    <a:gd name="T32" fmla="*/ 70 w 175"/>
                    <a:gd name="T33" fmla="*/ 88 h 92"/>
                    <a:gd name="T34" fmla="*/ 85 w 175"/>
                    <a:gd name="T35" fmla="*/ 89 h 92"/>
                    <a:gd name="T36" fmla="*/ 100 w 175"/>
                    <a:gd name="T37" fmla="*/ 91 h 92"/>
                    <a:gd name="T38" fmla="*/ 117 w 175"/>
                    <a:gd name="T39" fmla="*/ 78 h 92"/>
                    <a:gd name="T40" fmla="*/ 130 w 175"/>
                    <a:gd name="T41" fmla="*/ 67 h 92"/>
                    <a:gd name="T42" fmla="*/ 146 w 175"/>
                    <a:gd name="T43" fmla="*/ 52 h 92"/>
                    <a:gd name="T44" fmla="*/ 159 w 175"/>
                    <a:gd name="T45" fmla="*/ 38 h 92"/>
                    <a:gd name="T46" fmla="*/ 168 w 175"/>
                    <a:gd name="T47" fmla="*/ 27 h 92"/>
                    <a:gd name="T48" fmla="*/ 174 w 175"/>
                    <a:gd name="T49" fmla="*/ 13 h 92"/>
                    <a:gd name="T50" fmla="*/ 168 w 175"/>
                    <a:gd name="T51" fmla="*/ 6 h 9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75"/>
                    <a:gd name="T79" fmla="*/ 0 h 92"/>
                    <a:gd name="T80" fmla="*/ 175 w 175"/>
                    <a:gd name="T81" fmla="*/ 92 h 9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75" h="92">
                      <a:moveTo>
                        <a:pt x="168" y="6"/>
                      </a:moveTo>
                      <a:lnTo>
                        <a:pt x="147" y="8"/>
                      </a:lnTo>
                      <a:lnTo>
                        <a:pt x="125" y="10"/>
                      </a:lnTo>
                      <a:lnTo>
                        <a:pt x="111" y="11"/>
                      </a:lnTo>
                      <a:lnTo>
                        <a:pt x="100" y="9"/>
                      </a:lnTo>
                      <a:lnTo>
                        <a:pt x="82" y="4"/>
                      </a:lnTo>
                      <a:lnTo>
                        <a:pt x="73" y="0"/>
                      </a:lnTo>
                      <a:lnTo>
                        <a:pt x="61" y="7"/>
                      </a:lnTo>
                      <a:lnTo>
                        <a:pt x="43" y="21"/>
                      </a:lnTo>
                      <a:lnTo>
                        <a:pt x="29" y="31"/>
                      </a:lnTo>
                      <a:lnTo>
                        <a:pt x="11" y="44"/>
                      </a:lnTo>
                      <a:lnTo>
                        <a:pt x="0" y="54"/>
                      </a:lnTo>
                      <a:lnTo>
                        <a:pt x="11" y="62"/>
                      </a:lnTo>
                      <a:lnTo>
                        <a:pt x="21" y="71"/>
                      </a:lnTo>
                      <a:lnTo>
                        <a:pt x="38" y="77"/>
                      </a:lnTo>
                      <a:lnTo>
                        <a:pt x="55" y="83"/>
                      </a:lnTo>
                      <a:lnTo>
                        <a:pt x="70" y="88"/>
                      </a:lnTo>
                      <a:lnTo>
                        <a:pt x="85" y="89"/>
                      </a:lnTo>
                      <a:lnTo>
                        <a:pt x="100" y="91"/>
                      </a:lnTo>
                      <a:lnTo>
                        <a:pt x="117" y="78"/>
                      </a:lnTo>
                      <a:lnTo>
                        <a:pt x="130" y="67"/>
                      </a:lnTo>
                      <a:lnTo>
                        <a:pt x="146" y="52"/>
                      </a:lnTo>
                      <a:lnTo>
                        <a:pt x="159" y="38"/>
                      </a:lnTo>
                      <a:lnTo>
                        <a:pt x="168" y="27"/>
                      </a:lnTo>
                      <a:lnTo>
                        <a:pt x="174" y="13"/>
                      </a:lnTo>
                      <a:lnTo>
                        <a:pt x="168" y="6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66" name="Freeform 369">
                  <a:extLst>
                    <a:ext uri="{FF2B5EF4-FFF2-40B4-BE49-F238E27FC236}">
                      <a16:creationId xmlns:a16="http://schemas.microsoft.com/office/drawing/2014/main" id="{BF3F43E9-081A-4923-9F66-05FCA9BCF5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7" y="2616"/>
                  <a:ext cx="189" cy="109"/>
                </a:xfrm>
                <a:custGeom>
                  <a:avLst/>
                  <a:gdLst>
                    <a:gd name="T0" fmla="*/ 99 w 189"/>
                    <a:gd name="T1" fmla="*/ 92 h 109"/>
                    <a:gd name="T2" fmla="*/ 68 w 189"/>
                    <a:gd name="T3" fmla="*/ 85 h 109"/>
                    <a:gd name="T4" fmla="*/ 44 w 189"/>
                    <a:gd name="T5" fmla="*/ 76 h 109"/>
                    <a:gd name="T6" fmla="*/ 25 w 189"/>
                    <a:gd name="T7" fmla="*/ 65 h 109"/>
                    <a:gd name="T8" fmla="*/ 19 w 189"/>
                    <a:gd name="T9" fmla="*/ 59 h 109"/>
                    <a:gd name="T10" fmla="*/ 42 w 189"/>
                    <a:gd name="T11" fmla="*/ 35 h 109"/>
                    <a:gd name="T12" fmla="*/ 62 w 189"/>
                    <a:gd name="T13" fmla="*/ 22 h 109"/>
                    <a:gd name="T14" fmla="*/ 81 w 189"/>
                    <a:gd name="T15" fmla="*/ 10 h 109"/>
                    <a:gd name="T16" fmla="*/ 85 w 189"/>
                    <a:gd name="T17" fmla="*/ 10 h 109"/>
                    <a:gd name="T18" fmla="*/ 98 w 189"/>
                    <a:gd name="T19" fmla="*/ 13 h 109"/>
                    <a:gd name="T20" fmla="*/ 114 w 189"/>
                    <a:gd name="T21" fmla="*/ 17 h 109"/>
                    <a:gd name="T22" fmla="*/ 143 w 189"/>
                    <a:gd name="T23" fmla="*/ 18 h 109"/>
                    <a:gd name="T24" fmla="*/ 171 w 189"/>
                    <a:gd name="T25" fmla="*/ 16 h 109"/>
                    <a:gd name="T26" fmla="*/ 178 w 189"/>
                    <a:gd name="T27" fmla="*/ 16 h 109"/>
                    <a:gd name="T28" fmla="*/ 178 w 189"/>
                    <a:gd name="T29" fmla="*/ 21 h 109"/>
                    <a:gd name="T30" fmla="*/ 173 w 189"/>
                    <a:gd name="T31" fmla="*/ 29 h 109"/>
                    <a:gd name="T32" fmla="*/ 162 w 189"/>
                    <a:gd name="T33" fmla="*/ 44 h 109"/>
                    <a:gd name="T34" fmla="*/ 148 w 189"/>
                    <a:gd name="T35" fmla="*/ 56 h 109"/>
                    <a:gd name="T36" fmla="*/ 130 w 189"/>
                    <a:gd name="T37" fmla="*/ 75 h 109"/>
                    <a:gd name="T38" fmla="*/ 113 w 189"/>
                    <a:gd name="T39" fmla="*/ 88 h 109"/>
                    <a:gd name="T40" fmla="*/ 103 w 189"/>
                    <a:gd name="T41" fmla="*/ 96 h 109"/>
                    <a:gd name="T42" fmla="*/ 99 w 189"/>
                    <a:gd name="T43" fmla="*/ 104 h 109"/>
                    <a:gd name="T44" fmla="*/ 104 w 189"/>
                    <a:gd name="T45" fmla="*/ 108 h 109"/>
                    <a:gd name="T46" fmla="*/ 110 w 189"/>
                    <a:gd name="T47" fmla="*/ 105 h 109"/>
                    <a:gd name="T48" fmla="*/ 127 w 189"/>
                    <a:gd name="T49" fmla="*/ 89 h 109"/>
                    <a:gd name="T50" fmla="*/ 148 w 189"/>
                    <a:gd name="T51" fmla="*/ 69 h 109"/>
                    <a:gd name="T52" fmla="*/ 164 w 189"/>
                    <a:gd name="T53" fmla="*/ 55 h 109"/>
                    <a:gd name="T54" fmla="*/ 173 w 189"/>
                    <a:gd name="T55" fmla="*/ 43 h 109"/>
                    <a:gd name="T56" fmla="*/ 182 w 189"/>
                    <a:gd name="T57" fmla="*/ 31 h 109"/>
                    <a:gd name="T58" fmla="*/ 187 w 189"/>
                    <a:gd name="T59" fmla="*/ 22 h 109"/>
                    <a:gd name="T60" fmla="*/ 188 w 189"/>
                    <a:gd name="T61" fmla="*/ 13 h 109"/>
                    <a:gd name="T62" fmla="*/ 186 w 189"/>
                    <a:gd name="T63" fmla="*/ 7 h 109"/>
                    <a:gd name="T64" fmla="*/ 178 w 189"/>
                    <a:gd name="T65" fmla="*/ 5 h 109"/>
                    <a:gd name="T66" fmla="*/ 167 w 189"/>
                    <a:gd name="T67" fmla="*/ 7 h 109"/>
                    <a:gd name="T68" fmla="*/ 144 w 189"/>
                    <a:gd name="T69" fmla="*/ 11 h 109"/>
                    <a:gd name="T70" fmla="*/ 124 w 189"/>
                    <a:gd name="T71" fmla="*/ 12 h 109"/>
                    <a:gd name="T72" fmla="*/ 110 w 189"/>
                    <a:gd name="T73" fmla="*/ 9 h 109"/>
                    <a:gd name="T74" fmla="*/ 94 w 189"/>
                    <a:gd name="T75" fmla="*/ 6 h 109"/>
                    <a:gd name="T76" fmla="*/ 87 w 189"/>
                    <a:gd name="T77" fmla="*/ 0 h 109"/>
                    <a:gd name="T78" fmla="*/ 80 w 189"/>
                    <a:gd name="T79" fmla="*/ 1 h 109"/>
                    <a:gd name="T80" fmla="*/ 62 w 189"/>
                    <a:gd name="T81" fmla="*/ 11 h 109"/>
                    <a:gd name="T82" fmla="*/ 45 w 189"/>
                    <a:gd name="T83" fmla="*/ 25 h 109"/>
                    <a:gd name="T84" fmla="*/ 26 w 189"/>
                    <a:gd name="T85" fmla="*/ 39 h 109"/>
                    <a:gd name="T86" fmla="*/ 16 w 189"/>
                    <a:gd name="T87" fmla="*/ 47 h 109"/>
                    <a:gd name="T88" fmla="*/ 5 w 189"/>
                    <a:gd name="T89" fmla="*/ 54 h 109"/>
                    <a:gd name="T90" fmla="*/ 0 w 189"/>
                    <a:gd name="T91" fmla="*/ 57 h 109"/>
                    <a:gd name="T92" fmla="*/ 3 w 189"/>
                    <a:gd name="T93" fmla="*/ 62 h 109"/>
                    <a:gd name="T94" fmla="*/ 12 w 189"/>
                    <a:gd name="T95" fmla="*/ 67 h 109"/>
                    <a:gd name="T96" fmla="*/ 21 w 189"/>
                    <a:gd name="T97" fmla="*/ 75 h 109"/>
                    <a:gd name="T98" fmla="*/ 30 w 189"/>
                    <a:gd name="T99" fmla="*/ 77 h 109"/>
                    <a:gd name="T100" fmla="*/ 46 w 189"/>
                    <a:gd name="T101" fmla="*/ 83 h 109"/>
                    <a:gd name="T102" fmla="*/ 58 w 189"/>
                    <a:gd name="T103" fmla="*/ 88 h 109"/>
                    <a:gd name="T104" fmla="*/ 71 w 189"/>
                    <a:gd name="T105" fmla="*/ 95 h 109"/>
                    <a:gd name="T106" fmla="*/ 85 w 189"/>
                    <a:gd name="T107" fmla="*/ 97 h 109"/>
                    <a:gd name="T108" fmla="*/ 95 w 189"/>
                    <a:gd name="T109" fmla="*/ 97 h 109"/>
                    <a:gd name="T110" fmla="*/ 99 w 189"/>
                    <a:gd name="T111" fmla="*/ 92 h 10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89"/>
                    <a:gd name="T169" fmla="*/ 0 h 109"/>
                    <a:gd name="T170" fmla="*/ 189 w 189"/>
                    <a:gd name="T171" fmla="*/ 109 h 10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89" h="109">
                      <a:moveTo>
                        <a:pt x="99" y="92"/>
                      </a:moveTo>
                      <a:lnTo>
                        <a:pt x="68" y="85"/>
                      </a:lnTo>
                      <a:lnTo>
                        <a:pt x="44" y="76"/>
                      </a:lnTo>
                      <a:lnTo>
                        <a:pt x="25" y="65"/>
                      </a:lnTo>
                      <a:lnTo>
                        <a:pt x="19" y="59"/>
                      </a:lnTo>
                      <a:lnTo>
                        <a:pt x="42" y="35"/>
                      </a:lnTo>
                      <a:lnTo>
                        <a:pt x="62" y="22"/>
                      </a:lnTo>
                      <a:lnTo>
                        <a:pt x="81" y="10"/>
                      </a:lnTo>
                      <a:lnTo>
                        <a:pt x="85" y="10"/>
                      </a:lnTo>
                      <a:lnTo>
                        <a:pt x="98" y="13"/>
                      </a:lnTo>
                      <a:lnTo>
                        <a:pt x="114" y="17"/>
                      </a:lnTo>
                      <a:lnTo>
                        <a:pt x="143" y="18"/>
                      </a:lnTo>
                      <a:lnTo>
                        <a:pt x="171" y="16"/>
                      </a:lnTo>
                      <a:lnTo>
                        <a:pt x="178" y="16"/>
                      </a:lnTo>
                      <a:lnTo>
                        <a:pt x="178" y="21"/>
                      </a:lnTo>
                      <a:lnTo>
                        <a:pt x="173" y="29"/>
                      </a:lnTo>
                      <a:lnTo>
                        <a:pt x="162" y="44"/>
                      </a:lnTo>
                      <a:lnTo>
                        <a:pt x="148" y="56"/>
                      </a:lnTo>
                      <a:lnTo>
                        <a:pt x="130" y="75"/>
                      </a:lnTo>
                      <a:lnTo>
                        <a:pt x="113" y="88"/>
                      </a:lnTo>
                      <a:lnTo>
                        <a:pt x="103" y="96"/>
                      </a:lnTo>
                      <a:lnTo>
                        <a:pt x="99" y="104"/>
                      </a:lnTo>
                      <a:lnTo>
                        <a:pt x="104" y="108"/>
                      </a:lnTo>
                      <a:lnTo>
                        <a:pt x="110" y="105"/>
                      </a:lnTo>
                      <a:lnTo>
                        <a:pt x="127" y="89"/>
                      </a:lnTo>
                      <a:lnTo>
                        <a:pt x="148" y="69"/>
                      </a:lnTo>
                      <a:lnTo>
                        <a:pt x="164" y="55"/>
                      </a:lnTo>
                      <a:lnTo>
                        <a:pt x="173" y="43"/>
                      </a:lnTo>
                      <a:lnTo>
                        <a:pt x="182" y="31"/>
                      </a:lnTo>
                      <a:lnTo>
                        <a:pt x="187" y="22"/>
                      </a:lnTo>
                      <a:lnTo>
                        <a:pt x="188" y="13"/>
                      </a:lnTo>
                      <a:lnTo>
                        <a:pt x="186" y="7"/>
                      </a:lnTo>
                      <a:lnTo>
                        <a:pt x="178" y="5"/>
                      </a:lnTo>
                      <a:lnTo>
                        <a:pt x="167" y="7"/>
                      </a:lnTo>
                      <a:lnTo>
                        <a:pt x="144" y="11"/>
                      </a:lnTo>
                      <a:lnTo>
                        <a:pt x="124" y="12"/>
                      </a:lnTo>
                      <a:lnTo>
                        <a:pt x="110" y="9"/>
                      </a:lnTo>
                      <a:lnTo>
                        <a:pt x="94" y="6"/>
                      </a:lnTo>
                      <a:lnTo>
                        <a:pt x="87" y="0"/>
                      </a:lnTo>
                      <a:lnTo>
                        <a:pt x="80" y="1"/>
                      </a:lnTo>
                      <a:lnTo>
                        <a:pt x="62" y="11"/>
                      </a:lnTo>
                      <a:lnTo>
                        <a:pt x="45" y="25"/>
                      </a:lnTo>
                      <a:lnTo>
                        <a:pt x="26" y="39"/>
                      </a:lnTo>
                      <a:lnTo>
                        <a:pt x="16" y="47"/>
                      </a:lnTo>
                      <a:lnTo>
                        <a:pt x="5" y="54"/>
                      </a:lnTo>
                      <a:lnTo>
                        <a:pt x="0" y="57"/>
                      </a:lnTo>
                      <a:lnTo>
                        <a:pt x="3" y="62"/>
                      </a:lnTo>
                      <a:lnTo>
                        <a:pt x="12" y="67"/>
                      </a:lnTo>
                      <a:lnTo>
                        <a:pt x="21" y="75"/>
                      </a:lnTo>
                      <a:lnTo>
                        <a:pt x="30" y="77"/>
                      </a:lnTo>
                      <a:lnTo>
                        <a:pt x="46" y="83"/>
                      </a:lnTo>
                      <a:lnTo>
                        <a:pt x="58" y="88"/>
                      </a:lnTo>
                      <a:lnTo>
                        <a:pt x="71" y="95"/>
                      </a:lnTo>
                      <a:lnTo>
                        <a:pt x="85" y="97"/>
                      </a:lnTo>
                      <a:lnTo>
                        <a:pt x="95" y="97"/>
                      </a:lnTo>
                      <a:lnTo>
                        <a:pt x="99" y="9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67" name="Freeform 370">
                  <a:extLst>
                    <a:ext uri="{FF2B5EF4-FFF2-40B4-BE49-F238E27FC236}">
                      <a16:creationId xmlns:a16="http://schemas.microsoft.com/office/drawing/2014/main" id="{E4812562-2DB0-496A-BCC8-C04475E3A4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2" y="2701"/>
                  <a:ext cx="61" cy="36"/>
                </a:xfrm>
                <a:custGeom>
                  <a:avLst/>
                  <a:gdLst>
                    <a:gd name="T0" fmla="*/ 9 w 61"/>
                    <a:gd name="T1" fmla="*/ 4 h 36"/>
                    <a:gd name="T2" fmla="*/ 22 w 61"/>
                    <a:gd name="T3" fmla="*/ 13 h 36"/>
                    <a:gd name="T4" fmla="*/ 34 w 61"/>
                    <a:gd name="T5" fmla="*/ 22 h 36"/>
                    <a:gd name="T6" fmla="*/ 50 w 61"/>
                    <a:gd name="T7" fmla="*/ 27 h 36"/>
                    <a:gd name="T8" fmla="*/ 60 w 61"/>
                    <a:gd name="T9" fmla="*/ 30 h 36"/>
                    <a:gd name="T10" fmla="*/ 53 w 61"/>
                    <a:gd name="T11" fmla="*/ 35 h 36"/>
                    <a:gd name="T12" fmla="*/ 41 w 61"/>
                    <a:gd name="T13" fmla="*/ 34 h 36"/>
                    <a:gd name="T14" fmla="*/ 22 w 61"/>
                    <a:gd name="T15" fmla="*/ 22 h 36"/>
                    <a:gd name="T16" fmla="*/ 0 w 61"/>
                    <a:gd name="T17" fmla="*/ 0 h 36"/>
                    <a:gd name="T18" fmla="*/ 9 w 61"/>
                    <a:gd name="T19" fmla="*/ 4 h 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1"/>
                    <a:gd name="T31" fmla="*/ 0 h 36"/>
                    <a:gd name="T32" fmla="*/ 61 w 61"/>
                    <a:gd name="T33" fmla="*/ 36 h 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1" h="36">
                      <a:moveTo>
                        <a:pt x="9" y="4"/>
                      </a:moveTo>
                      <a:lnTo>
                        <a:pt x="22" y="13"/>
                      </a:lnTo>
                      <a:lnTo>
                        <a:pt x="34" y="22"/>
                      </a:lnTo>
                      <a:lnTo>
                        <a:pt x="50" y="27"/>
                      </a:lnTo>
                      <a:lnTo>
                        <a:pt x="60" y="30"/>
                      </a:lnTo>
                      <a:lnTo>
                        <a:pt x="53" y="35"/>
                      </a:lnTo>
                      <a:lnTo>
                        <a:pt x="41" y="34"/>
                      </a:lnTo>
                      <a:lnTo>
                        <a:pt x="22" y="22"/>
                      </a:lnTo>
                      <a:lnTo>
                        <a:pt x="0" y="0"/>
                      </a:lnTo>
                      <a:lnTo>
                        <a:pt x="9" y="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133" name="Group 371">
                <a:extLst>
                  <a:ext uri="{FF2B5EF4-FFF2-40B4-BE49-F238E27FC236}">
                    <a16:creationId xmlns:a16="http://schemas.microsoft.com/office/drawing/2014/main" id="{4ECC3BD4-D07E-4601-A7BE-0C28DA0DDD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4" y="2693"/>
                <a:ext cx="233" cy="486"/>
                <a:chOff x="2844" y="2693"/>
                <a:chExt cx="233" cy="486"/>
              </a:xfrm>
            </p:grpSpPr>
            <p:sp>
              <p:nvSpPr>
                <p:cNvPr id="134" name="Freeform 372">
                  <a:extLst>
                    <a:ext uri="{FF2B5EF4-FFF2-40B4-BE49-F238E27FC236}">
                      <a16:creationId xmlns:a16="http://schemas.microsoft.com/office/drawing/2014/main" id="{0C11B4A9-D649-437E-B3AB-EC2AD6319F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" y="2712"/>
                  <a:ext cx="127" cy="460"/>
                </a:xfrm>
                <a:custGeom>
                  <a:avLst/>
                  <a:gdLst>
                    <a:gd name="T0" fmla="*/ 1 w 127"/>
                    <a:gd name="T1" fmla="*/ 85 h 460"/>
                    <a:gd name="T2" fmla="*/ 0 w 127"/>
                    <a:gd name="T3" fmla="*/ 103 h 460"/>
                    <a:gd name="T4" fmla="*/ 3 w 127"/>
                    <a:gd name="T5" fmla="*/ 193 h 460"/>
                    <a:gd name="T6" fmla="*/ 16 w 127"/>
                    <a:gd name="T7" fmla="*/ 314 h 460"/>
                    <a:gd name="T8" fmla="*/ 19 w 127"/>
                    <a:gd name="T9" fmla="*/ 391 h 460"/>
                    <a:gd name="T10" fmla="*/ 17 w 127"/>
                    <a:gd name="T11" fmla="*/ 445 h 460"/>
                    <a:gd name="T12" fmla="*/ 21 w 127"/>
                    <a:gd name="T13" fmla="*/ 459 h 460"/>
                    <a:gd name="T14" fmla="*/ 28 w 127"/>
                    <a:gd name="T15" fmla="*/ 456 h 460"/>
                    <a:gd name="T16" fmla="*/ 66 w 127"/>
                    <a:gd name="T17" fmla="*/ 425 h 460"/>
                    <a:gd name="T18" fmla="*/ 76 w 127"/>
                    <a:gd name="T19" fmla="*/ 419 h 460"/>
                    <a:gd name="T20" fmla="*/ 82 w 127"/>
                    <a:gd name="T21" fmla="*/ 410 h 460"/>
                    <a:gd name="T22" fmla="*/ 92 w 127"/>
                    <a:gd name="T23" fmla="*/ 398 h 460"/>
                    <a:gd name="T24" fmla="*/ 105 w 127"/>
                    <a:gd name="T25" fmla="*/ 386 h 460"/>
                    <a:gd name="T26" fmla="*/ 111 w 127"/>
                    <a:gd name="T27" fmla="*/ 370 h 460"/>
                    <a:gd name="T28" fmla="*/ 126 w 127"/>
                    <a:gd name="T29" fmla="*/ 356 h 460"/>
                    <a:gd name="T30" fmla="*/ 126 w 127"/>
                    <a:gd name="T31" fmla="*/ 347 h 460"/>
                    <a:gd name="T32" fmla="*/ 117 w 127"/>
                    <a:gd name="T33" fmla="*/ 338 h 460"/>
                    <a:gd name="T34" fmla="*/ 113 w 127"/>
                    <a:gd name="T35" fmla="*/ 324 h 460"/>
                    <a:gd name="T36" fmla="*/ 115 w 127"/>
                    <a:gd name="T37" fmla="*/ 317 h 460"/>
                    <a:gd name="T38" fmla="*/ 118 w 127"/>
                    <a:gd name="T39" fmla="*/ 305 h 460"/>
                    <a:gd name="T40" fmla="*/ 120 w 127"/>
                    <a:gd name="T41" fmla="*/ 297 h 460"/>
                    <a:gd name="T42" fmla="*/ 112 w 127"/>
                    <a:gd name="T43" fmla="*/ 284 h 460"/>
                    <a:gd name="T44" fmla="*/ 112 w 127"/>
                    <a:gd name="T45" fmla="*/ 275 h 460"/>
                    <a:gd name="T46" fmla="*/ 118 w 127"/>
                    <a:gd name="T47" fmla="*/ 257 h 460"/>
                    <a:gd name="T48" fmla="*/ 118 w 127"/>
                    <a:gd name="T49" fmla="*/ 248 h 460"/>
                    <a:gd name="T50" fmla="*/ 114 w 127"/>
                    <a:gd name="T51" fmla="*/ 241 h 460"/>
                    <a:gd name="T52" fmla="*/ 107 w 127"/>
                    <a:gd name="T53" fmla="*/ 232 h 460"/>
                    <a:gd name="T54" fmla="*/ 107 w 127"/>
                    <a:gd name="T55" fmla="*/ 216 h 460"/>
                    <a:gd name="T56" fmla="*/ 110 w 127"/>
                    <a:gd name="T57" fmla="*/ 203 h 460"/>
                    <a:gd name="T58" fmla="*/ 106 w 127"/>
                    <a:gd name="T59" fmla="*/ 189 h 460"/>
                    <a:gd name="T60" fmla="*/ 102 w 127"/>
                    <a:gd name="T61" fmla="*/ 185 h 460"/>
                    <a:gd name="T62" fmla="*/ 104 w 127"/>
                    <a:gd name="T63" fmla="*/ 171 h 460"/>
                    <a:gd name="T64" fmla="*/ 112 w 127"/>
                    <a:gd name="T65" fmla="*/ 156 h 460"/>
                    <a:gd name="T66" fmla="*/ 114 w 127"/>
                    <a:gd name="T67" fmla="*/ 146 h 460"/>
                    <a:gd name="T68" fmla="*/ 111 w 127"/>
                    <a:gd name="T69" fmla="*/ 137 h 460"/>
                    <a:gd name="T70" fmla="*/ 100 w 127"/>
                    <a:gd name="T71" fmla="*/ 130 h 460"/>
                    <a:gd name="T72" fmla="*/ 101 w 127"/>
                    <a:gd name="T73" fmla="*/ 123 h 460"/>
                    <a:gd name="T74" fmla="*/ 112 w 127"/>
                    <a:gd name="T75" fmla="*/ 102 h 460"/>
                    <a:gd name="T76" fmla="*/ 115 w 127"/>
                    <a:gd name="T77" fmla="*/ 85 h 460"/>
                    <a:gd name="T78" fmla="*/ 111 w 127"/>
                    <a:gd name="T79" fmla="*/ 77 h 460"/>
                    <a:gd name="T80" fmla="*/ 100 w 127"/>
                    <a:gd name="T81" fmla="*/ 69 h 460"/>
                    <a:gd name="T82" fmla="*/ 102 w 127"/>
                    <a:gd name="T83" fmla="*/ 62 h 460"/>
                    <a:gd name="T84" fmla="*/ 110 w 127"/>
                    <a:gd name="T85" fmla="*/ 53 h 460"/>
                    <a:gd name="T86" fmla="*/ 110 w 127"/>
                    <a:gd name="T87" fmla="*/ 44 h 460"/>
                    <a:gd name="T88" fmla="*/ 97 w 127"/>
                    <a:gd name="T89" fmla="*/ 38 h 460"/>
                    <a:gd name="T90" fmla="*/ 91 w 127"/>
                    <a:gd name="T91" fmla="*/ 32 h 460"/>
                    <a:gd name="T92" fmla="*/ 101 w 127"/>
                    <a:gd name="T93" fmla="*/ 18 h 460"/>
                    <a:gd name="T94" fmla="*/ 101 w 127"/>
                    <a:gd name="T95" fmla="*/ 11 h 460"/>
                    <a:gd name="T96" fmla="*/ 88 w 127"/>
                    <a:gd name="T97" fmla="*/ 7 h 460"/>
                    <a:gd name="T98" fmla="*/ 88 w 127"/>
                    <a:gd name="T99" fmla="*/ 0 h 460"/>
                    <a:gd name="T100" fmla="*/ 75 w 127"/>
                    <a:gd name="T101" fmla="*/ 19 h 460"/>
                    <a:gd name="T102" fmla="*/ 59 w 127"/>
                    <a:gd name="T103" fmla="*/ 40 h 460"/>
                    <a:gd name="T104" fmla="*/ 39 w 127"/>
                    <a:gd name="T105" fmla="*/ 56 h 460"/>
                    <a:gd name="T106" fmla="*/ 24 w 127"/>
                    <a:gd name="T107" fmla="*/ 70 h 460"/>
                    <a:gd name="T108" fmla="*/ 7 w 127"/>
                    <a:gd name="T109" fmla="*/ 79 h 460"/>
                    <a:gd name="T110" fmla="*/ 1 w 127"/>
                    <a:gd name="T111" fmla="*/ 85 h 46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27"/>
                    <a:gd name="T169" fmla="*/ 0 h 460"/>
                    <a:gd name="T170" fmla="*/ 127 w 127"/>
                    <a:gd name="T171" fmla="*/ 460 h 46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27" h="460">
                      <a:moveTo>
                        <a:pt x="1" y="85"/>
                      </a:moveTo>
                      <a:lnTo>
                        <a:pt x="0" y="103"/>
                      </a:lnTo>
                      <a:lnTo>
                        <a:pt x="3" y="193"/>
                      </a:lnTo>
                      <a:lnTo>
                        <a:pt x="16" y="314"/>
                      </a:lnTo>
                      <a:lnTo>
                        <a:pt x="19" y="391"/>
                      </a:lnTo>
                      <a:lnTo>
                        <a:pt x="17" y="445"/>
                      </a:lnTo>
                      <a:lnTo>
                        <a:pt x="21" y="459"/>
                      </a:lnTo>
                      <a:lnTo>
                        <a:pt x="28" y="456"/>
                      </a:lnTo>
                      <a:lnTo>
                        <a:pt x="66" y="425"/>
                      </a:lnTo>
                      <a:lnTo>
                        <a:pt x="76" y="419"/>
                      </a:lnTo>
                      <a:lnTo>
                        <a:pt x="82" y="410"/>
                      </a:lnTo>
                      <a:lnTo>
                        <a:pt x="92" y="398"/>
                      </a:lnTo>
                      <a:lnTo>
                        <a:pt x="105" y="386"/>
                      </a:lnTo>
                      <a:lnTo>
                        <a:pt x="111" y="370"/>
                      </a:lnTo>
                      <a:lnTo>
                        <a:pt x="126" y="356"/>
                      </a:lnTo>
                      <a:lnTo>
                        <a:pt x="126" y="347"/>
                      </a:lnTo>
                      <a:lnTo>
                        <a:pt x="117" y="338"/>
                      </a:lnTo>
                      <a:lnTo>
                        <a:pt x="113" y="324"/>
                      </a:lnTo>
                      <a:lnTo>
                        <a:pt x="115" y="317"/>
                      </a:lnTo>
                      <a:lnTo>
                        <a:pt x="118" y="305"/>
                      </a:lnTo>
                      <a:lnTo>
                        <a:pt x="120" y="297"/>
                      </a:lnTo>
                      <a:lnTo>
                        <a:pt x="112" y="284"/>
                      </a:lnTo>
                      <a:lnTo>
                        <a:pt x="112" y="275"/>
                      </a:lnTo>
                      <a:lnTo>
                        <a:pt x="118" y="257"/>
                      </a:lnTo>
                      <a:lnTo>
                        <a:pt x="118" y="248"/>
                      </a:lnTo>
                      <a:lnTo>
                        <a:pt x="114" y="241"/>
                      </a:lnTo>
                      <a:lnTo>
                        <a:pt x="107" y="232"/>
                      </a:lnTo>
                      <a:lnTo>
                        <a:pt x="107" y="216"/>
                      </a:lnTo>
                      <a:lnTo>
                        <a:pt x="110" y="203"/>
                      </a:lnTo>
                      <a:lnTo>
                        <a:pt x="106" y="189"/>
                      </a:lnTo>
                      <a:lnTo>
                        <a:pt x="102" y="185"/>
                      </a:lnTo>
                      <a:lnTo>
                        <a:pt x="104" y="171"/>
                      </a:lnTo>
                      <a:lnTo>
                        <a:pt x="112" y="156"/>
                      </a:lnTo>
                      <a:lnTo>
                        <a:pt x="114" y="146"/>
                      </a:lnTo>
                      <a:lnTo>
                        <a:pt x="111" y="137"/>
                      </a:lnTo>
                      <a:lnTo>
                        <a:pt x="100" y="130"/>
                      </a:lnTo>
                      <a:lnTo>
                        <a:pt x="101" y="123"/>
                      </a:lnTo>
                      <a:lnTo>
                        <a:pt x="112" y="102"/>
                      </a:lnTo>
                      <a:lnTo>
                        <a:pt x="115" y="85"/>
                      </a:lnTo>
                      <a:lnTo>
                        <a:pt x="111" y="77"/>
                      </a:lnTo>
                      <a:lnTo>
                        <a:pt x="100" y="69"/>
                      </a:lnTo>
                      <a:lnTo>
                        <a:pt x="102" y="62"/>
                      </a:lnTo>
                      <a:lnTo>
                        <a:pt x="110" y="53"/>
                      </a:lnTo>
                      <a:lnTo>
                        <a:pt x="110" y="44"/>
                      </a:lnTo>
                      <a:lnTo>
                        <a:pt x="97" y="38"/>
                      </a:lnTo>
                      <a:lnTo>
                        <a:pt x="91" y="32"/>
                      </a:lnTo>
                      <a:lnTo>
                        <a:pt x="101" y="18"/>
                      </a:lnTo>
                      <a:lnTo>
                        <a:pt x="101" y="11"/>
                      </a:lnTo>
                      <a:lnTo>
                        <a:pt x="88" y="7"/>
                      </a:lnTo>
                      <a:lnTo>
                        <a:pt x="88" y="0"/>
                      </a:lnTo>
                      <a:lnTo>
                        <a:pt x="75" y="19"/>
                      </a:lnTo>
                      <a:lnTo>
                        <a:pt x="59" y="40"/>
                      </a:lnTo>
                      <a:lnTo>
                        <a:pt x="39" y="56"/>
                      </a:lnTo>
                      <a:lnTo>
                        <a:pt x="24" y="70"/>
                      </a:lnTo>
                      <a:lnTo>
                        <a:pt x="7" y="79"/>
                      </a:lnTo>
                      <a:lnTo>
                        <a:pt x="1" y="85"/>
                      </a:lnTo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35" name="Freeform 373">
                  <a:extLst>
                    <a:ext uri="{FF2B5EF4-FFF2-40B4-BE49-F238E27FC236}">
                      <a16:creationId xmlns:a16="http://schemas.microsoft.com/office/drawing/2014/main" id="{2DD772EB-4E2D-4F8F-984B-C818337F0F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0" y="2718"/>
                  <a:ext cx="47" cy="347"/>
                </a:xfrm>
                <a:custGeom>
                  <a:avLst/>
                  <a:gdLst>
                    <a:gd name="T0" fmla="*/ 11 w 47"/>
                    <a:gd name="T1" fmla="*/ 12 h 347"/>
                    <a:gd name="T2" fmla="*/ 0 w 47"/>
                    <a:gd name="T3" fmla="*/ 25 h 347"/>
                    <a:gd name="T4" fmla="*/ 7 w 47"/>
                    <a:gd name="T5" fmla="*/ 34 h 347"/>
                    <a:gd name="T6" fmla="*/ 21 w 47"/>
                    <a:gd name="T7" fmla="*/ 41 h 347"/>
                    <a:gd name="T8" fmla="*/ 16 w 47"/>
                    <a:gd name="T9" fmla="*/ 50 h 347"/>
                    <a:gd name="T10" fmla="*/ 11 w 47"/>
                    <a:gd name="T11" fmla="*/ 63 h 347"/>
                    <a:gd name="T12" fmla="*/ 19 w 47"/>
                    <a:gd name="T13" fmla="*/ 70 h 347"/>
                    <a:gd name="T14" fmla="*/ 26 w 47"/>
                    <a:gd name="T15" fmla="*/ 80 h 347"/>
                    <a:gd name="T16" fmla="*/ 20 w 47"/>
                    <a:gd name="T17" fmla="*/ 98 h 347"/>
                    <a:gd name="T18" fmla="*/ 12 w 47"/>
                    <a:gd name="T19" fmla="*/ 114 h 347"/>
                    <a:gd name="T20" fmla="*/ 15 w 47"/>
                    <a:gd name="T21" fmla="*/ 128 h 347"/>
                    <a:gd name="T22" fmla="*/ 26 w 47"/>
                    <a:gd name="T23" fmla="*/ 139 h 347"/>
                    <a:gd name="T24" fmla="*/ 15 w 47"/>
                    <a:gd name="T25" fmla="*/ 164 h 347"/>
                    <a:gd name="T26" fmla="*/ 11 w 47"/>
                    <a:gd name="T27" fmla="*/ 180 h 347"/>
                    <a:gd name="T28" fmla="*/ 21 w 47"/>
                    <a:gd name="T29" fmla="*/ 191 h 347"/>
                    <a:gd name="T30" fmla="*/ 19 w 47"/>
                    <a:gd name="T31" fmla="*/ 209 h 347"/>
                    <a:gd name="T32" fmla="*/ 14 w 47"/>
                    <a:gd name="T33" fmla="*/ 226 h 347"/>
                    <a:gd name="T34" fmla="*/ 21 w 47"/>
                    <a:gd name="T35" fmla="*/ 236 h 347"/>
                    <a:gd name="T36" fmla="*/ 32 w 47"/>
                    <a:gd name="T37" fmla="*/ 247 h 347"/>
                    <a:gd name="T38" fmla="*/ 23 w 47"/>
                    <a:gd name="T39" fmla="*/ 269 h 347"/>
                    <a:gd name="T40" fmla="*/ 20 w 47"/>
                    <a:gd name="T41" fmla="*/ 284 h 347"/>
                    <a:gd name="T42" fmla="*/ 28 w 47"/>
                    <a:gd name="T43" fmla="*/ 286 h 347"/>
                    <a:gd name="T44" fmla="*/ 26 w 47"/>
                    <a:gd name="T45" fmla="*/ 309 h 347"/>
                    <a:gd name="T46" fmla="*/ 23 w 47"/>
                    <a:gd name="T47" fmla="*/ 322 h 347"/>
                    <a:gd name="T48" fmla="*/ 31 w 47"/>
                    <a:gd name="T49" fmla="*/ 336 h 347"/>
                    <a:gd name="T50" fmla="*/ 46 w 47"/>
                    <a:gd name="T51" fmla="*/ 342 h 347"/>
                    <a:gd name="T52" fmla="*/ 33 w 47"/>
                    <a:gd name="T53" fmla="*/ 319 h 347"/>
                    <a:gd name="T54" fmla="*/ 38 w 47"/>
                    <a:gd name="T55" fmla="*/ 299 h 347"/>
                    <a:gd name="T56" fmla="*/ 36 w 47"/>
                    <a:gd name="T57" fmla="*/ 283 h 347"/>
                    <a:gd name="T58" fmla="*/ 31 w 47"/>
                    <a:gd name="T59" fmla="*/ 275 h 347"/>
                    <a:gd name="T60" fmla="*/ 40 w 47"/>
                    <a:gd name="T61" fmla="*/ 253 h 347"/>
                    <a:gd name="T62" fmla="*/ 39 w 47"/>
                    <a:gd name="T63" fmla="*/ 232 h 347"/>
                    <a:gd name="T64" fmla="*/ 26 w 47"/>
                    <a:gd name="T65" fmla="*/ 223 h 347"/>
                    <a:gd name="T66" fmla="*/ 29 w 47"/>
                    <a:gd name="T67" fmla="*/ 207 h 347"/>
                    <a:gd name="T68" fmla="*/ 31 w 47"/>
                    <a:gd name="T69" fmla="*/ 188 h 347"/>
                    <a:gd name="T70" fmla="*/ 21 w 47"/>
                    <a:gd name="T71" fmla="*/ 178 h 347"/>
                    <a:gd name="T72" fmla="*/ 25 w 47"/>
                    <a:gd name="T73" fmla="*/ 164 h 347"/>
                    <a:gd name="T74" fmla="*/ 35 w 47"/>
                    <a:gd name="T75" fmla="*/ 144 h 347"/>
                    <a:gd name="T76" fmla="*/ 33 w 47"/>
                    <a:gd name="T77" fmla="*/ 130 h 347"/>
                    <a:gd name="T78" fmla="*/ 22 w 47"/>
                    <a:gd name="T79" fmla="*/ 119 h 347"/>
                    <a:gd name="T80" fmla="*/ 33 w 47"/>
                    <a:gd name="T81" fmla="*/ 93 h 347"/>
                    <a:gd name="T82" fmla="*/ 35 w 47"/>
                    <a:gd name="T83" fmla="*/ 78 h 347"/>
                    <a:gd name="T84" fmla="*/ 26 w 47"/>
                    <a:gd name="T85" fmla="*/ 67 h 347"/>
                    <a:gd name="T86" fmla="*/ 22 w 47"/>
                    <a:gd name="T87" fmla="*/ 59 h 347"/>
                    <a:gd name="T88" fmla="*/ 32 w 47"/>
                    <a:gd name="T89" fmla="*/ 46 h 347"/>
                    <a:gd name="T90" fmla="*/ 27 w 47"/>
                    <a:gd name="T91" fmla="*/ 34 h 347"/>
                    <a:gd name="T92" fmla="*/ 16 w 47"/>
                    <a:gd name="T93" fmla="*/ 27 h 347"/>
                    <a:gd name="T94" fmla="*/ 15 w 47"/>
                    <a:gd name="T95" fmla="*/ 18 h 347"/>
                    <a:gd name="T96" fmla="*/ 21 w 47"/>
                    <a:gd name="T97" fmla="*/ 6 h 34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7"/>
                    <a:gd name="T148" fmla="*/ 0 h 347"/>
                    <a:gd name="T149" fmla="*/ 47 w 47"/>
                    <a:gd name="T150" fmla="*/ 347 h 34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7" h="347">
                      <a:moveTo>
                        <a:pt x="16" y="0"/>
                      </a:moveTo>
                      <a:lnTo>
                        <a:pt x="11" y="12"/>
                      </a:lnTo>
                      <a:lnTo>
                        <a:pt x="6" y="20"/>
                      </a:lnTo>
                      <a:lnTo>
                        <a:pt x="0" y="25"/>
                      </a:lnTo>
                      <a:lnTo>
                        <a:pt x="2" y="31"/>
                      </a:lnTo>
                      <a:lnTo>
                        <a:pt x="7" y="34"/>
                      </a:lnTo>
                      <a:lnTo>
                        <a:pt x="16" y="36"/>
                      </a:lnTo>
                      <a:lnTo>
                        <a:pt x="21" y="41"/>
                      </a:lnTo>
                      <a:lnTo>
                        <a:pt x="21" y="47"/>
                      </a:lnTo>
                      <a:lnTo>
                        <a:pt x="16" y="50"/>
                      </a:lnTo>
                      <a:lnTo>
                        <a:pt x="11" y="59"/>
                      </a:lnTo>
                      <a:lnTo>
                        <a:pt x="11" y="63"/>
                      </a:lnTo>
                      <a:lnTo>
                        <a:pt x="12" y="67"/>
                      </a:lnTo>
                      <a:lnTo>
                        <a:pt x="19" y="70"/>
                      </a:lnTo>
                      <a:lnTo>
                        <a:pt x="25" y="75"/>
                      </a:lnTo>
                      <a:lnTo>
                        <a:pt x="26" y="80"/>
                      </a:lnTo>
                      <a:lnTo>
                        <a:pt x="24" y="86"/>
                      </a:lnTo>
                      <a:lnTo>
                        <a:pt x="20" y="98"/>
                      </a:lnTo>
                      <a:lnTo>
                        <a:pt x="16" y="107"/>
                      </a:lnTo>
                      <a:lnTo>
                        <a:pt x="12" y="114"/>
                      </a:lnTo>
                      <a:lnTo>
                        <a:pt x="13" y="122"/>
                      </a:lnTo>
                      <a:lnTo>
                        <a:pt x="15" y="128"/>
                      </a:lnTo>
                      <a:lnTo>
                        <a:pt x="21" y="133"/>
                      </a:lnTo>
                      <a:lnTo>
                        <a:pt x="26" y="139"/>
                      </a:lnTo>
                      <a:lnTo>
                        <a:pt x="25" y="149"/>
                      </a:lnTo>
                      <a:lnTo>
                        <a:pt x="15" y="164"/>
                      </a:lnTo>
                      <a:lnTo>
                        <a:pt x="12" y="172"/>
                      </a:lnTo>
                      <a:lnTo>
                        <a:pt x="11" y="180"/>
                      </a:lnTo>
                      <a:lnTo>
                        <a:pt x="16" y="185"/>
                      </a:lnTo>
                      <a:lnTo>
                        <a:pt x="21" y="191"/>
                      </a:lnTo>
                      <a:lnTo>
                        <a:pt x="22" y="199"/>
                      </a:lnTo>
                      <a:lnTo>
                        <a:pt x="19" y="209"/>
                      </a:lnTo>
                      <a:lnTo>
                        <a:pt x="15" y="219"/>
                      </a:lnTo>
                      <a:lnTo>
                        <a:pt x="14" y="226"/>
                      </a:lnTo>
                      <a:lnTo>
                        <a:pt x="16" y="231"/>
                      </a:lnTo>
                      <a:lnTo>
                        <a:pt x="21" y="236"/>
                      </a:lnTo>
                      <a:lnTo>
                        <a:pt x="28" y="241"/>
                      </a:lnTo>
                      <a:lnTo>
                        <a:pt x="32" y="247"/>
                      </a:lnTo>
                      <a:lnTo>
                        <a:pt x="29" y="257"/>
                      </a:lnTo>
                      <a:lnTo>
                        <a:pt x="23" y="269"/>
                      </a:lnTo>
                      <a:lnTo>
                        <a:pt x="20" y="277"/>
                      </a:lnTo>
                      <a:lnTo>
                        <a:pt x="20" y="284"/>
                      </a:lnTo>
                      <a:lnTo>
                        <a:pt x="21" y="286"/>
                      </a:lnTo>
                      <a:lnTo>
                        <a:pt x="28" y="286"/>
                      </a:lnTo>
                      <a:lnTo>
                        <a:pt x="31" y="300"/>
                      </a:lnTo>
                      <a:lnTo>
                        <a:pt x="26" y="309"/>
                      </a:lnTo>
                      <a:lnTo>
                        <a:pt x="23" y="316"/>
                      </a:lnTo>
                      <a:lnTo>
                        <a:pt x="23" y="322"/>
                      </a:lnTo>
                      <a:lnTo>
                        <a:pt x="23" y="328"/>
                      </a:lnTo>
                      <a:lnTo>
                        <a:pt x="31" y="336"/>
                      </a:lnTo>
                      <a:lnTo>
                        <a:pt x="40" y="346"/>
                      </a:lnTo>
                      <a:lnTo>
                        <a:pt x="46" y="342"/>
                      </a:lnTo>
                      <a:lnTo>
                        <a:pt x="43" y="333"/>
                      </a:lnTo>
                      <a:lnTo>
                        <a:pt x="33" y="319"/>
                      </a:lnTo>
                      <a:lnTo>
                        <a:pt x="35" y="310"/>
                      </a:lnTo>
                      <a:lnTo>
                        <a:pt x="38" y="299"/>
                      </a:lnTo>
                      <a:lnTo>
                        <a:pt x="40" y="290"/>
                      </a:lnTo>
                      <a:lnTo>
                        <a:pt x="36" y="283"/>
                      </a:lnTo>
                      <a:lnTo>
                        <a:pt x="32" y="280"/>
                      </a:lnTo>
                      <a:lnTo>
                        <a:pt x="31" y="275"/>
                      </a:lnTo>
                      <a:lnTo>
                        <a:pt x="35" y="263"/>
                      </a:lnTo>
                      <a:lnTo>
                        <a:pt x="40" y="253"/>
                      </a:lnTo>
                      <a:lnTo>
                        <a:pt x="42" y="243"/>
                      </a:lnTo>
                      <a:lnTo>
                        <a:pt x="39" y="232"/>
                      </a:lnTo>
                      <a:lnTo>
                        <a:pt x="30" y="228"/>
                      </a:lnTo>
                      <a:lnTo>
                        <a:pt x="26" y="223"/>
                      </a:lnTo>
                      <a:lnTo>
                        <a:pt x="27" y="215"/>
                      </a:lnTo>
                      <a:lnTo>
                        <a:pt x="29" y="207"/>
                      </a:lnTo>
                      <a:lnTo>
                        <a:pt x="32" y="196"/>
                      </a:lnTo>
                      <a:lnTo>
                        <a:pt x="31" y="188"/>
                      </a:lnTo>
                      <a:lnTo>
                        <a:pt x="27" y="183"/>
                      </a:lnTo>
                      <a:lnTo>
                        <a:pt x="21" y="178"/>
                      </a:lnTo>
                      <a:lnTo>
                        <a:pt x="21" y="173"/>
                      </a:lnTo>
                      <a:lnTo>
                        <a:pt x="25" y="164"/>
                      </a:lnTo>
                      <a:lnTo>
                        <a:pt x="32" y="152"/>
                      </a:lnTo>
                      <a:lnTo>
                        <a:pt x="35" y="144"/>
                      </a:lnTo>
                      <a:lnTo>
                        <a:pt x="35" y="137"/>
                      </a:lnTo>
                      <a:lnTo>
                        <a:pt x="33" y="130"/>
                      </a:lnTo>
                      <a:lnTo>
                        <a:pt x="28" y="125"/>
                      </a:lnTo>
                      <a:lnTo>
                        <a:pt x="22" y="119"/>
                      </a:lnTo>
                      <a:lnTo>
                        <a:pt x="22" y="114"/>
                      </a:lnTo>
                      <a:lnTo>
                        <a:pt x="33" y="93"/>
                      </a:lnTo>
                      <a:lnTo>
                        <a:pt x="35" y="85"/>
                      </a:lnTo>
                      <a:lnTo>
                        <a:pt x="35" y="78"/>
                      </a:lnTo>
                      <a:lnTo>
                        <a:pt x="31" y="71"/>
                      </a:lnTo>
                      <a:lnTo>
                        <a:pt x="26" y="67"/>
                      </a:lnTo>
                      <a:lnTo>
                        <a:pt x="23" y="63"/>
                      </a:lnTo>
                      <a:lnTo>
                        <a:pt x="22" y="59"/>
                      </a:lnTo>
                      <a:lnTo>
                        <a:pt x="26" y="53"/>
                      </a:lnTo>
                      <a:lnTo>
                        <a:pt x="32" y="46"/>
                      </a:lnTo>
                      <a:lnTo>
                        <a:pt x="31" y="40"/>
                      </a:lnTo>
                      <a:lnTo>
                        <a:pt x="27" y="34"/>
                      </a:lnTo>
                      <a:lnTo>
                        <a:pt x="21" y="30"/>
                      </a:lnTo>
                      <a:lnTo>
                        <a:pt x="16" y="27"/>
                      </a:lnTo>
                      <a:lnTo>
                        <a:pt x="13" y="24"/>
                      </a:lnTo>
                      <a:lnTo>
                        <a:pt x="15" y="18"/>
                      </a:lnTo>
                      <a:lnTo>
                        <a:pt x="18" y="12"/>
                      </a:lnTo>
                      <a:lnTo>
                        <a:pt x="21" y="6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36" name="Freeform 374">
                  <a:extLst>
                    <a:ext uri="{FF2B5EF4-FFF2-40B4-BE49-F238E27FC236}">
                      <a16:creationId xmlns:a16="http://schemas.microsoft.com/office/drawing/2014/main" id="{A6824097-BF14-442E-9F5F-1F526052DA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5" y="2806"/>
                  <a:ext cx="43" cy="281"/>
                </a:xfrm>
                <a:custGeom>
                  <a:avLst/>
                  <a:gdLst>
                    <a:gd name="T0" fmla="*/ 3 w 43"/>
                    <a:gd name="T1" fmla="*/ 7 h 281"/>
                    <a:gd name="T2" fmla="*/ 2 w 43"/>
                    <a:gd name="T3" fmla="*/ 27 h 281"/>
                    <a:gd name="T4" fmla="*/ 16 w 43"/>
                    <a:gd name="T5" fmla="*/ 34 h 281"/>
                    <a:gd name="T6" fmla="*/ 13 w 43"/>
                    <a:gd name="T7" fmla="*/ 56 h 281"/>
                    <a:gd name="T8" fmla="*/ 8 w 43"/>
                    <a:gd name="T9" fmla="*/ 78 h 281"/>
                    <a:gd name="T10" fmla="*/ 16 w 43"/>
                    <a:gd name="T11" fmla="*/ 87 h 281"/>
                    <a:gd name="T12" fmla="*/ 15 w 43"/>
                    <a:gd name="T13" fmla="*/ 105 h 281"/>
                    <a:gd name="T14" fmla="*/ 10 w 43"/>
                    <a:gd name="T15" fmla="*/ 124 h 281"/>
                    <a:gd name="T16" fmla="*/ 14 w 43"/>
                    <a:gd name="T17" fmla="*/ 137 h 281"/>
                    <a:gd name="T18" fmla="*/ 21 w 43"/>
                    <a:gd name="T19" fmla="*/ 150 h 281"/>
                    <a:gd name="T20" fmla="*/ 13 w 43"/>
                    <a:gd name="T21" fmla="*/ 174 h 281"/>
                    <a:gd name="T22" fmla="*/ 12 w 43"/>
                    <a:gd name="T23" fmla="*/ 191 h 281"/>
                    <a:gd name="T24" fmla="*/ 28 w 43"/>
                    <a:gd name="T25" fmla="*/ 203 h 281"/>
                    <a:gd name="T26" fmla="*/ 24 w 43"/>
                    <a:gd name="T27" fmla="*/ 227 h 281"/>
                    <a:gd name="T28" fmla="*/ 21 w 43"/>
                    <a:gd name="T29" fmla="*/ 249 h 281"/>
                    <a:gd name="T30" fmla="*/ 30 w 43"/>
                    <a:gd name="T31" fmla="*/ 261 h 281"/>
                    <a:gd name="T32" fmla="*/ 35 w 43"/>
                    <a:gd name="T33" fmla="*/ 277 h 281"/>
                    <a:gd name="T34" fmla="*/ 38 w 43"/>
                    <a:gd name="T35" fmla="*/ 270 h 281"/>
                    <a:gd name="T36" fmla="*/ 29 w 43"/>
                    <a:gd name="T37" fmla="*/ 251 h 281"/>
                    <a:gd name="T38" fmla="*/ 32 w 43"/>
                    <a:gd name="T39" fmla="*/ 222 h 281"/>
                    <a:gd name="T40" fmla="*/ 33 w 43"/>
                    <a:gd name="T41" fmla="*/ 201 h 281"/>
                    <a:gd name="T42" fmla="*/ 22 w 43"/>
                    <a:gd name="T43" fmla="*/ 187 h 281"/>
                    <a:gd name="T44" fmla="*/ 30 w 43"/>
                    <a:gd name="T45" fmla="*/ 165 h 281"/>
                    <a:gd name="T46" fmla="*/ 31 w 43"/>
                    <a:gd name="T47" fmla="*/ 145 h 281"/>
                    <a:gd name="T48" fmla="*/ 23 w 43"/>
                    <a:gd name="T49" fmla="*/ 130 h 281"/>
                    <a:gd name="T50" fmla="*/ 18 w 43"/>
                    <a:gd name="T51" fmla="*/ 119 h 281"/>
                    <a:gd name="T52" fmla="*/ 25 w 43"/>
                    <a:gd name="T53" fmla="*/ 99 h 281"/>
                    <a:gd name="T54" fmla="*/ 23 w 43"/>
                    <a:gd name="T55" fmla="*/ 82 h 281"/>
                    <a:gd name="T56" fmla="*/ 17 w 43"/>
                    <a:gd name="T57" fmla="*/ 71 h 281"/>
                    <a:gd name="T58" fmla="*/ 23 w 43"/>
                    <a:gd name="T59" fmla="*/ 53 h 281"/>
                    <a:gd name="T60" fmla="*/ 24 w 43"/>
                    <a:gd name="T61" fmla="*/ 33 h 281"/>
                    <a:gd name="T62" fmla="*/ 15 w 43"/>
                    <a:gd name="T63" fmla="*/ 21 h 281"/>
                    <a:gd name="T64" fmla="*/ 13 w 43"/>
                    <a:gd name="T65" fmla="*/ 8 h 281"/>
                    <a:gd name="T66" fmla="*/ 6 w 43"/>
                    <a:gd name="T67" fmla="*/ 0 h 28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281"/>
                    <a:gd name="T104" fmla="*/ 43 w 43"/>
                    <a:gd name="T105" fmla="*/ 281 h 28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281">
                      <a:moveTo>
                        <a:pt x="6" y="0"/>
                      </a:moveTo>
                      <a:lnTo>
                        <a:pt x="3" y="7"/>
                      </a:lnTo>
                      <a:lnTo>
                        <a:pt x="0" y="21"/>
                      </a:lnTo>
                      <a:lnTo>
                        <a:pt x="2" y="27"/>
                      </a:lnTo>
                      <a:lnTo>
                        <a:pt x="11" y="31"/>
                      </a:lnTo>
                      <a:lnTo>
                        <a:pt x="16" y="34"/>
                      </a:lnTo>
                      <a:lnTo>
                        <a:pt x="16" y="46"/>
                      </a:lnTo>
                      <a:lnTo>
                        <a:pt x="13" y="56"/>
                      </a:lnTo>
                      <a:lnTo>
                        <a:pt x="8" y="63"/>
                      </a:lnTo>
                      <a:lnTo>
                        <a:pt x="8" y="78"/>
                      </a:lnTo>
                      <a:lnTo>
                        <a:pt x="11" y="82"/>
                      </a:lnTo>
                      <a:lnTo>
                        <a:pt x="16" y="87"/>
                      </a:lnTo>
                      <a:lnTo>
                        <a:pt x="17" y="97"/>
                      </a:lnTo>
                      <a:lnTo>
                        <a:pt x="15" y="105"/>
                      </a:lnTo>
                      <a:lnTo>
                        <a:pt x="11" y="113"/>
                      </a:lnTo>
                      <a:lnTo>
                        <a:pt x="10" y="124"/>
                      </a:lnTo>
                      <a:lnTo>
                        <a:pt x="10" y="130"/>
                      </a:lnTo>
                      <a:lnTo>
                        <a:pt x="14" y="137"/>
                      </a:lnTo>
                      <a:lnTo>
                        <a:pt x="21" y="144"/>
                      </a:lnTo>
                      <a:lnTo>
                        <a:pt x="21" y="150"/>
                      </a:lnTo>
                      <a:lnTo>
                        <a:pt x="20" y="167"/>
                      </a:lnTo>
                      <a:lnTo>
                        <a:pt x="13" y="174"/>
                      </a:lnTo>
                      <a:lnTo>
                        <a:pt x="10" y="182"/>
                      </a:lnTo>
                      <a:lnTo>
                        <a:pt x="12" y="191"/>
                      </a:lnTo>
                      <a:lnTo>
                        <a:pt x="22" y="197"/>
                      </a:lnTo>
                      <a:lnTo>
                        <a:pt x="28" y="203"/>
                      </a:lnTo>
                      <a:lnTo>
                        <a:pt x="29" y="213"/>
                      </a:lnTo>
                      <a:lnTo>
                        <a:pt x="24" y="227"/>
                      </a:lnTo>
                      <a:lnTo>
                        <a:pt x="21" y="241"/>
                      </a:lnTo>
                      <a:lnTo>
                        <a:pt x="21" y="249"/>
                      </a:lnTo>
                      <a:lnTo>
                        <a:pt x="24" y="260"/>
                      </a:lnTo>
                      <a:lnTo>
                        <a:pt x="30" y="261"/>
                      </a:lnTo>
                      <a:lnTo>
                        <a:pt x="34" y="269"/>
                      </a:lnTo>
                      <a:lnTo>
                        <a:pt x="35" y="277"/>
                      </a:lnTo>
                      <a:lnTo>
                        <a:pt x="42" y="280"/>
                      </a:lnTo>
                      <a:lnTo>
                        <a:pt x="38" y="270"/>
                      </a:lnTo>
                      <a:lnTo>
                        <a:pt x="32" y="259"/>
                      </a:lnTo>
                      <a:lnTo>
                        <a:pt x="29" y="251"/>
                      </a:lnTo>
                      <a:lnTo>
                        <a:pt x="29" y="235"/>
                      </a:lnTo>
                      <a:lnTo>
                        <a:pt x="32" y="222"/>
                      </a:lnTo>
                      <a:lnTo>
                        <a:pt x="33" y="211"/>
                      </a:lnTo>
                      <a:lnTo>
                        <a:pt x="33" y="201"/>
                      </a:lnTo>
                      <a:lnTo>
                        <a:pt x="27" y="192"/>
                      </a:lnTo>
                      <a:lnTo>
                        <a:pt x="22" y="187"/>
                      </a:lnTo>
                      <a:lnTo>
                        <a:pt x="24" y="174"/>
                      </a:lnTo>
                      <a:lnTo>
                        <a:pt x="30" y="165"/>
                      </a:lnTo>
                      <a:lnTo>
                        <a:pt x="31" y="157"/>
                      </a:lnTo>
                      <a:lnTo>
                        <a:pt x="31" y="145"/>
                      </a:lnTo>
                      <a:lnTo>
                        <a:pt x="28" y="137"/>
                      </a:lnTo>
                      <a:lnTo>
                        <a:pt x="23" y="130"/>
                      </a:lnTo>
                      <a:lnTo>
                        <a:pt x="19" y="124"/>
                      </a:lnTo>
                      <a:lnTo>
                        <a:pt x="18" y="119"/>
                      </a:lnTo>
                      <a:lnTo>
                        <a:pt x="22" y="112"/>
                      </a:lnTo>
                      <a:lnTo>
                        <a:pt x="25" y="99"/>
                      </a:lnTo>
                      <a:lnTo>
                        <a:pt x="25" y="90"/>
                      </a:lnTo>
                      <a:lnTo>
                        <a:pt x="23" y="82"/>
                      </a:lnTo>
                      <a:lnTo>
                        <a:pt x="19" y="77"/>
                      </a:lnTo>
                      <a:lnTo>
                        <a:pt x="17" y="71"/>
                      </a:lnTo>
                      <a:lnTo>
                        <a:pt x="18" y="63"/>
                      </a:lnTo>
                      <a:lnTo>
                        <a:pt x="23" y="53"/>
                      </a:lnTo>
                      <a:lnTo>
                        <a:pt x="25" y="46"/>
                      </a:lnTo>
                      <a:lnTo>
                        <a:pt x="24" y="33"/>
                      </a:lnTo>
                      <a:lnTo>
                        <a:pt x="20" y="28"/>
                      </a:lnTo>
                      <a:lnTo>
                        <a:pt x="15" y="21"/>
                      </a:lnTo>
                      <a:lnTo>
                        <a:pt x="11" y="14"/>
                      </a:lnTo>
                      <a:lnTo>
                        <a:pt x="13" y="8"/>
                      </a:lnTo>
                      <a:lnTo>
                        <a:pt x="11" y="3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37" name="Freeform 375">
                  <a:extLst>
                    <a:ext uri="{FF2B5EF4-FFF2-40B4-BE49-F238E27FC236}">
                      <a16:creationId xmlns:a16="http://schemas.microsoft.com/office/drawing/2014/main" id="{432ABD61-7844-467F-A73F-326C436B60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5" y="2769"/>
                  <a:ext cx="70" cy="65"/>
                </a:xfrm>
                <a:custGeom>
                  <a:avLst/>
                  <a:gdLst>
                    <a:gd name="T0" fmla="*/ 0 w 70"/>
                    <a:gd name="T1" fmla="*/ 53 h 65"/>
                    <a:gd name="T2" fmla="*/ 21 w 70"/>
                    <a:gd name="T3" fmla="*/ 34 h 65"/>
                    <a:gd name="T4" fmla="*/ 38 w 70"/>
                    <a:gd name="T5" fmla="*/ 18 h 65"/>
                    <a:gd name="T6" fmla="*/ 55 w 70"/>
                    <a:gd name="T7" fmla="*/ 1 h 65"/>
                    <a:gd name="T8" fmla="*/ 69 w 70"/>
                    <a:gd name="T9" fmla="*/ 0 h 65"/>
                    <a:gd name="T10" fmla="*/ 35 w 70"/>
                    <a:gd name="T11" fmla="*/ 27 h 65"/>
                    <a:gd name="T12" fmla="*/ 18 w 70"/>
                    <a:gd name="T13" fmla="*/ 44 h 65"/>
                    <a:gd name="T14" fmla="*/ 4 w 70"/>
                    <a:gd name="T15" fmla="*/ 64 h 65"/>
                    <a:gd name="T16" fmla="*/ 0 w 70"/>
                    <a:gd name="T17" fmla="*/ 53 h 6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0"/>
                    <a:gd name="T28" fmla="*/ 0 h 65"/>
                    <a:gd name="T29" fmla="*/ 70 w 70"/>
                    <a:gd name="T30" fmla="*/ 65 h 6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0" h="65">
                      <a:moveTo>
                        <a:pt x="0" y="53"/>
                      </a:moveTo>
                      <a:lnTo>
                        <a:pt x="21" y="34"/>
                      </a:lnTo>
                      <a:lnTo>
                        <a:pt x="38" y="18"/>
                      </a:lnTo>
                      <a:lnTo>
                        <a:pt x="55" y="1"/>
                      </a:lnTo>
                      <a:lnTo>
                        <a:pt x="69" y="0"/>
                      </a:lnTo>
                      <a:lnTo>
                        <a:pt x="35" y="27"/>
                      </a:lnTo>
                      <a:lnTo>
                        <a:pt x="18" y="44"/>
                      </a:lnTo>
                      <a:lnTo>
                        <a:pt x="4" y="64"/>
                      </a:lnTo>
                      <a:lnTo>
                        <a:pt x="0" y="5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38" name="Freeform 376">
                  <a:extLst>
                    <a:ext uri="{FF2B5EF4-FFF2-40B4-BE49-F238E27FC236}">
                      <a16:creationId xmlns:a16="http://schemas.microsoft.com/office/drawing/2014/main" id="{3BA6B56D-FC57-4476-A5C8-348621B63A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5" y="2803"/>
                  <a:ext cx="64" cy="55"/>
                </a:xfrm>
                <a:custGeom>
                  <a:avLst/>
                  <a:gdLst>
                    <a:gd name="T0" fmla="*/ 0 w 64"/>
                    <a:gd name="T1" fmla="*/ 35 h 55"/>
                    <a:gd name="T2" fmla="*/ 16 w 64"/>
                    <a:gd name="T3" fmla="*/ 28 h 55"/>
                    <a:gd name="T4" fmla="*/ 28 w 64"/>
                    <a:gd name="T5" fmla="*/ 18 h 55"/>
                    <a:gd name="T6" fmla="*/ 50 w 64"/>
                    <a:gd name="T7" fmla="*/ 1 h 55"/>
                    <a:gd name="T8" fmla="*/ 63 w 64"/>
                    <a:gd name="T9" fmla="*/ 0 h 55"/>
                    <a:gd name="T10" fmla="*/ 34 w 64"/>
                    <a:gd name="T11" fmla="*/ 18 h 55"/>
                    <a:gd name="T12" fmla="*/ 24 w 64"/>
                    <a:gd name="T13" fmla="*/ 28 h 55"/>
                    <a:gd name="T14" fmla="*/ 1 w 64"/>
                    <a:gd name="T15" fmla="*/ 54 h 55"/>
                    <a:gd name="T16" fmla="*/ 2 w 64"/>
                    <a:gd name="T17" fmla="*/ 39 h 55"/>
                    <a:gd name="T18" fmla="*/ 0 w 64"/>
                    <a:gd name="T19" fmla="*/ 35 h 5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4"/>
                    <a:gd name="T31" fmla="*/ 0 h 55"/>
                    <a:gd name="T32" fmla="*/ 64 w 64"/>
                    <a:gd name="T33" fmla="*/ 55 h 5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4" h="55">
                      <a:moveTo>
                        <a:pt x="0" y="35"/>
                      </a:moveTo>
                      <a:lnTo>
                        <a:pt x="16" y="28"/>
                      </a:lnTo>
                      <a:lnTo>
                        <a:pt x="28" y="18"/>
                      </a:lnTo>
                      <a:lnTo>
                        <a:pt x="50" y="1"/>
                      </a:lnTo>
                      <a:lnTo>
                        <a:pt x="63" y="0"/>
                      </a:lnTo>
                      <a:lnTo>
                        <a:pt x="34" y="18"/>
                      </a:lnTo>
                      <a:lnTo>
                        <a:pt x="24" y="28"/>
                      </a:lnTo>
                      <a:lnTo>
                        <a:pt x="1" y="54"/>
                      </a:lnTo>
                      <a:lnTo>
                        <a:pt x="2" y="39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39" name="Freeform 377">
                  <a:extLst>
                    <a:ext uri="{FF2B5EF4-FFF2-40B4-BE49-F238E27FC236}">
                      <a16:creationId xmlns:a16="http://schemas.microsoft.com/office/drawing/2014/main" id="{F1FEEBCF-5C1F-4B42-8FBB-834B166532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7" y="2832"/>
                  <a:ext cx="72" cy="82"/>
                </a:xfrm>
                <a:custGeom>
                  <a:avLst/>
                  <a:gdLst>
                    <a:gd name="T0" fmla="*/ 1 w 72"/>
                    <a:gd name="T1" fmla="*/ 61 h 82"/>
                    <a:gd name="T2" fmla="*/ 20 w 72"/>
                    <a:gd name="T3" fmla="*/ 43 h 82"/>
                    <a:gd name="T4" fmla="*/ 28 w 72"/>
                    <a:gd name="T5" fmla="*/ 30 h 82"/>
                    <a:gd name="T6" fmla="*/ 43 w 72"/>
                    <a:gd name="T7" fmla="*/ 18 h 82"/>
                    <a:gd name="T8" fmla="*/ 57 w 72"/>
                    <a:gd name="T9" fmla="*/ 7 h 82"/>
                    <a:gd name="T10" fmla="*/ 67 w 72"/>
                    <a:gd name="T11" fmla="*/ 0 h 82"/>
                    <a:gd name="T12" fmla="*/ 71 w 72"/>
                    <a:gd name="T13" fmla="*/ 0 h 82"/>
                    <a:gd name="T14" fmla="*/ 71 w 72"/>
                    <a:gd name="T15" fmla="*/ 6 h 82"/>
                    <a:gd name="T16" fmla="*/ 60 w 72"/>
                    <a:gd name="T17" fmla="*/ 14 h 82"/>
                    <a:gd name="T18" fmla="*/ 38 w 72"/>
                    <a:gd name="T19" fmla="*/ 29 h 82"/>
                    <a:gd name="T20" fmla="*/ 23 w 72"/>
                    <a:gd name="T21" fmla="*/ 46 h 82"/>
                    <a:gd name="T22" fmla="*/ 12 w 72"/>
                    <a:gd name="T23" fmla="*/ 64 h 82"/>
                    <a:gd name="T24" fmla="*/ 0 w 72"/>
                    <a:gd name="T25" fmla="*/ 81 h 82"/>
                    <a:gd name="T26" fmla="*/ 1 w 72"/>
                    <a:gd name="T27" fmla="*/ 61 h 8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2"/>
                    <a:gd name="T43" fmla="*/ 0 h 82"/>
                    <a:gd name="T44" fmla="*/ 72 w 72"/>
                    <a:gd name="T45" fmla="*/ 82 h 8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2" h="82">
                      <a:moveTo>
                        <a:pt x="1" y="61"/>
                      </a:moveTo>
                      <a:lnTo>
                        <a:pt x="20" y="43"/>
                      </a:lnTo>
                      <a:lnTo>
                        <a:pt x="28" y="30"/>
                      </a:lnTo>
                      <a:lnTo>
                        <a:pt x="43" y="18"/>
                      </a:lnTo>
                      <a:lnTo>
                        <a:pt x="57" y="7"/>
                      </a:lnTo>
                      <a:lnTo>
                        <a:pt x="67" y="0"/>
                      </a:lnTo>
                      <a:lnTo>
                        <a:pt x="71" y="0"/>
                      </a:lnTo>
                      <a:lnTo>
                        <a:pt x="71" y="6"/>
                      </a:lnTo>
                      <a:lnTo>
                        <a:pt x="60" y="14"/>
                      </a:lnTo>
                      <a:lnTo>
                        <a:pt x="38" y="29"/>
                      </a:lnTo>
                      <a:lnTo>
                        <a:pt x="23" y="46"/>
                      </a:lnTo>
                      <a:lnTo>
                        <a:pt x="12" y="64"/>
                      </a:lnTo>
                      <a:lnTo>
                        <a:pt x="0" y="81"/>
                      </a:lnTo>
                      <a:lnTo>
                        <a:pt x="1" y="6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40" name="Freeform 378">
                  <a:extLst>
                    <a:ext uri="{FF2B5EF4-FFF2-40B4-BE49-F238E27FC236}">
                      <a16:creationId xmlns:a16="http://schemas.microsoft.com/office/drawing/2014/main" id="{FC13E732-3B7C-44FF-9801-B6C0FDDE54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7" y="2897"/>
                  <a:ext cx="57" cy="47"/>
                </a:xfrm>
                <a:custGeom>
                  <a:avLst/>
                  <a:gdLst>
                    <a:gd name="T0" fmla="*/ 0 w 57"/>
                    <a:gd name="T1" fmla="*/ 38 h 47"/>
                    <a:gd name="T2" fmla="*/ 16 w 57"/>
                    <a:gd name="T3" fmla="*/ 22 h 47"/>
                    <a:gd name="T4" fmla="*/ 32 w 57"/>
                    <a:gd name="T5" fmla="*/ 10 h 47"/>
                    <a:gd name="T6" fmla="*/ 45 w 57"/>
                    <a:gd name="T7" fmla="*/ 3 h 47"/>
                    <a:gd name="T8" fmla="*/ 56 w 57"/>
                    <a:gd name="T9" fmla="*/ 0 h 47"/>
                    <a:gd name="T10" fmla="*/ 50 w 57"/>
                    <a:gd name="T11" fmla="*/ 10 h 47"/>
                    <a:gd name="T12" fmla="*/ 32 w 57"/>
                    <a:gd name="T13" fmla="*/ 20 h 47"/>
                    <a:gd name="T14" fmla="*/ 19 w 57"/>
                    <a:gd name="T15" fmla="*/ 35 h 47"/>
                    <a:gd name="T16" fmla="*/ 12 w 57"/>
                    <a:gd name="T17" fmla="*/ 44 h 47"/>
                    <a:gd name="T18" fmla="*/ 6 w 57"/>
                    <a:gd name="T19" fmla="*/ 46 h 47"/>
                    <a:gd name="T20" fmla="*/ 1 w 57"/>
                    <a:gd name="T21" fmla="*/ 44 h 47"/>
                    <a:gd name="T22" fmla="*/ 0 w 57"/>
                    <a:gd name="T23" fmla="*/ 38 h 4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7"/>
                    <a:gd name="T37" fmla="*/ 0 h 47"/>
                    <a:gd name="T38" fmla="*/ 57 w 57"/>
                    <a:gd name="T39" fmla="*/ 47 h 4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7" h="47">
                      <a:moveTo>
                        <a:pt x="0" y="38"/>
                      </a:moveTo>
                      <a:lnTo>
                        <a:pt x="16" y="22"/>
                      </a:lnTo>
                      <a:lnTo>
                        <a:pt x="32" y="10"/>
                      </a:lnTo>
                      <a:lnTo>
                        <a:pt x="45" y="3"/>
                      </a:lnTo>
                      <a:lnTo>
                        <a:pt x="56" y="0"/>
                      </a:lnTo>
                      <a:lnTo>
                        <a:pt x="50" y="10"/>
                      </a:lnTo>
                      <a:lnTo>
                        <a:pt x="32" y="20"/>
                      </a:lnTo>
                      <a:lnTo>
                        <a:pt x="19" y="35"/>
                      </a:lnTo>
                      <a:lnTo>
                        <a:pt x="12" y="44"/>
                      </a:lnTo>
                      <a:lnTo>
                        <a:pt x="6" y="46"/>
                      </a:lnTo>
                      <a:lnTo>
                        <a:pt x="1" y="44"/>
                      </a:lnTo>
                      <a:lnTo>
                        <a:pt x="0" y="3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41" name="Freeform 379">
                  <a:extLst>
                    <a:ext uri="{FF2B5EF4-FFF2-40B4-BE49-F238E27FC236}">
                      <a16:creationId xmlns:a16="http://schemas.microsoft.com/office/drawing/2014/main" id="{63180149-6062-48EB-84E3-A94F8A6865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9" y="2928"/>
                  <a:ext cx="64" cy="59"/>
                </a:xfrm>
                <a:custGeom>
                  <a:avLst/>
                  <a:gdLst>
                    <a:gd name="T0" fmla="*/ 0 w 64"/>
                    <a:gd name="T1" fmla="*/ 55 h 59"/>
                    <a:gd name="T2" fmla="*/ 16 w 64"/>
                    <a:gd name="T3" fmla="*/ 37 h 59"/>
                    <a:gd name="T4" fmla="*/ 36 w 64"/>
                    <a:gd name="T5" fmla="*/ 16 h 59"/>
                    <a:gd name="T6" fmla="*/ 48 w 64"/>
                    <a:gd name="T7" fmla="*/ 5 h 59"/>
                    <a:gd name="T8" fmla="*/ 57 w 64"/>
                    <a:gd name="T9" fmla="*/ 0 h 59"/>
                    <a:gd name="T10" fmla="*/ 63 w 64"/>
                    <a:gd name="T11" fmla="*/ 3 h 59"/>
                    <a:gd name="T12" fmla="*/ 52 w 64"/>
                    <a:gd name="T13" fmla="*/ 11 h 59"/>
                    <a:gd name="T14" fmla="*/ 34 w 64"/>
                    <a:gd name="T15" fmla="*/ 31 h 59"/>
                    <a:gd name="T16" fmla="*/ 17 w 64"/>
                    <a:gd name="T17" fmla="*/ 48 h 59"/>
                    <a:gd name="T18" fmla="*/ 7 w 64"/>
                    <a:gd name="T19" fmla="*/ 58 h 59"/>
                    <a:gd name="T20" fmla="*/ 4 w 64"/>
                    <a:gd name="T21" fmla="*/ 58 h 59"/>
                    <a:gd name="T22" fmla="*/ 0 w 64"/>
                    <a:gd name="T23" fmla="*/ 55 h 5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4"/>
                    <a:gd name="T37" fmla="*/ 0 h 59"/>
                    <a:gd name="T38" fmla="*/ 64 w 64"/>
                    <a:gd name="T39" fmla="*/ 59 h 5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4" h="59">
                      <a:moveTo>
                        <a:pt x="0" y="55"/>
                      </a:moveTo>
                      <a:lnTo>
                        <a:pt x="16" y="37"/>
                      </a:lnTo>
                      <a:lnTo>
                        <a:pt x="36" y="16"/>
                      </a:lnTo>
                      <a:lnTo>
                        <a:pt x="48" y="5"/>
                      </a:lnTo>
                      <a:lnTo>
                        <a:pt x="57" y="0"/>
                      </a:lnTo>
                      <a:lnTo>
                        <a:pt x="63" y="3"/>
                      </a:lnTo>
                      <a:lnTo>
                        <a:pt x="52" y="11"/>
                      </a:lnTo>
                      <a:lnTo>
                        <a:pt x="34" y="31"/>
                      </a:lnTo>
                      <a:lnTo>
                        <a:pt x="17" y="48"/>
                      </a:lnTo>
                      <a:lnTo>
                        <a:pt x="7" y="58"/>
                      </a:lnTo>
                      <a:lnTo>
                        <a:pt x="4" y="58"/>
                      </a:lnTo>
                      <a:lnTo>
                        <a:pt x="0" y="5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42" name="Freeform 380">
                  <a:extLst>
                    <a:ext uri="{FF2B5EF4-FFF2-40B4-BE49-F238E27FC236}">
                      <a16:creationId xmlns:a16="http://schemas.microsoft.com/office/drawing/2014/main" id="{27CF6247-98CF-4869-99B0-8D0FB1C123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2" y="2975"/>
                  <a:ext cx="45" cy="48"/>
                </a:xfrm>
                <a:custGeom>
                  <a:avLst/>
                  <a:gdLst>
                    <a:gd name="T0" fmla="*/ 1 w 45"/>
                    <a:gd name="T1" fmla="*/ 40 h 48"/>
                    <a:gd name="T2" fmla="*/ 18 w 45"/>
                    <a:gd name="T3" fmla="*/ 12 h 48"/>
                    <a:gd name="T4" fmla="*/ 36 w 45"/>
                    <a:gd name="T5" fmla="*/ 2 h 48"/>
                    <a:gd name="T6" fmla="*/ 44 w 45"/>
                    <a:gd name="T7" fmla="*/ 0 h 48"/>
                    <a:gd name="T8" fmla="*/ 42 w 45"/>
                    <a:gd name="T9" fmla="*/ 5 h 48"/>
                    <a:gd name="T10" fmla="*/ 22 w 45"/>
                    <a:gd name="T11" fmla="*/ 21 h 48"/>
                    <a:gd name="T12" fmla="*/ 2 w 45"/>
                    <a:gd name="T13" fmla="*/ 45 h 48"/>
                    <a:gd name="T14" fmla="*/ 0 w 45"/>
                    <a:gd name="T15" fmla="*/ 47 h 48"/>
                    <a:gd name="T16" fmla="*/ 1 w 45"/>
                    <a:gd name="T17" fmla="*/ 40 h 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5"/>
                    <a:gd name="T28" fmla="*/ 0 h 48"/>
                    <a:gd name="T29" fmla="*/ 45 w 45"/>
                    <a:gd name="T30" fmla="*/ 48 h 4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5" h="48">
                      <a:moveTo>
                        <a:pt x="1" y="40"/>
                      </a:moveTo>
                      <a:lnTo>
                        <a:pt x="18" y="12"/>
                      </a:lnTo>
                      <a:lnTo>
                        <a:pt x="36" y="2"/>
                      </a:lnTo>
                      <a:lnTo>
                        <a:pt x="44" y="0"/>
                      </a:lnTo>
                      <a:lnTo>
                        <a:pt x="42" y="5"/>
                      </a:lnTo>
                      <a:lnTo>
                        <a:pt x="22" y="21"/>
                      </a:lnTo>
                      <a:lnTo>
                        <a:pt x="2" y="45"/>
                      </a:lnTo>
                      <a:lnTo>
                        <a:pt x="0" y="47"/>
                      </a:lnTo>
                      <a:lnTo>
                        <a:pt x="1" y="4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43" name="Freeform 381">
                  <a:extLst>
                    <a:ext uri="{FF2B5EF4-FFF2-40B4-BE49-F238E27FC236}">
                      <a16:creationId xmlns:a16="http://schemas.microsoft.com/office/drawing/2014/main" id="{8AE5D7D8-1D52-447F-B772-33F3AEA506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6" y="3017"/>
                  <a:ext cx="31" cy="37"/>
                </a:xfrm>
                <a:custGeom>
                  <a:avLst/>
                  <a:gdLst>
                    <a:gd name="T0" fmla="*/ 1 w 31"/>
                    <a:gd name="T1" fmla="*/ 28 h 37"/>
                    <a:gd name="T2" fmla="*/ 16 w 31"/>
                    <a:gd name="T3" fmla="*/ 7 h 37"/>
                    <a:gd name="T4" fmla="*/ 29 w 31"/>
                    <a:gd name="T5" fmla="*/ 0 h 37"/>
                    <a:gd name="T6" fmla="*/ 30 w 31"/>
                    <a:gd name="T7" fmla="*/ 6 h 37"/>
                    <a:gd name="T8" fmla="*/ 24 w 31"/>
                    <a:gd name="T9" fmla="*/ 17 h 37"/>
                    <a:gd name="T10" fmla="*/ 8 w 31"/>
                    <a:gd name="T11" fmla="*/ 31 h 37"/>
                    <a:gd name="T12" fmla="*/ 3 w 31"/>
                    <a:gd name="T13" fmla="*/ 36 h 37"/>
                    <a:gd name="T14" fmla="*/ 0 w 31"/>
                    <a:gd name="T15" fmla="*/ 33 h 37"/>
                    <a:gd name="T16" fmla="*/ 1 w 31"/>
                    <a:gd name="T17" fmla="*/ 28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1"/>
                    <a:gd name="T28" fmla="*/ 0 h 37"/>
                    <a:gd name="T29" fmla="*/ 31 w 31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1" h="37">
                      <a:moveTo>
                        <a:pt x="1" y="28"/>
                      </a:moveTo>
                      <a:lnTo>
                        <a:pt x="16" y="7"/>
                      </a:lnTo>
                      <a:lnTo>
                        <a:pt x="29" y="0"/>
                      </a:lnTo>
                      <a:lnTo>
                        <a:pt x="30" y="6"/>
                      </a:lnTo>
                      <a:lnTo>
                        <a:pt x="24" y="17"/>
                      </a:lnTo>
                      <a:lnTo>
                        <a:pt x="8" y="31"/>
                      </a:lnTo>
                      <a:lnTo>
                        <a:pt x="3" y="36"/>
                      </a:lnTo>
                      <a:lnTo>
                        <a:pt x="0" y="33"/>
                      </a:lnTo>
                      <a:lnTo>
                        <a:pt x="1" y="2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44" name="Freeform 382">
                  <a:extLst>
                    <a:ext uri="{FF2B5EF4-FFF2-40B4-BE49-F238E27FC236}">
                      <a16:creationId xmlns:a16="http://schemas.microsoft.com/office/drawing/2014/main" id="{04FEF0EE-9123-4A46-BC5B-C733462FCD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9" y="3063"/>
                  <a:ext cx="37" cy="40"/>
                </a:xfrm>
                <a:custGeom>
                  <a:avLst/>
                  <a:gdLst>
                    <a:gd name="T0" fmla="*/ 0 w 37"/>
                    <a:gd name="T1" fmla="*/ 39 h 40"/>
                    <a:gd name="T2" fmla="*/ 5 w 37"/>
                    <a:gd name="T3" fmla="*/ 33 h 40"/>
                    <a:gd name="T4" fmla="*/ 15 w 37"/>
                    <a:gd name="T5" fmla="*/ 17 h 40"/>
                    <a:gd name="T6" fmla="*/ 30 w 37"/>
                    <a:gd name="T7" fmla="*/ 0 h 40"/>
                    <a:gd name="T8" fmla="*/ 36 w 37"/>
                    <a:gd name="T9" fmla="*/ 0 h 40"/>
                    <a:gd name="T10" fmla="*/ 34 w 37"/>
                    <a:gd name="T11" fmla="*/ 6 h 40"/>
                    <a:gd name="T12" fmla="*/ 22 w 37"/>
                    <a:gd name="T13" fmla="*/ 22 h 40"/>
                    <a:gd name="T14" fmla="*/ 12 w 37"/>
                    <a:gd name="T15" fmla="*/ 38 h 40"/>
                    <a:gd name="T16" fmla="*/ 0 w 37"/>
                    <a:gd name="T17" fmla="*/ 39 h 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7"/>
                    <a:gd name="T28" fmla="*/ 0 h 40"/>
                    <a:gd name="T29" fmla="*/ 37 w 37"/>
                    <a:gd name="T30" fmla="*/ 40 h 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7" h="40">
                      <a:moveTo>
                        <a:pt x="0" y="39"/>
                      </a:moveTo>
                      <a:lnTo>
                        <a:pt x="5" y="33"/>
                      </a:lnTo>
                      <a:lnTo>
                        <a:pt x="15" y="17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34" y="6"/>
                      </a:lnTo>
                      <a:lnTo>
                        <a:pt x="22" y="22"/>
                      </a:lnTo>
                      <a:lnTo>
                        <a:pt x="12" y="38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45" name="Freeform 383">
                  <a:extLst>
                    <a:ext uri="{FF2B5EF4-FFF2-40B4-BE49-F238E27FC236}">
                      <a16:creationId xmlns:a16="http://schemas.microsoft.com/office/drawing/2014/main" id="{D657686E-FE5E-4779-8856-2360A1E0FB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4" y="2755"/>
                  <a:ext cx="130" cy="418"/>
                </a:xfrm>
                <a:custGeom>
                  <a:avLst/>
                  <a:gdLst>
                    <a:gd name="T0" fmla="*/ 101 w 130"/>
                    <a:gd name="T1" fmla="*/ 48 h 418"/>
                    <a:gd name="T2" fmla="*/ 98 w 130"/>
                    <a:gd name="T3" fmla="*/ 71 h 418"/>
                    <a:gd name="T4" fmla="*/ 109 w 130"/>
                    <a:gd name="T5" fmla="*/ 86 h 418"/>
                    <a:gd name="T6" fmla="*/ 109 w 130"/>
                    <a:gd name="T7" fmla="*/ 108 h 418"/>
                    <a:gd name="T8" fmla="*/ 103 w 130"/>
                    <a:gd name="T9" fmla="*/ 125 h 418"/>
                    <a:gd name="T10" fmla="*/ 114 w 130"/>
                    <a:gd name="T11" fmla="*/ 143 h 418"/>
                    <a:gd name="T12" fmla="*/ 105 w 130"/>
                    <a:gd name="T13" fmla="*/ 174 h 418"/>
                    <a:gd name="T14" fmla="*/ 117 w 130"/>
                    <a:gd name="T15" fmla="*/ 198 h 418"/>
                    <a:gd name="T16" fmla="*/ 113 w 130"/>
                    <a:gd name="T17" fmla="*/ 224 h 418"/>
                    <a:gd name="T18" fmla="*/ 110 w 130"/>
                    <a:gd name="T19" fmla="*/ 243 h 418"/>
                    <a:gd name="T20" fmla="*/ 122 w 130"/>
                    <a:gd name="T21" fmla="*/ 258 h 418"/>
                    <a:gd name="T22" fmla="*/ 117 w 130"/>
                    <a:gd name="T23" fmla="*/ 291 h 418"/>
                    <a:gd name="T24" fmla="*/ 118 w 130"/>
                    <a:gd name="T25" fmla="*/ 308 h 418"/>
                    <a:gd name="T26" fmla="*/ 129 w 130"/>
                    <a:gd name="T27" fmla="*/ 330 h 418"/>
                    <a:gd name="T28" fmla="*/ 123 w 130"/>
                    <a:gd name="T29" fmla="*/ 348 h 418"/>
                    <a:gd name="T30" fmla="*/ 123 w 130"/>
                    <a:gd name="T31" fmla="*/ 365 h 418"/>
                    <a:gd name="T32" fmla="*/ 123 w 130"/>
                    <a:gd name="T33" fmla="*/ 383 h 418"/>
                    <a:gd name="T34" fmla="*/ 115 w 130"/>
                    <a:gd name="T35" fmla="*/ 399 h 418"/>
                    <a:gd name="T36" fmla="*/ 114 w 130"/>
                    <a:gd name="T37" fmla="*/ 417 h 418"/>
                    <a:gd name="T38" fmla="*/ 88 w 130"/>
                    <a:gd name="T39" fmla="*/ 402 h 418"/>
                    <a:gd name="T40" fmla="*/ 57 w 130"/>
                    <a:gd name="T41" fmla="*/ 400 h 418"/>
                    <a:gd name="T42" fmla="*/ 35 w 130"/>
                    <a:gd name="T43" fmla="*/ 392 h 418"/>
                    <a:gd name="T44" fmla="*/ 28 w 130"/>
                    <a:gd name="T45" fmla="*/ 381 h 418"/>
                    <a:gd name="T46" fmla="*/ 25 w 130"/>
                    <a:gd name="T47" fmla="*/ 358 h 418"/>
                    <a:gd name="T48" fmla="*/ 29 w 130"/>
                    <a:gd name="T49" fmla="*/ 327 h 418"/>
                    <a:gd name="T50" fmla="*/ 34 w 130"/>
                    <a:gd name="T51" fmla="*/ 310 h 418"/>
                    <a:gd name="T52" fmla="*/ 29 w 130"/>
                    <a:gd name="T53" fmla="*/ 291 h 418"/>
                    <a:gd name="T54" fmla="*/ 38 w 130"/>
                    <a:gd name="T55" fmla="*/ 269 h 418"/>
                    <a:gd name="T56" fmla="*/ 24 w 130"/>
                    <a:gd name="T57" fmla="*/ 253 h 418"/>
                    <a:gd name="T58" fmla="*/ 33 w 130"/>
                    <a:gd name="T59" fmla="*/ 228 h 418"/>
                    <a:gd name="T60" fmla="*/ 38 w 130"/>
                    <a:gd name="T61" fmla="*/ 205 h 418"/>
                    <a:gd name="T62" fmla="*/ 16 w 130"/>
                    <a:gd name="T63" fmla="*/ 189 h 418"/>
                    <a:gd name="T64" fmla="*/ 23 w 130"/>
                    <a:gd name="T65" fmla="*/ 175 h 418"/>
                    <a:gd name="T66" fmla="*/ 22 w 130"/>
                    <a:gd name="T67" fmla="*/ 154 h 418"/>
                    <a:gd name="T68" fmla="*/ 30 w 130"/>
                    <a:gd name="T69" fmla="*/ 140 h 418"/>
                    <a:gd name="T70" fmla="*/ 22 w 130"/>
                    <a:gd name="T71" fmla="*/ 123 h 418"/>
                    <a:gd name="T72" fmla="*/ 29 w 130"/>
                    <a:gd name="T73" fmla="*/ 109 h 418"/>
                    <a:gd name="T74" fmla="*/ 28 w 130"/>
                    <a:gd name="T75" fmla="*/ 98 h 418"/>
                    <a:gd name="T76" fmla="*/ 20 w 130"/>
                    <a:gd name="T77" fmla="*/ 87 h 418"/>
                    <a:gd name="T78" fmla="*/ 29 w 130"/>
                    <a:gd name="T79" fmla="*/ 73 h 418"/>
                    <a:gd name="T80" fmla="*/ 29 w 130"/>
                    <a:gd name="T81" fmla="*/ 54 h 418"/>
                    <a:gd name="T82" fmla="*/ 7 w 130"/>
                    <a:gd name="T83" fmla="*/ 30 h 418"/>
                    <a:gd name="T84" fmla="*/ 0 w 130"/>
                    <a:gd name="T85" fmla="*/ 4 h 418"/>
                    <a:gd name="T86" fmla="*/ 13 w 130"/>
                    <a:gd name="T87" fmla="*/ 4 h 418"/>
                    <a:gd name="T88" fmla="*/ 53 w 130"/>
                    <a:gd name="T89" fmla="*/ 22 h 418"/>
                    <a:gd name="T90" fmla="*/ 85 w 130"/>
                    <a:gd name="T91" fmla="*/ 33 h 41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0"/>
                    <a:gd name="T139" fmla="*/ 0 h 418"/>
                    <a:gd name="T140" fmla="*/ 130 w 130"/>
                    <a:gd name="T141" fmla="*/ 418 h 41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0" h="418">
                      <a:moveTo>
                        <a:pt x="96" y="35"/>
                      </a:moveTo>
                      <a:lnTo>
                        <a:pt x="101" y="48"/>
                      </a:lnTo>
                      <a:lnTo>
                        <a:pt x="98" y="59"/>
                      </a:lnTo>
                      <a:lnTo>
                        <a:pt x="98" y="71"/>
                      </a:lnTo>
                      <a:lnTo>
                        <a:pt x="102" y="78"/>
                      </a:lnTo>
                      <a:lnTo>
                        <a:pt x="109" y="86"/>
                      </a:lnTo>
                      <a:lnTo>
                        <a:pt x="112" y="99"/>
                      </a:lnTo>
                      <a:lnTo>
                        <a:pt x="109" y="108"/>
                      </a:lnTo>
                      <a:lnTo>
                        <a:pt x="103" y="117"/>
                      </a:lnTo>
                      <a:lnTo>
                        <a:pt x="103" y="125"/>
                      </a:lnTo>
                      <a:lnTo>
                        <a:pt x="107" y="133"/>
                      </a:lnTo>
                      <a:lnTo>
                        <a:pt x="114" y="143"/>
                      </a:lnTo>
                      <a:lnTo>
                        <a:pt x="111" y="153"/>
                      </a:lnTo>
                      <a:lnTo>
                        <a:pt x="105" y="174"/>
                      </a:lnTo>
                      <a:lnTo>
                        <a:pt x="105" y="183"/>
                      </a:lnTo>
                      <a:lnTo>
                        <a:pt x="117" y="198"/>
                      </a:lnTo>
                      <a:lnTo>
                        <a:pt x="118" y="213"/>
                      </a:lnTo>
                      <a:lnTo>
                        <a:pt x="113" y="224"/>
                      </a:lnTo>
                      <a:lnTo>
                        <a:pt x="109" y="235"/>
                      </a:lnTo>
                      <a:lnTo>
                        <a:pt x="110" y="243"/>
                      </a:lnTo>
                      <a:lnTo>
                        <a:pt x="120" y="251"/>
                      </a:lnTo>
                      <a:lnTo>
                        <a:pt x="122" y="258"/>
                      </a:lnTo>
                      <a:lnTo>
                        <a:pt x="121" y="273"/>
                      </a:lnTo>
                      <a:lnTo>
                        <a:pt x="117" y="291"/>
                      </a:lnTo>
                      <a:lnTo>
                        <a:pt x="117" y="301"/>
                      </a:lnTo>
                      <a:lnTo>
                        <a:pt x="118" y="308"/>
                      </a:lnTo>
                      <a:lnTo>
                        <a:pt x="126" y="320"/>
                      </a:lnTo>
                      <a:lnTo>
                        <a:pt x="129" y="330"/>
                      </a:lnTo>
                      <a:lnTo>
                        <a:pt x="129" y="340"/>
                      </a:lnTo>
                      <a:lnTo>
                        <a:pt x="123" y="348"/>
                      </a:lnTo>
                      <a:lnTo>
                        <a:pt x="119" y="355"/>
                      </a:lnTo>
                      <a:lnTo>
                        <a:pt x="123" y="365"/>
                      </a:lnTo>
                      <a:lnTo>
                        <a:pt x="127" y="375"/>
                      </a:lnTo>
                      <a:lnTo>
                        <a:pt x="123" y="383"/>
                      </a:lnTo>
                      <a:lnTo>
                        <a:pt x="115" y="389"/>
                      </a:lnTo>
                      <a:lnTo>
                        <a:pt x="115" y="399"/>
                      </a:lnTo>
                      <a:lnTo>
                        <a:pt x="115" y="407"/>
                      </a:lnTo>
                      <a:lnTo>
                        <a:pt x="114" y="417"/>
                      </a:lnTo>
                      <a:lnTo>
                        <a:pt x="101" y="409"/>
                      </a:lnTo>
                      <a:lnTo>
                        <a:pt x="88" y="402"/>
                      </a:lnTo>
                      <a:lnTo>
                        <a:pt x="76" y="399"/>
                      </a:lnTo>
                      <a:lnTo>
                        <a:pt x="57" y="400"/>
                      </a:lnTo>
                      <a:lnTo>
                        <a:pt x="43" y="399"/>
                      </a:lnTo>
                      <a:lnTo>
                        <a:pt x="35" y="392"/>
                      </a:lnTo>
                      <a:lnTo>
                        <a:pt x="21" y="389"/>
                      </a:lnTo>
                      <a:lnTo>
                        <a:pt x="28" y="381"/>
                      </a:lnTo>
                      <a:lnTo>
                        <a:pt x="30" y="369"/>
                      </a:lnTo>
                      <a:lnTo>
                        <a:pt x="25" y="358"/>
                      </a:lnTo>
                      <a:lnTo>
                        <a:pt x="25" y="340"/>
                      </a:lnTo>
                      <a:lnTo>
                        <a:pt x="29" y="327"/>
                      </a:lnTo>
                      <a:lnTo>
                        <a:pt x="33" y="320"/>
                      </a:lnTo>
                      <a:lnTo>
                        <a:pt x="34" y="310"/>
                      </a:lnTo>
                      <a:lnTo>
                        <a:pt x="28" y="299"/>
                      </a:lnTo>
                      <a:lnTo>
                        <a:pt x="29" y="291"/>
                      </a:lnTo>
                      <a:lnTo>
                        <a:pt x="38" y="277"/>
                      </a:lnTo>
                      <a:lnTo>
                        <a:pt x="38" y="269"/>
                      </a:lnTo>
                      <a:lnTo>
                        <a:pt x="34" y="262"/>
                      </a:lnTo>
                      <a:lnTo>
                        <a:pt x="24" y="253"/>
                      </a:lnTo>
                      <a:lnTo>
                        <a:pt x="27" y="244"/>
                      </a:lnTo>
                      <a:lnTo>
                        <a:pt x="33" y="228"/>
                      </a:lnTo>
                      <a:lnTo>
                        <a:pt x="38" y="217"/>
                      </a:lnTo>
                      <a:lnTo>
                        <a:pt x="38" y="205"/>
                      </a:lnTo>
                      <a:lnTo>
                        <a:pt x="19" y="199"/>
                      </a:lnTo>
                      <a:lnTo>
                        <a:pt x="16" y="189"/>
                      </a:lnTo>
                      <a:lnTo>
                        <a:pt x="18" y="182"/>
                      </a:lnTo>
                      <a:lnTo>
                        <a:pt x="23" y="175"/>
                      </a:lnTo>
                      <a:lnTo>
                        <a:pt x="22" y="166"/>
                      </a:lnTo>
                      <a:lnTo>
                        <a:pt x="22" y="154"/>
                      </a:lnTo>
                      <a:lnTo>
                        <a:pt x="27" y="148"/>
                      </a:lnTo>
                      <a:lnTo>
                        <a:pt x="30" y="140"/>
                      </a:lnTo>
                      <a:lnTo>
                        <a:pt x="27" y="132"/>
                      </a:lnTo>
                      <a:lnTo>
                        <a:pt x="22" y="123"/>
                      </a:lnTo>
                      <a:lnTo>
                        <a:pt x="22" y="117"/>
                      </a:lnTo>
                      <a:lnTo>
                        <a:pt x="29" y="109"/>
                      </a:lnTo>
                      <a:lnTo>
                        <a:pt x="30" y="102"/>
                      </a:lnTo>
                      <a:lnTo>
                        <a:pt x="28" y="98"/>
                      </a:lnTo>
                      <a:lnTo>
                        <a:pt x="21" y="93"/>
                      </a:lnTo>
                      <a:lnTo>
                        <a:pt x="20" y="87"/>
                      </a:lnTo>
                      <a:lnTo>
                        <a:pt x="23" y="84"/>
                      </a:lnTo>
                      <a:lnTo>
                        <a:pt x="29" y="73"/>
                      </a:lnTo>
                      <a:lnTo>
                        <a:pt x="30" y="63"/>
                      </a:lnTo>
                      <a:lnTo>
                        <a:pt x="29" y="54"/>
                      </a:lnTo>
                      <a:lnTo>
                        <a:pt x="23" y="46"/>
                      </a:lnTo>
                      <a:lnTo>
                        <a:pt x="7" y="30"/>
                      </a:lnTo>
                      <a:lnTo>
                        <a:pt x="1" y="16"/>
                      </a:lnTo>
                      <a:lnTo>
                        <a:pt x="0" y="4"/>
                      </a:lnTo>
                      <a:lnTo>
                        <a:pt x="5" y="0"/>
                      </a:lnTo>
                      <a:lnTo>
                        <a:pt x="13" y="4"/>
                      </a:lnTo>
                      <a:lnTo>
                        <a:pt x="34" y="15"/>
                      </a:lnTo>
                      <a:lnTo>
                        <a:pt x="53" y="22"/>
                      </a:lnTo>
                      <a:lnTo>
                        <a:pt x="73" y="29"/>
                      </a:lnTo>
                      <a:lnTo>
                        <a:pt x="85" y="33"/>
                      </a:lnTo>
                      <a:lnTo>
                        <a:pt x="96" y="35"/>
                      </a:lnTo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46" name="Freeform 384">
                  <a:extLst>
                    <a:ext uri="{FF2B5EF4-FFF2-40B4-BE49-F238E27FC236}">
                      <a16:creationId xmlns:a16="http://schemas.microsoft.com/office/drawing/2014/main" id="{92312197-758A-4DD5-B1E5-159BE9B53E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4" y="2752"/>
                  <a:ext cx="222" cy="427"/>
                </a:xfrm>
                <a:custGeom>
                  <a:avLst/>
                  <a:gdLst>
                    <a:gd name="T0" fmla="*/ 88 w 222"/>
                    <a:gd name="T1" fmla="*/ 401 h 427"/>
                    <a:gd name="T2" fmla="*/ 129 w 222"/>
                    <a:gd name="T3" fmla="*/ 413 h 427"/>
                    <a:gd name="T4" fmla="*/ 205 w 222"/>
                    <a:gd name="T5" fmla="*/ 340 h 427"/>
                    <a:gd name="T6" fmla="*/ 209 w 222"/>
                    <a:gd name="T7" fmla="*/ 351 h 427"/>
                    <a:gd name="T8" fmla="*/ 126 w 222"/>
                    <a:gd name="T9" fmla="*/ 426 h 427"/>
                    <a:gd name="T10" fmla="*/ 84 w 222"/>
                    <a:gd name="T11" fmla="*/ 406 h 427"/>
                    <a:gd name="T12" fmla="*/ 26 w 222"/>
                    <a:gd name="T13" fmla="*/ 391 h 427"/>
                    <a:gd name="T14" fmla="*/ 28 w 222"/>
                    <a:gd name="T15" fmla="*/ 359 h 427"/>
                    <a:gd name="T16" fmla="*/ 39 w 222"/>
                    <a:gd name="T17" fmla="*/ 326 h 427"/>
                    <a:gd name="T18" fmla="*/ 31 w 222"/>
                    <a:gd name="T19" fmla="*/ 298 h 427"/>
                    <a:gd name="T20" fmla="*/ 43 w 222"/>
                    <a:gd name="T21" fmla="*/ 271 h 427"/>
                    <a:gd name="T22" fmla="*/ 35 w 222"/>
                    <a:gd name="T23" fmla="*/ 240 h 427"/>
                    <a:gd name="T24" fmla="*/ 29 w 222"/>
                    <a:gd name="T25" fmla="*/ 209 h 427"/>
                    <a:gd name="T26" fmla="*/ 26 w 222"/>
                    <a:gd name="T27" fmla="*/ 170 h 427"/>
                    <a:gd name="T28" fmla="*/ 33 w 222"/>
                    <a:gd name="T29" fmla="*/ 137 h 427"/>
                    <a:gd name="T30" fmla="*/ 36 w 222"/>
                    <a:gd name="T31" fmla="*/ 110 h 427"/>
                    <a:gd name="T32" fmla="*/ 25 w 222"/>
                    <a:gd name="T33" fmla="*/ 88 h 427"/>
                    <a:gd name="T34" fmla="*/ 29 w 222"/>
                    <a:gd name="T35" fmla="*/ 50 h 427"/>
                    <a:gd name="T36" fmla="*/ 2 w 222"/>
                    <a:gd name="T37" fmla="*/ 5 h 427"/>
                    <a:gd name="T38" fmla="*/ 13 w 222"/>
                    <a:gd name="T39" fmla="*/ 14 h 427"/>
                    <a:gd name="T40" fmla="*/ 41 w 222"/>
                    <a:gd name="T41" fmla="*/ 56 h 427"/>
                    <a:gd name="T42" fmla="*/ 81 w 222"/>
                    <a:gd name="T43" fmla="*/ 89 h 427"/>
                    <a:gd name="T44" fmla="*/ 41 w 222"/>
                    <a:gd name="T45" fmla="*/ 78 h 427"/>
                    <a:gd name="T46" fmla="*/ 45 w 222"/>
                    <a:gd name="T47" fmla="*/ 102 h 427"/>
                    <a:gd name="T48" fmla="*/ 65 w 222"/>
                    <a:gd name="T49" fmla="*/ 127 h 427"/>
                    <a:gd name="T50" fmla="*/ 38 w 222"/>
                    <a:gd name="T51" fmla="*/ 123 h 427"/>
                    <a:gd name="T52" fmla="*/ 45 w 222"/>
                    <a:gd name="T53" fmla="*/ 142 h 427"/>
                    <a:gd name="T54" fmla="*/ 48 w 222"/>
                    <a:gd name="T55" fmla="*/ 163 h 427"/>
                    <a:gd name="T56" fmla="*/ 88 w 222"/>
                    <a:gd name="T57" fmla="*/ 190 h 427"/>
                    <a:gd name="T58" fmla="*/ 44 w 222"/>
                    <a:gd name="T59" fmla="*/ 173 h 427"/>
                    <a:gd name="T60" fmla="*/ 29 w 222"/>
                    <a:gd name="T61" fmla="*/ 193 h 427"/>
                    <a:gd name="T62" fmla="*/ 57 w 222"/>
                    <a:gd name="T63" fmla="*/ 210 h 427"/>
                    <a:gd name="T64" fmla="*/ 106 w 222"/>
                    <a:gd name="T65" fmla="*/ 231 h 427"/>
                    <a:gd name="T66" fmla="*/ 50 w 222"/>
                    <a:gd name="T67" fmla="*/ 224 h 427"/>
                    <a:gd name="T68" fmla="*/ 40 w 222"/>
                    <a:gd name="T69" fmla="*/ 261 h 427"/>
                    <a:gd name="T70" fmla="*/ 107 w 222"/>
                    <a:gd name="T71" fmla="*/ 275 h 427"/>
                    <a:gd name="T72" fmla="*/ 70 w 222"/>
                    <a:gd name="T73" fmla="*/ 276 h 427"/>
                    <a:gd name="T74" fmla="*/ 48 w 222"/>
                    <a:gd name="T75" fmla="*/ 288 h 427"/>
                    <a:gd name="T76" fmla="*/ 50 w 222"/>
                    <a:gd name="T77" fmla="*/ 309 h 427"/>
                    <a:gd name="T78" fmla="*/ 114 w 222"/>
                    <a:gd name="T79" fmla="*/ 318 h 427"/>
                    <a:gd name="T80" fmla="*/ 83 w 222"/>
                    <a:gd name="T81" fmla="*/ 320 h 427"/>
                    <a:gd name="T82" fmla="*/ 46 w 222"/>
                    <a:gd name="T83" fmla="*/ 316 h 427"/>
                    <a:gd name="T84" fmla="*/ 79 w 222"/>
                    <a:gd name="T85" fmla="*/ 344 h 427"/>
                    <a:gd name="T86" fmla="*/ 116 w 222"/>
                    <a:gd name="T87" fmla="*/ 359 h 427"/>
                    <a:gd name="T88" fmla="*/ 70 w 222"/>
                    <a:gd name="T89" fmla="*/ 345 h 427"/>
                    <a:gd name="T90" fmla="*/ 43 w 222"/>
                    <a:gd name="T91" fmla="*/ 341 h 427"/>
                    <a:gd name="T92" fmla="*/ 44 w 222"/>
                    <a:gd name="T93" fmla="*/ 366 h 427"/>
                    <a:gd name="T94" fmla="*/ 41 w 222"/>
                    <a:gd name="T95" fmla="*/ 387 h 42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22"/>
                    <a:gd name="T145" fmla="*/ 0 h 427"/>
                    <a:gd name="T146" fmla="*/ 222 w 222"/>
                    <a:gd name="T147" fmla="*/ 427 h 42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22" h="427">
                      <a:moveTo>
                        <a:pt x="47" y="388"/>
                      </a:moveTo>
                      <a:lnTo>
                        <a:pt x="56" y="398"/>
                      </a:lnTo>
                      <a:lnTo>
                        <a:pt x="70" y="401"/>
                      </a:lnTo>
                      <a:lnTo>
                        <a:pt x="88" y="401"/>
                      </a:lnTo>
                      <a:lnTo>
                        <a:pt x="107" y="404"/>
                      </a:lnTo>
                      <a:lnTo>
                        <a:pt x="120" y="411"/>
                      </a:lnTo>
                      <a:lnTo>
                        <a:pt x="125" y="416"/>
                      </a:lnTo>
                      <a:lnTo>
                        <a:pt x="129" y="413"/>
                      </a:lnTo>
                      <a:lnTo>
                        <a:pt x="151" y="395"/>
                      </a:lnTo>
                      <a:lnTo>
                        <a:pt x="180" y="371"/>
                      </a:lnTo>
                      <a:lnTo>
                        <a:pt x="190" y="356"/>
                      </a:lnTo>
                      <a:lnTo>
                        <a:pt x="205" y="340"/>
                      </a:lnTo>
                      <a:lnTo>
                        <a:pt x="209" y="328"/>
                      </a:lnTo>
                      <a:lnTo>
                        <a:pt x="221" y="326"/>
                      </a:lnTo>
                      <a:lnTo>
                        <a:pt x="215" y="339"/>
                      </a:lnTo>
                      <a:lnTo>
                        <a:pt x="209" y="351"/>
                      </a:lnTo>
                      <a:lnTo>
                        <a:pt x="190" y="366"/>
                      </a:lnTo>
                      <a:lnTo>
                        <a:pt x="178" y="384"/>
                      </a:lnTo>
                      <a:lnTo>
                        <a:pt x="146" y="405"/>
                      </a:lnTo>
                      <a:lnTo>
                        <a:pt x="126" y="426"/>
                      </a:lnTo>
                      <a:lnTo>
                        <a:pt x="118" y="424"/>
                      </a:lnTo>
                      <a:lnTo>
                        <a:pt x="110" y="415"/>
                      </a:lnTo>
                      <a:lnTo>
                        <a:pt x="98" y="409"/>
                      </a:lnTo>
                      <a:lnTo>
                        <a:pt x="84" y="406"/>
                      </a:lnTo>
                      <a:lnTo>
                        <a:pt x="54" y="405"/>
                      </a:lnTo>
                      <a:lnTo>
                        <a:pt x="45" y="400"/>
                      </a:lnTo>
                      <a:lnTo>
                        <a:pt x="29" y="397"/>
                      </a:lnTo>
                      <a:lnTo>
                        <a:pt x="26" y="391"/>
                      </a:lnTo>
                      <a:lnTo>
                        <a:pt x="31" y="383"/>
                      </a:lnTo>
                      <a:lnTo>
                        <a:pt x="36" y="375"/>
                      </a:lnTo>
                      <a:lnTo>
                        <a:pt x="32" y="365"/>
                      </a:lnTo>
                      <a:lnTo>
                        <a:pt x="28" y="359"/>
                      </a:lnTo>
                      <a:lnTo>
                        <a:pt x="28" y="351"/>
                      </a:lnTo>
                      <a:lnTo>
                        <a:pt x="31" y="338"/>
                      </a:lnTo>
                      <a:lnTo>
                        <a:pt x="33" y="332"/>
                      </a:lnTo>
                      <a:lnTo>
                        <a:pt x="39" y="326"/>
                      </a:lnTo>
                      <a:lnTo>
                        <a:pt x="40" y="318"/>
                      </a:lnTo>
                      <a:lnTo>
                        <a:pt x="38" y="311"/>
                      </a:lnTo>
                      <a:lnTo>
                        <a:pt x="31" y="307"/>
                      </a:lnTo>
                      <a:lnTo>
                        <a:pt x="31" y="298"/>
                      </a:lnTo>
                      <a:lnTo>
                        <a:pt x="34" y="292"/>
                      </a:lnTo>
                      <a:lnTo>
                        <a:pt x="41" y="283"/>
                      </a:lnTo>
                      <a:lnTo>
                        <a:pt x="45" y="278"/>
                      </a:lnTo>
                      <a:lnTo>
                        <a:pt x="43" y="271"/>
                      </a:lnTo>
                      <a:lnTo>
                        <a:pt x="32" y="266"/>
                      </a:lnTo>
                      <a:lnTo>
                        <a:pt x="28" y="258"/>
                      </a:lnTo>
                      <a:lnTo>
                        <a:pt x="29" y="251"/>
                      </a:lnTo>
                      <a:lnTo>
                        <a:pt x="35" y="240"/>
                      </a:lnTo>
                      <a:lnTo>
                        <a:pt x="42" y="226"/>
                      </a:lnTo>
                      <a:lnTo>
                        <a:pt x="44" y="216"/>
                      </a:lnTo>
                      <a:lnTo>
                        <a:pt x="40" y="213"/>
                      </a:lnTo>
                      <a:lnTo>
                        <a:pt x="29" y="209"/>
                      </a:lnTo>
                      <a:lnTo>
                        <a:pt x="23" y="206"/>
                      </a:lnTo>
                      <a:lnTo>
                        <a:pt x="21" y="193"/>
                      </a:lnTo>
                      <a:lnTo>
                        <a:pt x="28" y="179"/>
                      </a:lnTo>
                      <a:lnTo>
                        <a:pt x="26" y="170"/>
                      </a:lnTo>
                      <a:lnTo>
                        <a:pt x="24" y="161"/>
                      </a:lnTo>
                      <a:lnTo>
                        <a:pt x="29" y="152"/>
                      </a:lnTo>
                      <a:lnTo>
                        <a:pt x="35" y="142"/>
                      </a:lnTo>
                      <a:lnTo>
                        <a:pt x="33" y="137"/>
                      </a:lnTo>
                      <a:lnTo>
                        <a:pt x="29" y="131"/>
                      </a:lnTo>
                      <a:lnTo>
                        <a:pt x="29" y="121"/>
                      </a:lnTo>
                      <a:lnTo>
                        <a:pt x="32" y="116"/>
                      </a:lnTo>
                      <a:lnTo>
                        <a:pt x="36" y="110"/>
                      </a:lnTo>
                      <a:lnTo>
                        <a:pt x="35" y="103"/>
                      </a:lnTo>
                      <a:lnTo>
                        <a:pt x="28" y="100"/>
                      </a:lnTo>
                      <a:lnTo>
                        <a:pt x="23" y="96"/>
                      </a:lnTo>
                      <a:lnTo>
                        <a:pt x="25" y="88"/>
                      </a:lnTo>
                      <a:lnTo>
                        <a:pt x="33" y="78"/>
                      </a:lnTo>
                      <a:lnTo>
                        <a:pt x="36" y="70"/>
                      </a:lnTo>
                      <a:lnTo>
                        <a:pt x="36" y="59"/>
                      </a:lnTo>
                      <a:lnTo>
                        <a:pt x="29" y="50"/>
                      </a:lnTo>
                      <a:lnTo>
                        <a:pt x="14" y="35"/>
                      </a:lnTo>
                      <a:lnTo>
                        <a:pt x="7" y="25"/>
                      </a:lnTo>
                      <a:lnTo>
                        <a:pt x="0" y="15"/>
                      </a:lnTo>
                      <a:lnTo>
                        <a:pt x="2" y="5"/>
                      </a:lnTo>
                      <a:lnTo>
                        <a:pt x="7" y="0"/>
                      </a:lnTo>
                      <a:lnTo>
                        <a:pt x="11" y="1"/>
                      </a:lnTo>
                      <a:lnTo>
                        <a:pt x="18" y="8"/>
                      </a:lnTo>
                      <a:lnTo>
                        <a:pt x="13" y="14"/>
                      </a:lnTo>
                      <a:lnTo>
                        <a:pt x="15" y="24"/>
                      </a:lnTo>
                      <a:lnTo>
                        <a:pt x="25" y="41"/>
                      </a:lnTo>
                      <a:lnTo>
                        <a:pt x="37" y="49"/>
                      </a:lnTo>
                      <a:lnTo>
                        <a:pt x="41" y="56"/>
                      </a:lnTo>
                      <a:lnTo>
                        <a:pt x="44" y="63"/>
                      </a:lnTo>
                      <a:lnTo>
                        <a:pt x="46" y="68"/>
                      </a:lnTo>
                      <a:lnTo>
                        <a:pt x="64" y="80"/>
                      </a:lnTo>
                      <a:lnTo>
                        <a:pt x="81" y="89"/>
                      </a:lnTo>
                      <a:lnTo>
                        <a:pt x="83" y="95"/>
                      </a:lnTo>
                      <a:lnTo>
                        <a:pt x="78" y="97"/>
                      </a:lnTo>
                      <a:lnTo>
                        <a:pt x="53" y="81"/>
                      </a:lnTo>
                      <a:lnTo>
                        <a:pt x="41" y="78"/>
                      </a:lnTo>
                      <a:lnTo>
                        <a:pt x="35" y="89"/>
                      </a:lnTo>
                      <a:lnTo>
                        <a:pt x="34" y="94"/>
                      </a:lnTo>
                      <a:lnTo>
                        <a:pt x="39" y="99"/>
                      </a:lnTo>
                      <a:lnTo>
                        <a:pt x="45" y="102"/>
                      </a:lnTo>
                      <a:lnTo>
                        <a:pt x="46" y="109"/>
                      </a:lnTo>
                      <a:lnTo>
                        <a:pt x="44" y="116"/>
                      </a:lnTo>
                      <a:lnTo>
                        <a:pt x="50" y="121"/>
                      </a:lnTo>
                      <a:lnTo>
                        <a:pt x="65" y="127"/>
                      </a:lnTo>
                      <a:lnTo>
                        <a:pt x="88" y="135"/>
                      </a:lnTo>
                      <a:lnTo>
                        <a:pt x="79" y="139"/>
                      </a:lnTo>
                      <a:lnTo>
                        <a:pt x="57" y="131"/>
                      </a:lnTo>
                      <a:lnTo>
                        <a:pt x="38" y="123"/>
                      </a:lnTo>
                      <a:lnTo>
                        <a:pt x="34" y="125"/>
                      </a:lnTo>
                      <a:lnTo>
                        <a:pt x="37" y="131"/>
                      </a:lnTo>
                      <a:lnTo>
                        <a:pt x="43" y="137"/>
                      </a:lnTo>
                      <a:lnTo>
                        <a:pt x="45" y="142"/>
                      </a:lnTo>
                      <a:lnTo>
                        <a:pt x="43" y="150"/>
                      </a:lnTo>
                      <a:lnTo>
                        <a:pt x="36" y="156"/>
                      </a:lnTo>
                      <a:lnTo>
                        <a:pt x="36" y="161"/>
                      </a:lnTo>
                      <a:lnTo>
                        <a:pt x="48" y="163"/>
                      </a:lnTo>
                      <a:lnTo>
                        <a:pt x="59" y="176"/>
                      </a:lnTo>
                      <a:lnTo>
                        <a:pt x="71" y="183"/>
                      </a:lnTo>
                      <a:lnTo>
                        <a:pt x="88" y="186"/>
                      </a:lnTo>
                      <a:lnTo>
                        <a:pt x="88" y="190"/>
                      </a:lnTo>
                      <a:lnTo>
                        <a:pt x="79" y="190"/>
                      </a:lnTo>
                      <a:lnTo>
                        <a:pt x="57" y="184"/>
                      </a:lnTo>
                      <a:lnTo>
                        <a:pt x="48" y="178"/>
                      </a:lnTo>
                      <a:lnTo>
                        <a:pt x="44" y="173"/>
                      </a:lnTo>
                      <a:lnTo>
                        <a:pt x="36" y="172"/>
                      </a:lnTo>
                      <a:lnTo>
                        <a:pt x="37" y="178"/>
                      </a:lnTo>
                      <a:lnTo>
                        <a:pt x="33" y="185"/>
                      </a:lnTo>
                      <a:lnTo>
                        <a:pt x="29" y="193"/>
                      </a:lnTo>
                      <a:lnTo>
                        <a:pt x="31" y="199"/>
                      </a:lnTo>
                      <a:lnTo>
                        <a:pt x="41" y="202"/>
                      </a:lnTo>
                      <a:lnTo>
                        <a:pt x="50" y="204"/>
                      </a:lnTo>
                      <a:lnTo>
                        <a:pt x="57" y="210"/>
                      </a:lnTo>
                      <a:lnTo>
                        <a:pt x="84" y="216"/>
                      </a:lnTo>
                      <a:lnTo>
                        <a:pt x="104" y="222"/>
                      </a:lnTo>
                      <a:lnTo>
                        <a:pt x="112" y="226"/>
                      </a:lnTo>
                      <a:lnTo>
                        <a:pt x="106" y="231"/>
                      </a:lnTo>
                      <a:lnTo>
                        <a:pt x="94" y="228"/>
                      </a:lnTo>
                      <a:lnTo>
                        <a:pt x="70" y="221"/>
                      </a:lnTo>
                      <a:lnTo>
                        <a:pt x="53" y="217"/>
                      </a:lnTo>
                      <a:lnTo>
                        <a:pt x="50" y="224"/>
                      </a:lnTo>
                      <a:lnTo>
                        <a:pt x="47" y="236"/>
                      </a:lnTo>
                      <a:lnTo>
                        <a:pt x="39" y="246"/>
                      </a:lnTo>
                      <a:lnTo>
                        <a:pt x="39" y="253"/>
                      </a:lnTo>
                      <a:lnTo>
                        <a:pt x="40" y="261"/>
                      </a:lnTo>
                      <a:lnTo>
                        <a:pt x="48" y="263"/>
                      </a:lnTo>
                      <a:lnTo>
                        <a:pt x="62" y="266"/>
                      </a:lnTo>
                      <a:lnTo>
                        <a:pt x="81" y="273"/>
                      </a:lnTo>
                      <a:lnTo>
                        <a:pt x="107" y="275"/>
                      </a:lnTo>
                      <a:lnTo>
                        <a:pt x="117" y="280"/>
                      </a:lnTo>
                      <a:lnTo>
                        <a:pt x="111" y="283"/>
                      </a:lnTo>
                      <a:lnTo>
                        <a:pt x="87" y="281"/>
                      </a:lnTo>
                      <a:lnTo>
                        <a:pt x="70" y="276"/>
                      </a:lnTo>
                      <a:lnTo>
                        <a:pt x="60" y="272"/>
                      </a:lnTo>
                      <a:lnTo>
                        <a:pt x="51" y="271"/>
                      </a:lnTo>
                      <a:lnTo>
                        <a:pt x="52" y="278"/>
                      </a:lnTo>
                      <a:lnTo>
                        <a:pt x="48" y="288"/>
                      </a:lnTo>
                      <a:lnTo>
                        <a:pt x="43" y="294"/>
                      </a:lnTo>
                      <a:lnTo>
                        <a:pt x="42" y="300"/>
                      </a:lnTo>
                      <a:lnTo>
                        <a:pt x="42" y="306"/>
                      </a:lnTo>
                      <a:lnTo>
                        <a:pt x="50" y="309"/>
                      </a:lnTo>
                      <a:lnTo>
                        <a:pt x="66" y="309"/>
                      </a:lnTo>
                      <a:lnTo>
                        <a:pt x="76" y="312"/>
                      </a:lnTo>
                      <a:lnTo>
                        <a:pt x="101" y="318"/>
                      </a:lnTo>
                      <a:lnTo>
                        <a:pt x="114" y="318"/>
                      </a:lnTo>
                      <a:lnTo>
                        <a:pt x="119" y="325"/>
                      </a:lnTo>
                      <a:lnTo>
                        <a:pt x="113" y="326"/>
                      </a:lnTo>
                      <a:lnTo>
                        <a:pt x="101" y="325"/>
                      </a:lnTo>
                      <a:lnTo>
                        <a:pt x="83" y="320"/>
                      </a:lnTo>
                      <a:lnTo>
                        <a:pt x="72" y="317"/>
                      </a:lnTo>
                      <a:lnTo>
                        <a:pt x="60" y="314"/>
                      </a:lnTo>
                      <a:lnTo>
                        <a:pt x="50" y="316"/>
                      </a:lnTo>
                      <a:lnTo>
                        <a:pt x="46" y="316"/>
                      </a:lnTo>
                      <a:lnTo>
                        <a:pt x="47" y="325"/>
                      </a:lnTo>
                      <a:lnTo>
                        <a:pt x="44" y="330"/>
                      </a:lnTo>
                      <a:lnTo>
                        <a:pt x="62" y="333"/>
                      </a:lnTo>
                      <a:lnTo>
                        <a:pt x="79" y="344"/>
                      </a:lnTo>
                      <a:lnTo>
                        <a:pt x="97" y="348"/>
                      </a:lnTo>
                      <a:lnTo>
                        <a:pt x="110" y="350"/>
                      </a:lnTo>
                      <a:lnTo>
                        <a:pt x="120" y="355"/>
                      </a:lnTo>
                      <a:lnTo>
                        <a:pt x="116" y="359"/>
                      </a:lnTo>
                      <a:lnTo>
                        <a:pt x="106" y="356"/>
                      </a:lnTo>
                      <a:lnTo>
                        <a:pt x="94" y="353"/>
                      </a:lnTo>
                      <a:lnTo>
                        <a:pt x="81" y="351"/>
                      </a:lnTo>
                      <a:lnTo>
                        <a:pt x="70" y="345"/>
                      </a:lnTo>
                      <a:lnTo>
                        <a:pt x="63" y="340"/>
                      </a:lnTo>
                      <a:lnTo>
                        <a:pt x="55" y="339"/>
                      </a:lnTo>
                      <a:lnTo>
                        <a:pt x="46" y="340"/>
                      </a:lnTo>
                      <a:lnTo>
                        <a:pt x="43" y="341"/>
                      </a:lnTo>
                      <a:lnTo>
                        <a:pt x="39" y="348"/>
                      </a:lnTo>
                      <a:lnTo>
                        <a:pt x="38" y="356"/>
                      </a:lnTo>
                      <a:lnTo>
                        <a:pt x="40" y="363"/>
                      </a:lnTo>
                      <a:lnTo>
                        <a:pt x="44" y="366"/>
                      </a:lnTo>
                      <a:lnTo>
                        <a:pt x="48" y="376"/>
                      </a:lnTo>
                      <a:lnTo>
                        <a:pt x="45" y="380"/>
                      </a:lnTo>
                      <a:lnTo>
                        <a:pt x="41" y="384"/>
                      </a:lnTo>
                      <a:lnTo>
                        <a:pt x="41" y="387"/>
                      </a:lnTo>
                      <a:lnTo>
                        <a:pt x="47" y="38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47" name="Freeform 385">
                  <a:extLst>
                    <a:ext uri="{FF2B5EF4-FFF2-40B4-BE49-F238E27FC236}">
                      <a16:creationId xmlns:a16="http://schemas.microsoft.com/office/drawing/2014/main" id="{A645E054-D17C-43AC-BBD9-F991B71B0E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7" y="3120"/>
                  <a:ext cx="61" cy="18"/>
                </a:xfrm>
                <a:custGeom>
                  <a:avLst/>
                  <a:gdLst>
                    <a:gd name="T0" fmla="*/ 60 w 61"/>
                    <a:gd name="T1" fmla="*/ 13 h 18"/>
                    <a:gd name="T2" fmla="*/ 37 w 61"/>
                    <a:gd name="T3" fmla="*/ 14 h 18"/>
                    <a:gd name="T4" fmla="*/ 27 w 61"/>
                    <a:gd name="T5" fmla="*/ 9 h 18"/>
                    <a:gd name="T6" fmla="*/ 19 w 61"/>
                    <a:gd name="T7" fmla="*/ 3 h 18"/>
                    <a:gd name="T8" fmla="*/ 4 w 61"/>
                    <a:gd name="T9" fmla="*/ 0 h 18"/>
                    <a:gd name="T10" fmla="*/ 0 w 61"/>
                    <a:gd name="T11" fmla="*/ 4 h 18"/>
                    <a:gd name="T12" fmla="*/ 7 w 61"/>
                    <a:gd name="T13" fmla="*/ 6 h 18"/>
                    <a:gd name="T14" fmla="*/ 17 w 61"/>
                    <a:gd name="T15" fmla="*/ 11 h 18"/>
                    <a:gd name="T16" fmla="*/ 23 w 61"/>
                    <a:gd name="T17" fmla="*/ 14 h 18"/>
                    <a:gd name="T18" fmla="*/ 33 w 61"/>
                    <a:gd name="T19" fmla="*/ 16 h 18"/>
                    <a:gd name="T20" fmla="*/ 48 w 61"/>
                    <a:gd name="T21" fmla="*/ 17 h 18"/>
                    <a:gd name="T22" fmla="*/ 59 w 61"/>
                    <a:gd name="T23" fmla="*/ 16 h 18"/>
                    <a:gd name="T24" fmla="*/ 60 w 61"/>
                    <a:gd name="T25" fmla="*/ 13 h 1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1"/>
                    <a:gd name="T40" fmla="*/ 0 h 18"/>
                    <a:gd name="T41" fmla="*/ 61 w 61"/>
                    <a:gd name="T42" fmla="*/ 18 h 1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1" h="18">
                      <a:moveTo>
                        <a:pt x="60" y="13"/>
                      </a:moveTo>
                      <a:lnTo>
                        <a:pt x="37" y="14"/>
                      </a:lnTo>
                      <a:lnTo>
                        <a:pt x="27" y="9"/>
                      </a:lnTo>
                      <a:lnTo>
                        <a:pt x="19" y="3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7" y="6"/>
                      </a:lnTo>
                      <a:lnTo>
                        <a:pt x="17" y="11"/>
                      </a:lnTo>
                      <a:lnTo>
                        <a:pt x="23" y="14"/>
                      </a:lnTo>
                      <a:lnTo>
                        <a:pt x="33" y="16"/>
                      </a:lnTo>
                      <a:lnTo>
                        <a:pt x="48" y="17"/>
                      </a:lnTo>
                      <a:lnTo>
                        <a:pt x="59" y="16"/>
                      </a:lnTo>
                      <a:lnTo>
                        <a:pt x="60" y="1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48" name="Freeform 386">
                  <a:extLst>
                    <a:ext uri="{FF2B5EF4-FFF2-40B4-BE49-F238E27FC236}">
                      <a16:creationId xmlns:a16="http://schemas.microsoft.com/office/drawing/2014/main" id="{5CCE4BEE-845A-4663-A6E6-010CDD00D4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9" y="2697"/>
                  <a:ext cx="175" cy="91"/>
                </a:xfrm>
                <a:custGeom>
                  <a:avLst/>
                  <a:gdLst>
                    <a:gd name="T0" fmla="*/ 168 w 175"/>
                    <a:gd name="T1" fmla="*/ 6 h 91"/>
                    <a:gd name="T2" fmla="*/ 147 w 175"/>
                    <a:gd name="T3" fmla="*/ 8 h 91"/>
                    <a:gd name="T4" fmla="*/ 126 w 175"/>
                    <a:gd name="T5" fmla="*/ 10 h 91"/>
                    <a:gd name="T6" fmla="*/ 111 w 175"/>
                    <a:gd name="T7" fmla="*/ 10 h 91"/>
                    <a:gd name="T8" fmla="*/ 99 w 175"/>
                    <a:gd name="T9" fmla="*/ 9 h 91"/>
                    <a:gd name="T10" fmla="*/ 81 w 175"/>
                    <a:gd name="T11" fmla="*/ 4 h 91"/>
                    <a:gd name="T12" fmla="*/ 72 w 175"/>
                    <a:gd name="T13" fmla="*/ 0 h 91"/>
                    <a:gd name="T14" fmla="*/ 61 w 175"/>
                    <a:gd name="T15" fmla="*/ 7 h 91"/>
                    <a:gd name="T16" fmla="*/ 42 w 175"/>
                    <a:gd name="T17" fmla="*/ 21 h 91"/>
                    <a:gd name="T18" fmla="*/ 28 w 175"/>
                    <a:gd name="T19" fmla="*/ 31 h 91"/>
                    <a:gd name="T20" fmla="*/ 11 w 175"/>
                    <a:gd name="T21" fmla="*/ 44 h 91"/>
                    <a:gd name="T22" fmla="*/ 0 w 175"/>
                    <a:gd name="T23" fmla="*/ 53 h 91"/>
                    <a:gd name="T24" fmla="*/ 11 w 175"/>
                    <a:gd name="T25" fmla="*/ 61 h 91"/>
                    <a:gd name="T26" fmla="*/ 21 w 175"/>
                    <a:gd name="T27" fmla="*/ 70 h 91"/>
                    <a:gd name="T28" fmla="*/ 38 w 175"/>
                    <a:gd name="T29" fmla="*/ 76 h 91"/>
                    <a:gd name="T30" fmla="*/ 54 w 175"/>
                    <a:gd name="T31" fmla="*/ 82 h 91"/>
                    <a:gd name="T32" fmla="*/ 70 w 175"/>
                    <a:gd name="T33" fmla="*/ 87 h 91"/>
                    <a:gd name="T34" fmla="*/ 85 w 175"/>
                    <a:gd name="T35" fmla="*/ 88 h 91"/>
                    <a:gd name="T36" fmla="*/ 99 w 175"/>
                    <a:gd name="T37" fmla="*/ 90 h 91"/>
                    <a:gd name="T38" fmla="*/ 117 w 175"/>
                    <a:gd name="T39" fmla="*/ 77 h 91"/>
                    <a:gd name="T40" fmla="*/ 131 w 175"/>
                    <a:gd name="T41" fmla="*/ 66 h 91"/>
                    <a:gd name="T42" fmla="*/ 145 w 175"/>
                    <a:gd name="T43" fmla="*/ 52 h 91"/>
                    <a:gd name="T44" fmla="*/ 159 w 175"/>
                    <a:gd name="T45" fmla="*/ 38 h 91"/>
                    <a:gd name="T46" fmla="*/ 168 w 175"/>
                    <a:gd name="T47" fmla="*/ 27 h 91"/>
                    <a:gd name="T48" fmla="*/ 174 w 175"/>
                    <a:gd name="T49" fmla="*/ 13 h 91"/>
                    <a:gd name="T50" fmla="*/ 168 w 175"/>
                    <a:gd name="T51" fmla="*/ 6 h 9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75"/>
                    <a:gd name="T79" fmla="*/ 0 h 91"/>
                    <a:gd name="T80" fmla="*/ 175 w 175"/>
                    <a:gd name="T81" fmla="*/ 91 h 9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75" h="91">
                      <a:moveTo>
                        <a:pt x="168" y="6"/>
                      </a:moveTo>
                      <a:lnTo>
                        <a:pt x="147" y="8"/>
                      </a:lnTo>
                      <a:lnTo>
                        <a:pt x="126" y="10"/>
                      </a:lnTo>
                      <a:lnTo>
                        <a:pt x="111" y="10"/>
                      </a:lnTo>
                      <a:lnTo>
                        <a:pt x="99" y="9"/>
                      </a:lnTo>
                      <a:lnTo>
                        <a:pt x="81" y="4"/>
                      </a:lnTo>
                      <a:lnTo>
                        <a:pt x="72" y="0"/>
                      </a:lnTo>
                      <a:lnTo>
                        <a:pt x="61" y="7"/>
                      </a:lnTo>
                      <a:lnTo>
                        <a:pt x="42" y="21"/>
                      </a:lnTo>
                      <a:lnTo>
                        <a:pt x="28" y="31"/>
                      </a:lnTo>
                      <a:lnTo>
                        <a:pt x="11" y="44"/>
                      </a:lnTo>
                      <a:lnTo>
                        <a:pt x="0" y="53"/>
                      </a:lnTo>
                      <a:lnTo>
                        <a:pt x="11" y="61"/>
                      </a:lnTo>
                      <a:lnTo>
                        <a:pt x="21" y="70"/>
                      </a:lnTo>
                      <a:lnTo>
                        <a:pt x="38" y="76"/>
                      </a:lnTo>
                      <a:lnTo>
                        <a:pt x="54" y="82"/>
                      </a:lnTo>
                      <a:lnTo>
                        <a:pt x="70" y="87"/>
                      </a:lnTo>
                      <a:lnTo>
                        <a:pt x="85" y="88"/>
                      </a:lnTo>
                      <a:lnTo>
                        <a:pt x="99" y="90"/>
                      </a:lnTo>
                      <a:lnTo>
                        <a:pt x="117" y="77"/>
                      </a:lnTo>
                      <a:lnTo>
                        <a:pt x="131" y="66"/>
                      </a:lnTo>
                      <a:lnTo>
                        <a:pt x="145" y="52"/>
                      </a:lnTo>
                      <a:lnTo>
                        <a:pt x="159" y="38"/>
                      </a:lnTo>
                      <a:lnTo>
                        <a:pt x="168" y="27"/>
                      </a:lnTo>
                      <a:lnTo>
                        <a:pt x="174" y="13"/>
                      </a:lnTo>
                      <a:lnTo>
                        <a:pt x="168" y="6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49" name="Freeform 387">
                  <a:extLst>
                    <a:ext uri="{FF2B5EF4-FFF2-40B4-BE49-F238E27FC236}">
                      <a16:creationId xmlns:a16="http://schemas.microsoft.com/office/drawing/2014/main" id="{122B4641-B2FF-4C99-8CBE-03C78B420C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8" y="2693"/>
                  <a:ext cx="190" cy="109"/>
                </a:xfrm>
                <a:custGeom>
                  <a:avLst/>
                  <a:gdLst>
                    <a:gd name="T0" fmla="*/ 99 w 190"/>
                    <a:gd name="T1" fmla="*/ 92 h 109"/>
                    <a:gd name="T2" fmla="*/ 68 w 190"/>
                    <a:gd name="T3" fmla="*/ 86 h 109"/>
                    <a:gd name="T4" fmla="*/ 44 w 190"/>
                    <a:gd name="T5" fmla="*/ 76 h 109"/>
                    <a:gd name="T6" fmla="*/ 25 w 190"/>
                    <a:gd name="T7" fmla="*/ 65 h 109"/>
                    <a:gd name="T8" fmla="*/ 18 w 190"/>
                    <a:gd name="T9" fmla="*/ 59 h 109"/>
                    <a:gd name="T10" fmla="*/ 43 w 190"/>
                    <a:gd name="T11" fmla="*/ 35 h 109"/>
                    <a:gd name="T12" fmla="*/ 63 w 190"/>
                    <a:gd name="T13" fmla="*/ 22 h 109"/>
                    <a:gd name="T14" fmla="*/ 81 w 190"/>
                    <a:gd name="T15" fmla="*/ 10 h 109"/>
                    <a:gd name="T16" fmla="*/ 86 w 190"/>
                    <a:gd name="T17" fmla="*/ 10 h 109"/>
                    <a:gd name="T18" fmla="*/ 98 w 190"/>
                    <a:gd name="T19" fmla="*/ 13 h 109"/>
                    <a:gd name="T20" fmla="*/ 114 w 190"/>
                    <a:gd name="T21" fmla="*/ 17 h 109"/>
                    <a:gd name="T22" fmla="*/ 143 w 190"/>
                    <a:gd name="T23" fmla="*/ 18 h 109"/>
                    <a:gd name="T24" fmla="*/ 172 w 190"/>
                    <a:gd name="T25" fmla="*/ 16 h 109"/>
                    <a:gd name="T26" fmla="*/ 179 w 190"/>
                    <a:gd name="T27" fmla="*/ 16 h 109"/>
                    <a:gd name="T28" fmla="*/ 179 w 190"/>
                    <a:gd name="T29" fmla="*/ 21 h 109"/>
                    <a:gd name="T30" fmla="*/ 174 w 190"/>
                    <a:gd name="T31" fmla="*/ 29 h 109"/>
                    <a:gd name="T32" fmla="*/ 163 w 190"/>
                    <a:gd name="T33" fmla="*/ 44 h 109"/>
                    <a:gd name="T34" fmla="*/ 149 w 190"/>
                    <a:gd name="T35" fmla="*/ 56 h 109"/>
                    <a:gd name="T36" fmla="*/ 131 w 190"/>
                    <a:gd name="T37" fmla="*/ 75 h 109"/>
                    <a:gd name="T38" fmla="*/ 114 w 190"/>
                    <a:gd name="T39" fmla="*/ 88 h 109"/>
                    <a:gd name="T40" fmla="*/ 103 w 190"/>
                    <a:gd name="T41" fmla="*/ 96 h 109"/>
                    <a:gd name="T42" fmla="*/ 100 w 190"/>
                    <a:gd name="T43" fmla="*/ 104 h 109"/>
                    <a:gd name="T44" fmla="*/ 104 w 190"/>
                    <a:gd name="T45" fmla="*/ 108 h 109"/>
                    <a:gd name="T46" fmla="*/ 110 w 190"/>
                    <a:gd name="T47" fmla="*/ 105 h 109"/>
                    <a:gd name="T48" fmla="*/ 127 w 190"/>
                    <a:gd name="T49" fmla="*/ 89 h 109"/>
                    <a:gd name="T50" fmla="*/ 149 w 190"/>
                    <a:gd name="T51" fmla="*/ 69 h 109"/>
                    <a:gd name="T52" fmla="*/ 165 w 190"/>
                    <a:gd name="T53" fmla="*/ 56 h 109"/>
                    <a:gd name="T54" fmla="*/ 175 w 190"/>
                    <a:gd name="T55" fmla="*/ 43 h 109"/>
                    <a:gd name="T56" fmla="*/ 184 w 190"/>
                    <a:gd name="T57" fmla="*/ 31 h 109"/>
                    <a:gd name="T58" fmla="*/ 188 w 190"/>
                    <a:gd name="T59" fmla="*/ 23 h 109"/>
                    <a:gd name="T60" fmla="*/ 189 w 190"/>
                    <a:gd name="T61" fmla="*/ 13 h 109"/>
                    <a:gd name="T62" fmla="*/ 187 w 190"/>
                    <a:gd name="T63" fmla="*/ 8 h 109"/>
                    <a:gd name="T64" fmla="*/ 179 w 190"/>
                    <a:gd name="T65" fmla="*/ 5 h 109"/>
                    <a:gd name="T66" fmla="*/ 168 w 190"/>
                    <a:gd name="T67" fmla="*/ 7 h 109"/>
                    <a:gd name="T68" fmla="*/ 145 w 190"/>
                    <a:gd name="T69" fmla="*/ 11 h 109"/>
                    <a:gd name="T70" fmla="*/ 125 w 190"/>
                    <a:gd name="T71" fmla="*/ 12 h 109"/>
                    <a:gd name="T72" fmla="*/ 110 w 190"/>
                    <a:gd name="T73" fmla="*/ 9 h 109"/>
                    <a:gd name="T74" fmla="*/ 95 w 190"/>
                    <a:gd name="T75" fmla="*/ 6 h 109"/>
                    <a:gd name="T76" fmla="*/ 87 w 190"/>
                    <a:gd name="T77" fmla="*/ 0 h 109"/>
                    <a:gd name="T78" fmla="*/ 80 w 190"/>
                    <a:gd name="T79" fmla="*/ 1 h 109"/>
                    <a:gd name="T80" fmla="*/ 63 w 190"/>
                    <a:gd name="T81" fmla="*/ 11 h 109"/>
                    <a:gd name="T82" fmla="*/ 46 w 190"/>
                    <a:gd name="T83" fmla="*/ 25 h 109"/>
                    <a:gd name="T84" fmla="*/ 26 w 190"/>
                    <a:gd name="T85" fmla="*/ 39 h 109"/>
                    <a:gd name="T86" fmla="*/ 16 w 190"/>
                    <a:gd name="T87" fmla="*/ 47 h 109"/>
                    <a:gd name="T88" fmla="*/ 5 w 190"/>
                    <a:gd name="T89" fmla="*/ 54 h 109"/>
                    <a:gd name="T90" fmla="*/ 0 w 190"/>
                    <a:gd name="T91" fmla="*/ 57 h 109"/>
                    <a:gd name="T92" fmla="*/ 3 w 190"/>
                    <a:gd name="T93" fmla="*/ 62 h 109"/>
                    <a:gd name="T94" fmla="*/ 12 w 190"/>
                    <a:gd name="T95" fmla="*/ 67 h 109"/>
                    <a:gd name="T96" fmla="*/ 21 w 190"/>
                    <a:gd name="T97" fmla="*/ 75 h 109"/>
                    <a:gd name="T98" fmla="*/ 30 w 190"/>
                    <a:gd name="T99" fmla="*/ 77 h 109"/>
                    <a:gd name="T100" fmla="*/ 46 w 190"/>
                    <a:gd name="T101" fmla="*/ 84 h 109"/>
                    <a:gd name="T102" fmla="*/ 58 w 190"/>
                    <a:gd name="T103" fmla="*/ 88 h 109"/>
                    <a:gd name="T104" fmla="*/ 72 w 190"/>
                    <a:gd name="T105" fmla="*/ 95 h 109"/>
                    <a:gd name="T106" fmla="*/ 86 w 190"/>
                    <a:gd name="T107" fmla="*/ 97 h 109"/>
                    <a:gd name="T108" fmla="*/ 95 w 190"/>
                    <a:gd name="T109" fmla="*/ 97 h 109"/>
                    <a:gd name="T110" fmla="*/ 99 w 190"/>
                    <a:gd name="T111" fmla="*/ 92 h 10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90"/>
                    <a:gd name="T169" fmla="*/ 0 h 109"/>
                    <a:gd name="T170" fmla="*/ 190 w 190"/>
                    <a:gd name="T171" fmla="*/ 109 h 10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90" h="109">
                      <a:moveTo>
                        <a:pt x="99" y="92"/>
                      </a:moveTo>
                      <a:lnTo>
                        <a:pt x="68" y="86"/>
                      </a:lnTo>
                      <a:lnTo>
                        <a:pt x="44" y="76"/>
                      </a:lnTo>
                      <a:lnTo>
                        <a:pt x="25" y="65"/>
                      </a:lnTo>
                      <a:lnTo>
                        <a:pt x="18" y="59"/>
                      </a:lnTo>
                      <a:lnTo>
                        <a:pt x="43" y="35"/>
                      </a:lnTo>
                      <a:lnTo>
                        <a:pt x="63" y="22"/>
                      </a:lnTo>
                      <a:lnTo>
                        <a:pt x="81" y="10"/>
                      </a:lnTo>
                      <a:lnTo>
                        <a:pt x="86" y="10"/>
                      </a:lnTo>
                      <a:lnTo>
                        <a:pt x="98" y="13"/>
                      </a:lnTo>
                      <a:lnTo>
                        <a:pt x="114" y="17"/>
                      </a:lnTo>
                      <a:lnTo>
                        <a:pt x="143" y="18"/>
                      </a:lnTo>
                      <a:lnTo>
                        <a:pt x="172" y="16"/>
                      </a:lnTo>
                      <a:lnTo>
                        <a:pt x="179" y="16"/>
                      </a:lnTo>
                      <a:lnTo>
                        <a:pt x="179" y="21"/>
                      </a:lnTo>
                      <a:lnTo>
                        <a:pt x="174" y="29"/>
                      </a:lnTo>
                      <a:lnTo>
                        <a:pt x="163" y="44"/>
                      </a:lnTo>
                      <a:lnTo>
                        <a:pt x="149" y="56"/>
                      </a:lnTo>
                      <a:lnTo>
                        <a:pt x="131" y="75"/>
                      </a:lnTo>
                      <a:lnTo>
                        <a:pt x="114" y="88"/>
                      </a:lnTo>
                      <a:lnTo>
                        <a:pt x="103" y="96"/>
                      </a:lnTo>
                      <a:lnTo>
                        <a:pt x="100" y="104"/>
                      </a:lnTo>
                      <a:lnTo>
                        <a:pt x="104" y="108"/>
                      </a:lnTo>
                      <a:lnTo>
                        <a:pt x="110" y="105"/>
                      </a:lnTo>
                      <a:lnTo>
                        <a:pt x="127" y="89"/>
                      </a:lnTo>
                      <a:lnTo>
                        <a:pt x="149" y="69"/>
                      </a:lnTo>
                      <a:lnTo>
                        <a:pt x="165" y="56"/>
                      </a:lnTo>
                      <a:lnTo>
                        <a:pt x="175" y="43"/>
                      </a:lnTo>
                      <a:lnTo>
                        <a:pt x="184" y="31"/>
                      </a:lnTo>
                      <a:lnTo>
                        <a:pt x="188" y="23"/>
                      </a:lnTo>
                      <a:lnTo>
                        <a:pt x="189" y="13"/>
                      </a:lnTo>
                      <a:lnTo>
                        <a:pt x="187" y="8"/>
                      </a:lnTo>
                      <a:lnTo>
                        <a:pt x="179" y="5"/>
                      </a:lnTo>
                      <a:lnTo>
                        <a:pt x="168" y="7"/>
                      </a:lnTo>
                      <a:lnTo>
                        <a:pt x="145" y="11"/>
                      </a:lnTo>
                      <a:lnTo>
                        <a:pt x="125" y="12"/>
                      </a:lnTo>
                      <a:lnTo>
                        <a:pt x="110" y="9"/>
                      </a:lnTo>
                      <a:lnTo>
                        <a:pt x="95" y="6"/>
                      </a:lnTo>
                      <a:lnTo>
                        <a:pt x="87" y="0"/>
                      </a:lnTo>
                      <a:lnTo>
                        <a:pt x="80" y="1"/>
                      </a:lnTo>
                      <a:lnTo>
                        <a:pt x="63" y="11"/>
                      </a:lnTo>
                      <a:lnTo>
                        <a:pt x="46" y="25"/>
                      </a:lnTo>
                      <a:lnTo>
                        <a:pt x="26" y="39"/>
                      </a:lnTo>
                      <a:lnTo>
                        <a:pt x="16" y="47"/>
                      </a:lnTo>
                      <a:lnTo>
                        <a:pt x="5" y="54"/>
                      </a:lnTo>
                      <a:lnTo>
                        <a:pt x="0" y="57"/>
                      </a:lnTo>
                      <a:lnTo>
                        <a:pt x="3" y="62"/>
                      </a:lnTo>
                      <a:lnTo>
                        <a:pt x="12" y="67"/>
                      </a:lnTo>
                      <a:lnTo>
                        <a:pt x="21" y="75"/>
                      </a:lnTo>
                      <a:lnTo>
                        <a:pt x="30" y="77"/>
                      </a:lnTo>
                      <a:lnTo>
                        <a:pt x="46" y="84"/>
                      </a:lnTo>
                      <a:lnTo>
                        <a:pt x="58" y="88"/>
                      </a:lnTo>
                      <a:lnTo>
                        <a:pt x="72" y="95"/>
                      </a:lnTo>
                      <a:lnTo>
                        <a:pt x="86" y="97"/>
                      </a:lnTo>
                      <a:lnTo>
                        <a:pt x="95" y="97"/>
                      </a:lnTo>
                      <a:lnTo>
                        <a:pt x="99" y="9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50" name="Freeform 388">
                  <a:extLst>
                    <a:ext uri="{FF2B5EF4-FFF2-40B4-BE49-F238E27FC236}">
                      <a16:creationId xmlns:a16="http://schemas.microsoft.com/office/drawing/2014/main" id="{CC6A7BD8-F813-4D3F-B57C-61CF7BDB91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3" y="2778"/>
                  <a:ext cx="62" cy="36"/>
                </a:xfrm>
                <a:custGeom>
                  <a:avLst/>
                  <a:gdLst>
                    <a:gd name="T0" fmla="*/ 10 w 62"/>
                    <a:gd name="T1" fmla="*/ 4 h 36"/>
                    <a:gd name="T2" fmla="*/ 23 w 62"/>
                    <a:gd name="T3" fmla="*/ 13 h 36"/>
                    <a:gd name="T4" fmla="*/ 34 w 62"/>
                    <a:gd name="T5" fmla="*/ 22 h 36"/>
                    <a:gd name="T6" fmla="*/ 51 w 62"/>
                    <a:gd name="T7" fmla="*/ 27 h 36"/>
                    <a:gd name="T8" fmla="*/ 61 w 62"/>
                    <a:gd name="T9" fmla="*/ 30 h 36"/>
                    <a:gd name="T10" fmla="*/ 54 w 62"/>
                    <a:gd name="T11" fmla="*/ 35 h 36"/>
                    <a:gd name="T12" fmla="*/ 42 w 62"/>
                    <a:gd name="T13" fmla="*/ 34 h 36"/>
                    <a:gd name="T14" fmla="*/ 23 w 62"/>
                    <a:gd name="T15" fmla="*/ 22 h 36"/>
                    <a:gd name="T16" fmla="*/ 0 w 62"/>
                    <a:gd name="T17" fmla="*/ 0 h 36"/>
                    <a:gd name="T18" fmla="*/ 10 w 62"/>
                    <a:gd name="T19" fmla="*/ 4 h 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2"/>
                    <a:gd name="T31" fmla="*/ 0 h 36"/>
                    <a:gd name="T32" fmla="*/ 62 w 62"/>
                    <a:gd name="T33" fmla="*/ 36 h 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2" h="36">
                      <a:moveTo>
                        <a:pt x="10" y="4"/>
                      </a:moveTo>
                      <a:lnTo>
                        <a:pt x="23" y="13"/>
                      </a:lnTo>
                      <a:lnTo>
                        <a:pt x="34" y="22"/>
                      </a:lnTo>
                      <a:lnTo>
                        <a:pt x="51" y="27"/>
                      </a:lnTo>
                      <a:lnTo>
                        <a:pt x="61" y="30"/>
                      </a:lnTo>
                      <a:lnTo>
                        <a:pt x="54" y="35"/>
                      </a:lnTo>
                      <a:lnTo>
                        <a:pt x="42" y="34"/>
                      </a:lnTo>
                      <a:lnTo>
                        <a:pt x="23" y="22"/>
                      </a:lnTo>
                      <a:lnTo>
                        <a:pt x="0" y="0"/>
                      </a:lnTo>
                      <a:lnTo>
                        <a:pt x="10" y="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</p:grpSp>
        <p:grpSp>
          <p:nvGrpSpPr>
            <p:cNvPr id="48" name="Group 389">
              <a:extLst>
                <a:ext uri="{FF2B5EF4-FFF2-40B4-BE49-F238E27FC236}">
                  <a16:creationId xmlns:a16="http://schemas.microsoft.com/office/drawing/2014/main" id="{92C0627B-91BE-4137-840C-CD760E47CC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33" y="1956"/>
              <a:ext cx="689" cy="837"/>
              <a:chOff x="3844" y="2622"/>
              <a:chExt cx="762" cy="882"/>
            </a:xfrm>
          </p:grpSpPr>
          <p:grpSp>
            <p:nvGrpSpPr>
              <p:cNvPr id="79" name="Group 390">
                <a:extLst>
                  <a:ext uri="{FF2B5EF4-FFF2-40B4-BE49-F238E27FC236}">
                    <a16:creationId xmlns:a16="http://schemas.microsoft.com/office/drawing/2014/main" id="{D80A8EE9-6AB7-4BDF-9AD2-CE2560A7C0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59" y="2844"/>
                <a:ext cx="143" cy="361"/>
                <a:chOff x="4159" y="2844"/>
                <a:chExt cx="143" cy="361"/>
              </a:xfrm>
            </p:grpSpPr>
            <p:sp>
              <p:nvSpPr>
                <p:cNvPr id="125" name="Freeform 391">
                  <a:extLst>
                    <a:ext uri="{FF2B5EF4-FFF2-40B4-BE49-F238E27FC236}">
                      <a16:creationId xmlns:a16="http://schemas.microsoft.com/office/drawing/2014/main" id="{B95C27B7-CA1E-4170-BE1E-15FB98C3C0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26" y="3038"/>
                  <a:ext cx="76" cy="149"/>
                </a:xfrm>
                <a:custGeom>
                  <a:avLst/>
                  <a:gdLst>
                    <a:gd name="T0" fmla="*/ 26 w 76"/>
                    <a:gd name="T1" fmla="*/ 7 h 149"/>
                    <a:gd name="T2" fmla="*/ 17 w 76"/>
                    <a:gd name="T3" fmla="*/ 1 h 149"/>
                    <a:gd name="T4" fmla="*/ 5 w 76"/>
                    <a:gd name="T5" fmla="*/ 0 h 149"/>
                    <a:gd name="T6" fmla="*/ 0 w 76"/>
                    <a:gd name="T7" fmla="*/ 8 h 149"/>
                    <a:gd name="T8" fmla="*/ 2 w 76"/>
                    <a:gd name="T9" fmla="*/ 20 h 149"/>
                    <a:gd name="T10" fmla="*/ 12 w 76"/>
                    <a:gd name="T11" fmla="*/ 32 h 149"/>
                    <a:gd name="T12" fmla="*/ 34 w 76"/>
                    <a:gd name="T13" fmla="*/ 44 h 149"/>
                    <a:gd name="T14" fmla="*/ 59 w 76"/>
                    <a:gd name="T15" fmla="*/ 67 h 149"/>
                    <a:gd name="T16" fmla="*/ 63 w 76"/>
                    <a:gd name="T17" fmla="*/ 77 h 149"/>
                    <a:gd name="T18" fmla="*/ 60 w 76"/>
                    <a:gd name="T19" fmla="*/ 82 h 149"/>
                    <a:gd name="T20" fmla="*/ 40 w 76"/>
                    <a:gd name="T21" fmla="*/ 96 h 149"/>
                    <a:gd name="T22" fmla="*/ 17 w 76"/>
                    <a:gd name="T23" fmla="*/ 112 h 149"/>
                    <a:gd name="T24" fmla="*/ 11 w 76"/>
                    <a:gd name="T25" fmla="*/ 120 h 149"/>
                    <a:gd name="T26" fmla="*/ 10 w 76"/>
                    <a:gd name="T27" fmla="*/ 128 h 149"/>
                    <a:gd name="T28" fmla="*/ 27 w 76"/>
                    <a:gd name="T29" fmla="*/ 137 h 149"/>
                    <a:gd name="T30" fmla="*/ 55 w 76"/>
                    <a:gd name="T31" fmla="*/ 148 h 149"/>
                    <a:gd name="T32" fmla="*/ 64 w 76"/>
                    <a:gd name="T33" fmla="*/ 148 h 149"/>
                    <a:gd name="T34" fmla="*/ 74 w 76"/>
                    <a:gd name="T35" fmla="*/ 142 h 149"/>
                    <a:gd name="T36" fmla="*/ 74 w 76"/>
                    <a:gd name="T37" fmla="*/ 137 h 149"/>
                    <a:gd name="T38" fmla="*/ 67 w 76"/>
                    <a:gd name="T39" fmla="*/ 134 h 149"/>
                    <a:gd name="T40" fmla="*/ 33 w 76"/>
                    <a:gd name="T41" fmla="*/ 129 h 149"/>
                    <a:gd name="T42" fmla="*/ 20 w 76"/>
                    <a:gd name="T43" fmla="*/ 125 h 149"/>
                    <a:gd name="T44" fmla="*/ 19 w 76"/>
                    <a:gd name="T45" fmla="*/ 119 h 149"/>
                    <a:gd name="T46" fmla="*/ 41 w 76"/>
                    <a:gd name="T47" fmla="*/ 103 h 149"/>
                    <a:gd name="T48" fmla="*/ 67 w 76"/>
                    <a:gd name="T49" fmla="*/ 89 h 149"/>
                    <a:gd name="T50" fmla="*/ 73 w 76"/>
                    <a:gd name="T51" fmla="*/ 84 h 149"/>
                    <a:gd name="T52" fmla="*/ 75 w 76"/>
                    <a:gd name="T53" fmla="*/ 75 h 149"/>
                    <a:gd name="T54" fmla="*/ 74 w 76"/>
                    <a:gd name="T55" fmla="*/ 65 h 149"/>
                    <a:gd name="T56" fmla="*/ 66 w 76"/>
                    <a:gd name="T57" fmla="*/ 56 h 149"/>
                    <a:gd name="T58" fmla="*/ 43 w 76"/>
                    <a:gd name="T59" fmla="*/ 26 h 149"/>
                    <a:gd name="T60" fmla="*/ 26 w 76"/>
                    <a:gd name="T61" fmla="*/ 7 h 14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6"/>
                    <a:gd name="T94" fmla="*/ 0 h 149"/>
                    <a:gd name="T95" fmla="*/ 76 w 76"/>
                    <a:gd name="T96" fmla="*/ 149 h 149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6" h="149">
                      <a:moveTo>
                        <a:pt x="26" y="7"/>
                      </a:moveTo>
                      <a:lnTo>
                        <a:pt x="17" y="1"/>
                      </a:lnTo>
                      <a:lnTo>
                        <a:pt x="5" y="0"/>
                      </a:lnTo>
                      <a:lnTo>
                        <a:pt x="0" y="8"/>
                      </a:lnTo>
                      <a:lnTo>
                        <a:pt x="2" y="20"/>
                      </a:lnTo>
                      <a:lnTo>
                        <a:pt x="12" y="32"/>
                      </a:lnTo>
                      <a:lnTo>
                        <a:pt x="34" y="44"/>
                      </a:lnTo>
                      <a:lnTo>
                        <a:pt x="59" y="67"/>
                      </a:lnTo>
                      <a:lnTo>
                        <a:pt x="63" y="77"/>
                      </a:lnTo>
                      <a:lnTo>
                        <a:pt x="60" y="82"/>
                      </a:lnTo>
                      <a:lnTo>
                        <a:pt x="40" y="96"/>
                      </a:lnTo>
                      <a:lnTo>
                        <a:pt x="17" y="112"/>
                      </a:lnTo>
                      <a:lnTo>
                        <a:pt x="11" y="120"/>
                      </a:lnTo>
                      <a:lnTo>
                        <a:pt x="10" y="128"/>
                      </a:lnTo>
                      <a:lnTo>
                        <a:pt x="27" y="137"/>
                      </a:lnTo>
                      <a:lnTo>
                        <a:pt x="55" y="148"/>
                      </a:lnTo>
                      <a:lnTo>
                        <a:pt x="64" y="148"/>
                      </a:lnTo>
                      <a:lnTo>
                        <a:pt x="74" y="142"/>
                      </a:lnTo>
                      <a:lnTo>
                        <a:pt x="74" y="137"/>
                      </a:lnTo>
                      <a:lnTo>
                        <a:pt x="67" y="134"/>
                      </a:lnTo>
                      <a:lnTo>
                        <a:pt x="33" y="129"/>
                      </a:lnTo>
                      <a:lnTo>
                        <a:pt x="20" y="125"/>
                      </a:lnTo>
                      <a:lnTo>
                        <a:pt x="19" y="119"/>
                      </a:lnTo>
                      <a:lnTo>
                        <a:pt x="41" y="103"/>
                      </a:lnTo>
                      <a:lnTo>
                        <a:pt x="67" y="89"/>
                      </a:lnTo>
                      <a:lnTo>
                        <a:pt x="73" y="84"/>
                      </a:lnTo>
                      <a:lnTo>
                        <a:pt x="75" y="75"/>
                      </a:lnTo>
                      <a:lnTo>
                        <a:pt x="74" y="65"/>
                      </a:lnTo>
                      <a:lnTo>
                        <a:pt x="66" y="56"/>
                      </a:lnTo>
                      <a:lnTo>
                        <a:pt x="43" y="26"/>
                      </a:lnTo>
                      <a:lnTo>
                        <a:pt x="26" y="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26" name="Freeform 392">
                  <a:extLst>
                    <a:ext uri="{FF2B5EF4-FFF2-40B4-BE49-F238E27FC236}">
                      <a16:creationId xmlns:a16="http://schemas.microsoft.com/office/drawing/2014/main" id="{CF73ED71-F206-470F-BC44-9BA89039CC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7" y="2844"/>
                  <a:ext cx="83" cy="113"/>
                </a:xfrm>
                <a:custGeom>
                  <a:avLst/>
                  <a:gdLst>
                    <a:gd name="T0" fmla="*/ 26 w 83"/>
                    <a:gd name="T1" fmla="*/ 13 h 113"/>
                    <a:gd name="T2" fmla="*/ 36 w 83"/>
                    <a:gd name="T3" fmla="*/ 6 h 113"/>
                    <a:gd name="T4" fmla="*/ 53 w 83"/>
                    <a:gd name="T5" fmla="*/ 0 h 113"/>
                    <a:gd name="T6" fmla="*/ 64 w 83"/>
                    <a:gd name="T7" fmla="*/ 1 h 113"/>
                    <a:gd name="T8" fmla="*/ 73 w 83"/>
                    <a:gd name="T9" fmla="*/ 4 h 113"/>
                    <a:gd name="T10" fmla="*/ 81 w 83"/>
                    <a:gd name="T11" fmla="*/ 14 h 113"/>
                    <a:gd name="T12" fmla="*/ 82 w 83"/>
                    <a:gd name="T13" fmla="*/ 30 h 113"/>
                    <a:gd name="T14" fmla="*/ 81 w 83"/>
                    <a:gd name="T15" fmla="*/ 41 h 113"/>
                    <a:gd name="T16" fmla="*/ 76 w 83"/>
                    <a:gd name="T17" fmla="*/ 52 h 113"/>
                    <a:gd name="T18" fmla="*/ 67 w 83"/>
                    <a:gd name="T19" fmla="*/ 64 h 113"/>
                    <a:gd name="T20" fmla="*/ 58 w 83"/>
                    <a:gd name="T21" fmla="*/ 73 h 113"/>
                    <a:gd name="T22" fmla="*/ 58 w 83"/>
                    <a:gd name="T23" fmla="*/ 76 h 113"/>
                    <a:gd name="T24" fmla="*/ 57 w 83"/>
                    <a:gd name="T25" fmla="*/ 91 h 113"/>
                    <a:gd name="T26" fmla="*/ 62 w 83"/>
                    <a:gd name="T27" fmla="*/ 105 h 113"/>
                    <a:gd name="T28" fmla="*/ 62 w 83"/>
                    <a:gd name="T29" fmla="*/ 109 h 113"/>
                    <a:gd name="T30" fmla="*/ 58 w 83"/>
                    <a:gd name="T31" fmla="*/ 112 h 113"/>
                    <a:gd name="T32" fmla="*/ 53 w 83"/>
                    <a:gd name="T33" fmla="*/ 110 h 113"/>
                    <a:gd name="T34" fmla="*/ 50 w 83"/>
                    <a:gd name="T35" fmla="*/ 92 h 113"/>
                    <a:gd name="T36" fmla="*/ 50 w 83"/>
                    <a:gd name="T37" fmla="*/ 80 h 113"/>
                    <a:gd name="T38" fmla="*/ 41 w 83"/>
                    <a:gd name="T39" fmla="*/ 86 h 113"/>
                    <a:gd name="T40" fmla="*/ 35 w 83"/>
                    <a:gd name="T41" fmla="*/ 91 h 113"/>
                    <a:gd name="T42" fmla="*/ 21 w 83"/>
                    <a:gd name="T43" fmla="*/ 93 h 113"/>
                    <a:gd name="T44" fmla="*/ 12 w 83"/>
                    <a:gd name="T45" fmla="*/ 90 h 113"/>
                    <a:gd name="T46" fmla="*/ 0 w 83"/>
                    <a:gd name="T47" fmla="*/ 80 h 113"/>
                    <a:gd name="T48" fmla="*/ 0 w 83"/>
                    <a:gd name="T49" fmla="*/ 62 h 113"/>
                    <a:gd name="T50" fmla="*/ 8 w 83"/>
                    <a:gd name="T51" fmla="*/ 39 h 113"/>
                    <a:gd name="T52" fmla="*/ 19 w 83"/>
                    <a:gd name="T53" fmla="*/ 18 h 113"/>
                    <a:gd name="T54" fmla="*/ 26 w 83"/>
                    <a:gd name="T55" fmla="*/ 13 h 11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83"/>
                    <a:gd name="T85" fmla="*/ 0 h 113"/>
                    <a:gd name="T86" fmla="*/ 83 w 83"/>
                    <a:gd name="T87" fmla="*/ 113 h 11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83" h="113">
                      <a:moveTo>
                        <a:pt x="26" y="13"/>
                      </a:moveTo>
                      <a:lnTo>
                        <a:pt x="36" y="6"/>
                      </a:lnTo>
                      <a:lnTo>
                        <a:pt x="53" y="0"/>
                      </a:lnTo>
                      <a:lnTo>
                        <a:pt x="64" y="1"/>
                      </a:lnTo>
                      <a:lnTo>
                        <a:pt x="73" y="4"/>
                      </a:lnTo>
                      <a:lnTo>
                        <a:pt x="81" y="14"/>
                      </a:lnTo>
                      <a:lnTo>
                        <a:pt x="82" y="30"/>
                      </a:lnTo>
                      <a:lnTo>
                        <a:pt x="81" y="41"/>
                      </a:lnTo>
                      <a:lnTo>
                        <a:pt x="76" y="52"/>
                      </a:lnTo>
                      <a:lnTo>
                        <a:pt x="67" y="64"/>
                      </a:lnTo>
                      <a:lnTo>
                        <a:pt x="58" y="73"/>
                      </a:lnTo>
                      <a:lnTo>
                        <a:pt x="58" y="76"/>
                      </a:lnTo>
                      <a:lnTo>
                        <a:pt x="57" y="91"/>
                      </a:lnTo>
                      <a:lnTo>
                        <a:pt x="62" y="105"/>
                      </a:lnTo>
                      <a:lnTo>
                        <a:pt x="62" y="109"/>
                      </a:lnTo>
                      <a:lnTo>
                        <a:pt x="58" y="112"/>
                      </a:lnTo>
                      <a:lnTo>
                        <a:pt x="53" y="110"/>
                      </a:lnTo>
                      <a:lnTo>
                        <a:pt x="50" y="92"/>
                      </a:lnTo>
                      <a:lnTo>
                        <a:pt x="50" y="80"/>
                      </a:lnTo>
                      <a:lnTo>
                        <a:pt x="41" y="86"/>
                      </a:lnTo>
                      <a:lnTo>
                        <a:pt x="35" y="91"/>
                      </a:lnTo>
                      <a:lnTo>
                        <a:pt x="21" y="93"/>
                      </a:lnTo>
                      <a:lnTo>
                        <a:pt x="12" y="90"/>
                      </a:lnTo>
                      <a:lnTo>
                        <a:pt x="0" y="80"/>
                      </a:lnTo>
                      <a:lnTo>
                        <a:pt x="0" y="62"/>
                      </a:lnTo>
                      <a:lnTo>
                        <a:pt x="8" y="39"/>
                      </a:lnTo>
                      <a:lnTo>
                        <a:pt x="19" y="18"/>
                      </a:lnTo>
                      <a:lnTo>
                        <a:pt x="26" y="1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27" name="Freeform 393">
                  <a:extLst>
                    <a:ext uri="{FF2B5EF4-FFF2-40B4-BE49-F238E27FC236}">
                      <a16:creationId xmlns:a16="http://schemas.microsoft.com/office/drawing/2014/main" id="{B8D5FB84-FC65-4C6F-B36D-7A385FC7EA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5" y="3056"/>
                  <a:ext cx="75" cy="149"/>
                </a:xfrm>
                <a:custGeom>
                  <a:avLst/>
                  <a:gdLst>
                    <a:gd name="T0" fmla="*/ 26 w 75"/>
                    <a:gd name="T1" fmla="*/ 7 h 149"/>
                    <a:gd name="T2" fmla="*/ 17 w 75"/>
                    <a:gd name="T3" fmla="*/ 1 h 149"/>
                    <a:gd name="T4" fmla="*/ 5 w 75"/>
                    <a:gd name="T5" fmla="*/ 0 h 149"/>
                    <a:gd name="T6" fmla="*/ 0 w 75"/>
                    <a:gd name="T7" fmla="*/ 8 h 149"/>
                    <a:gd name="T8" fmla="*/ 2 w 75"/>
                    <a:gd name="T9" fmla="*/ 19 h 149"/>
                    <a:gd name="T10" fmla="*/ 12 w 75"/>
                    <a:gd name="T11" fmla="*/ 32 h 149"/>
                    <a:gd name="T12" fmla="*/ 34 w 75"/>
                    <a:gd name="T13" fmla="*/ 43 h 149"/>
                    <a:gd name="T14" fmla="*/ 58 w 75"/>
                    <a:gd name="T15" fmla="*/ 67 h 149"/>
                    <a:gd name="T16" fmla="*/ 62 w 75"/>
                    <a:gd name="T17" fmla="*/ 77 h 149"/>
                    <a:gd name="T18" fmla="*/ 59 w 75"/>
                    <a:gd name="T19" fmla="*/ 82 h 149"/>
                    <a:gd name="T20" fmla="*/ 40 w 75"/>
                    <a:gd name="T21" fmla="*/ 96 h 149"/>
                    <a:gd name="T22" fmla="*/ 16 w 75"/>
                    <a:gd name="T23" fmla="*/ 113 h 149"/>
                    <a:gd name="T24" fmla="*/ 10 w 75"/>
                    <a:gd name="T25" fmla="*/ 120 h 149"/>
                    <a:gd name="T26" fmla="*/ 10 w 75"/>
                    <a:gd name="T27" fmla="*/ 128 h 149"/>
                    <a:gd name="T28" fmla="*/ 27 w 75"/>
                    <a:gd name="T29" fmla="*/ 137 h 149"/>
                    <a:gd name="T30" fmla="*/ 54 w 75"/>
                    <a:gd name="T31" fmla="*/ 148 h 149"/>
                    <a:gd name="T32" fmla="*/ 63 w 75"/>
                    <a:gd name="T33" fmla="*/ 148 h 149"/>
                    <a:gd name="T34" fmla="*/ 73 w 75"/>
                    <a:gd name="T35" fmla="*/ 142 h 149"/>
                    <a:gd name="T36" fmla="*/ 73 w 75"/>
                    <a:gd name="T37" fmla="*/ 138 h 149"/>
                    <a:gd name="T38" fmla="*/ 66 w 75"/>
                    <a:gd name="T39" fmla="*/ 134 h 149"/>
                    <a:gd name="T40" fmla="*/ 32 w 75"/>
                    <a:gd name="T41" fmla="*/ 129 h 149"/>
                    <a:gd name="T42" fmla="*/ 20 w 75"/>
                    <a:gd name="T43" fmla="*/ 125 h 149"/>
                    <a:gd name="T44" fmla="*/ 18 w 75"/>
                    <a:gd name="T45" fmla="*/ 119 h 149"/>
                    <a:gd name="T46" fmla="*/ 41 w 75"/>
                    <a:gd name="T47" fmla="*/ 104 h 149"/>
                    <a:gd name="T48" fmla="*/ 66 w 75"/>
                    <a:gd name="T49" fmla="*/ 89 h 149"/>
                    <a:gd name="T50" fmla="*/ 72 w 75"/>
                    <a:gd name="T51" fmla="*/ 84 h 149"/>
                    <a:gd name="T52" fmla="*/ 74 w 75"/>
                    <a:gd name="T53" fmla="*/ 76 h 149"/>
                    <a:gd name="T54" fmla="*/ 73 w 75"/>
                    <a:gd name="T55" fmla="*/ 65 h 149"/>
                    <a:gd name="T56" fmla="*/ 65 w 75"/>
                    <a:gd name="T57" fmla="*/ 56 h 149"/>
                    <a:gd name="T58" fmla="*/ 43 w 75"/>
                    <a:gd name="T59" fmla="*/ 26 h 149"/>
                    <a:gd name="T60" fmla="*/ 26 w 75"/>
                    <a:gd name="T61" fmla="*/ 7 h 14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5"/>
                    <a:gd name="T94" fmla="*/ 0 h 149"/>
                    <a:gd name="T95" fmla="*/ 75 w 75"/>
                    <a:gd name="T96" fmla="*/ 149 h 149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5" h="149">
                      <a:moveTo>
                        <a:pt x="26" y="7"/>
                      </a:moveTo>
                      <a:lnTo>
                        <a:pt x="17" y="1"/>
                      </a:lnTo>
                      <a:lnTo>
                        <a:pt x="5" y="0"/>
                      </a:lnTo>
                      <a:lnTo>
                        <a:pt x="0" y="8"/>
                      </a:lnTo>
                      <a:lnTo>
                        <a:pt x="2" y="19"/>
                      </a:lnTo>
                      <a:lnTo>
                        <a:pt x="12" y="32"/>
                      </a:lnTo>
                      <a:lnTo>
                        <a:pt x="34" y="43"/>
                      </a:lnTo>
                      <a:lnTo>
                        <a:pt x="58" y="67"/>
                      </a:lnTo>
                      <a:lnTo>
                        <a:pt x="62" y="77"/>
                      </a:lnTo>
                      <a:lnTo>
                        <a:pt x="59" y="82"/>
                      </a:lnTo>
                      <a:lnTo>
                        <a:pt x="40" y="96"/>
                      </a:lnTo>
                      <a:lnTo>
                        <a:pt x="16" y="113"/>
                      </a:lnTo>
                      <a:lnTo>
                        <a:pt x="10" y="120"/>
                      </a:lnTo>
                      <a:lnTo>
                        <a:pt x="10" y="128"/>
                      </a:lnTo>
                      <a:lnTo>
                        <a:pt x="27" y="137"/>
                      </a:lnTo>
                      <a:lnTo>
                        <a:pt x="54" y="148"/>
                      </a:lnTo>
                      <a:lnTo>
                        <a:pt x="63" y="148"/>
                      </a:lnTo>
                      <a:lnTo>
                        <a:pt x="73" y="142"/>
                      </a:lnTo>
                      <a:lnTo>
                        <a:pt x="73" y="138"/>
                      </a:lnTo>
                      <a:lnTo>
                        <a:pt x="66" y="134"/>
                      </a:lnTo>
                      <a:lnTo>
                        <a:pt x="32" y="129"/>
                      </a:lnTo>
                      <a:lnTo>
                        <a:pt x="20" y="125"/>
                      </a:lnTo>
                      <a:lnTo>
                        <a:pt x="18" y="119"/>
                      </a:lnTo>
                      <a:lnTo>
                        <a:pt x="41" y="104"/>
                      </a:lnTo>
                      <a:lnTo>
                        <a:pt x="66" y="89"/>
                      </a:lnTo>
                      <a:lnTo>
                        <a:pt x="72" y="84"/>
                      </a:lnTo>
                      <a:lnTo>
                        <a:pt x="74" y="76"/>
                      </a:lnTo>
                      <a:lnTo>
                        <a:pt x="73" y="65"/>
                      </a:lnTo>
                      <a:lnTo>
                        <a:pt x="65" y="56"/>
                      </a:lnTo>
                      <a:lnTo>
                        <a:pt x="43" y="26"/>
                      </a:lnTo>
                      <a:lnTo>
                        <a:pt x="26" y="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28" name="Freeform 394">
                  <a:extLst>
                    <a:ext uri="{FF2B5EF4-FFF2-40B4-BE49-F238E27FC236}">
                      <a16:creationId xmlns:a16="http://schemas.microsoft.com/office/drawing/2014/main" id="{ECDBBDC8-CDCD-4C8D-BDC5-9482F930AD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9" y="2940"/>
                  <a:ext cx="91" cy="141"/>
                </a:xfrm>
                <a:custGeom>
                  <a:avLst/>
                  <a:gdLst>
                    <a:gd name="T0" fmla="*/ 16 w 91"/>
                    <a:gd name="T1" fmla="*/ 41 h 141"/>
                    <a:gd name="T2" fmla="*/ 22 w 91"/>
                    <a:gd name="T3" fmla="*/ 17 h 141"/>
                    <a:gd name="T4" fmla="*/ 43 w 91"/>
                    <a:gd name="T5" fmla="*/ 2 h 141"/>
                    <a:gd name="T6" fmla="*/ 53 w 91"/>
                    <a:gd name="T7" fmla="*/ 0 h 141"/>
                    <a:gd name="T8" fmla="*/ 66 w 91"/>
                    <a:gd name="T9" fmla="*/ 4 h 141"/>
                    <a:gd name="T10" fmla="*/ 75 w 91"/>
                    <a:gd name="T11" fmla="*/ 15 h 141"/>
                    <a:gd name="T12" fmla="*/ 79 w 91"/>
                    <a:gd name="T13" fmla="*/ 27 h 141"/>
                    <a:gd name="T14" fmla="*/ 80 w 91"/>
                    <a:gd name="T15" fmla="*/ 37 h 141"/>
                    <a:gd name="T16" fmla="*/ 76 w 91"/>
                    <a:gd name="T17" fmla="*/ 49 h 141"/>
                    <a:gd name="T18" fmla="*/ 75 w 91"/>
                    <a:gd name="T19" fmla="*/ 60 h 141"/>
                    <a:gd name="T20" fmla="*/ 67 w 91"/>
                    <a:gd name="T21" fmla="*/ 70 h 141"/>
                    <a:gd name="T22" fmla="*/ 65 w 91"/>
                    <a:gd name="T23" fmla="*/ 81 h 141"/>
                    <a:gd name="T24" fmla="*/ 68 w 91"/>
                    <a:gd name="T25" fmla="*/ 90 h 141"/>
                    <a:gd name="T26" fmla="*/ 82 w 91"/>
                    <a:gd name="T27" fmla="*/ 94 h 141"/>
                    <a:gd name="T28" fmla="*/ 90 w 91"/>
                    <a:gd name="T29" fmla="*/ 105 h 141"/>
                    <a:gd name="T30" fmla="*/ 89 w 91"/>
                    <a:gd name="T31" fmla="*/ 124 h 141"/>
                    <a:gd name="T32" fmla="*/ 82 w 91"/>
                    <a:gd name="T33" fmla="*/ 136 h 141"/>
                    <a:gd name="T34" fmla="*/ 60 w 91"/>
                    <a:gd name="T35" fmla="*/ 140 h 141"/>
                    <a:gd name="T36" fmla="*/ 39 w 91"/>
                    <a:gd name="T37" fmla="*/ 139 h 141"/>
                    <a:gd name="T38" fmla="*/ 22 w 91"/>
                    <a:gd name="T39" fmla="*/ 131 h 141"/>
                    <a:gd name="T40" fmla="*/ 7 w 91"/>
                    <a:gd name="T41" fmla="*/ 114 h 141"/>
                    <a:gd name="T42" fmla="*/ 2 w 91"/>
                    <a:gd name="T43" fmla="*/ 98 h 141"/>
                    <a:gd name="T44" fmla="*/ 0 w 91"/>
                    <a:gd name="T45" fmla="*/ 79 h 141"/>
                    <a:gd name="T46" fmla="*/ 5 w 91"/>
                    <a:gd name="T47" fmla="*/ 59 h 141"/>
                    <a:gd name="T48" fmla="*/ 11 w 91"/>
                    <a:gd name="T49" fmla="*/ 48 h 141"/>
                    <a:gd name="T50" fmla="*/ 16 w 91"/>
                    <a:gd name="T51" fmla="*/ 41 h 14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91"/>
                    <a:gd name="T79" fmla="*/ 0 h 141"/>
                    <a:gd name="T80" fmla="*/ 91 w 91"/>
                    <a:gd name="T81" fmla="*/ 141 h 14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91" h="141">
                      <a:moveTo>
                        <a:pt x="16" y="41"/>
                      </a:moveTo>
                      <a:lnTo>
                        <a:pt x="22" y="17"/>
                      </a:lnTo>
                      <a:lnTo>
                        <a:pt x="43" y="2"/>
                      </a:lnTo>
                      <a:lnTo>
                        <a:pt x="53" y="0"/>
                      </a:lnTo>
                      <a:lnTo>
                        <a:pt x="66" y="4"/>
                      </a:lnTo>
                      <a:lnTo>
                        <a:pt x="75" y="15"/>
                      </a:lnTo>
                      <a:lnTo>
                        <a:pt x="79" y="27"/>
                      </a:lnTo>
                      <a:lnTo>
                        <a:pt x="80" y="37"/>
                      </a:lnTo>
                      <a:lnTo>
                        <a:pt x="76" y="49"/>
                      </a:lnTo>
                      <a:lnTo>
                        <a:pt x="75" y="60"/>
                      </a:lnTo>
                      <a:lnTo>
                        <a:pt x="67" y="70"/>
                      </a:lnTo>
                      <a:lnTo>
                        <a:pt x="65" y="81"/>
                      </a:lnTo>
                      <a:lnTo>
                        <a:pt x="68" y="90"/>
                      </a:lnTo>
                      <a:lnTo>
                        <a:pt x="82" y="94"/>
                      </a:lnTo>
                      <a:lnTo>
                        <a:pt x="90" y="105"/>
                      </a:lnTo>
                      <a:lnTo>
                        <a:pt x="89" y="124"/>
                      </a:lnTo>
                      <a:lnTo>
                        <a:pt x="82" y="136"/>
                      </a:lnTo>
                      <a:lnTo>
                        <a:pt x="60" y="140"/>
                      </a:lnTo>
                      <a:lnTo>
                        <a:pt x="39" y="139"/>
                      </a:lnTo>
                      <a:lnTo>
                        <a:pt x="22" y="131"/>
                      </a:lnTo>
                      <a:lnTo>
                        <a:pt x="7" y="114"/>
                      </a:lnTo>
                      <a:lnTo>
                        <a:pt x="2" y="98"/>
                      </a:lnTo>
                      <a:lnTo>
                        <a:pt x="0" y="79"/>
                      </a:lnTo>
                      <a:lnTo>
                        <a:pt x="5" y="59"/>
                      </a:lnTo>
                      <a:lnTo>
                        <a:pt x="11" y="48"/>
                      </a:lnTo>
                      <a:lnTo>
                        <a:pt x="16" y="4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80" name="Group 395">
                <a:extLst>
                  <a:ext uri="{FF2B5EF4-FFF2-40B4-BE49-F238E27FC236}">
                    <a16:creationId xmlns:a16="http://schemas.microsoft.com/office/drawing/2014/main" id="{7549436A-05BD-40A2-BFC6-F7583377FD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4" y="2915"/>
                <a:ext cx="762" cy="589"/>
                <a:chOff x="3844" y="2915"/>
                <a:chExt cx="762" cy="589"/>
              </a:xfrm>
            </p:grpSpPr>
            <p:grpSp>
              <p:nvGrpSpPr>
                <p:cNvPr id="120" name="Group 396">
                  <a:extLst>
                    <a:ext uri="{FF2B5EF4-FFF2-40B4-BE49-F238E27FC236}">
                      <a16:creationId xmlns:a16="http://schemas.microsoft.com/office/drawing/2014/main" id="{F432C69F-863B-48F3-A8D9-D360D8D037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44" y="2915"/>
                  <a:ext cx="762" cy="589"/>
                  <a:chOff x="3844" y="2915"/>
                  <a:chExt cx="762" cy="589"/>
                </a:xfrm>
              </p:grpSpPr>
              <p:sp>
                <p:nvSpPr>
                  <p:cNvPr id="123" name="Freeform 397">
                    <a:extLst>
                      <a:ext uri="{FF2B5EF4-FFF2-40B4-BE49-F238E27FC236}">
                        <a16:creationId xmlns:a16="http://schemas.microsoft.com/office/drawing/2014/main" id="{D6F3307D-0CEB-4E36-90EF-B7F19C3094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4" y="2915"/>
                    <a:ext cx="762" cy="589"/>
                  </a:xfrm>
                  <a:custGeom>
                    <a:avLst/>
                    <a:gdLst>
                      <a:gd name="T0" fmla="*/ 0 w 762"/>
                      <a:gd name="T1" fmla="*/ 359 h 589"/>
                      <a:gd name="T2" fmla="*/ 9 w 762"/>
                      <a:gd name="T3" fmla="*/ 287 h 589"/>
                      <a:gd name="T4" fmla="*/ 2 w 762"/>
                      <a:gd name="T5" fmla="*/ 210 h 589"/>
                      <a:gd name="T6" fmla="*/ 15 w 762"/>
                      <a:gd name="T7" fmla="*/ 154 h 589"/>
                      <a:gd name="T8" fmla="*/ 66 w 762"/>
                      <a:gd name="T9" fmla="*/ 121 h 589"/>
                      <a:gd name="T10" fmla="*/ 200 w 762"/>
                      <a:gd name="T11" fmla="*/ 91 h 589"/>
                      <a:gd name="T12" fmla="*/ 308 w 762"/>
                      <a:gd name="T13" fmla="*/ 84 h 589"/>
                      <a:gd name="T14" fmla="*/ 395 w 762"/>
                      <a:gd name="T15" fmla="*/ 64 h 589"/>
                      <a:gd name="T16" fmla="*/ 448 w 762"/>
                      <a:gd name="T17" fmla="*/ 49 h 589"/>
                      <a:gd name="T18" fmla="*/ 504 w 762"/>
                      <a:gd name="T19" fmla="*/ 14 h 589"/>
                      <a:gd name="T20" fmla="*/ 573 w 762"/>
                      <a:gd name="T21" fmla="*/ 0 h 589"/>
                      <a:gd name="T22" fmla="*/ 606 w 762"/>
                      <a:gd name="T23" fmla="*/ 18 h 589"/>
                      <a:gd name="T24" fmla="*/ 707 w 762"/>
                      <a:gd name="T25" fmla="*/ 116 h 589"/>
                      <a:gd name="T26" fmla="*/ 761 w 762"/>
                      <a:gd name="T27" fmla="*/ 175 h 589"/>
                      <a:gd name="T28" fmla="*/ 752 w 762"/>
                      <a:gd name="T29" fmla="*/ 204 h 589"/>
                      <a:gd name="T30" fmla="*/ 741 w 762"/>
                      <a:gd name="T31" fmla="*/ 293 h 589"/>
                      <a:gd name="T32" fmla="*/ 727 w 762"/>
                      <a:gd name="T33" fmla="*/ 380 h 589"/>
                      <a:gd name="T34" fmla="*/ 697 w 762"/>
                      <a:gd name="T35" fmla="*/ 411 h 589"/>
                      <a:gd name="T36" fmla="*/ 694 w 762"/>
                      <a:gd name="T37" fmla="*/ 390 h 589"/>
                      <a:gd name="T38" fmla="*/ 653 w 762"/>
                      <a:gd name="T39" fmla="*/ 374 h 589"/>
                      <a:gd name="T40" fmla="*/ 591 w 762"/>
                      <a:gd name="T41" fmla="*/ 394 h 589"/>
                      <a:gd name="T42" fmla="*/ 532 w 762"/>
                      <a:gd name="T43" fmla="*/ 424 h 589"/>
                      <a:gd name="T44" fmla="*/ 454 w 762"/>
                      <a:gd name="T45" fmla="*/ 457 h 589"/>
                      <a:gd name="T46" fmla="*/ 378 w 762"/>
                      <a:gd name="T47" fmla="*/ 484 h 589"/>
                      <a:gd name="T48" fmla="*/ 290 w 762"/>
                      <a:gd name="T49" fmla="*/ 498 h 589"/>
                      <a:gd name="T50" fmla="*/ 230 w 762"/>
                      <a:gd name="T51" fmla="*/ 515 h 589"/>
                      <a:gd name="T52" fmla="*/ 218 w 762"/>
                      <a:gd name="T53" fmla="*/ 564 h 589"/>
                      <a:gd name="T54" fmla="*/ 193 w 762"/>
                      <a:gd name="T55" fmla="*/ 588 h 589"/>
                      <a:gd name="T56" fmla="*/ 158 w 762"/>
                      <a:gd name="T57" fmla="*/ 548 h 589"/>
                      <a:gd name="T58" fmla="*/ 163 w 762"/>
                      <a:gd name="T59" fmla="*/ 516 h 589"/>
                      <a:gd name="T60" fmla="*/ 75 w 762"/>
                      <a:gd name="T61" fmla="*/ 423 h 589"/>
                      <a:gd name="T62" fmla="*/ 28 w 762"/>
                      <a:gd name="T63" fmla="*/ 382 h 589"/>
                      <a:gd name="T64" fmla="*/ 26 w 762"/>
                      <a:gd name="T65" fmla="*/ 420 h 58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762"/>
                      <a:gd name="T100" fmla="*/ 0 h 589"/>
                      <a:gd name="T101" fmla="*/ 762 w 762"/>
                      <a:gd name="T102" fmla="*/ 589 h 58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762" h="589">
                        <a:moveTo>
                          <a:pt x="1" y="402"/>
                        </a:moveTo>
                        <a:lnTo>
                          <a:pt x="0" y="359"/>
                        </a:lnTo>
                        <a:lnTo>
                          <a:pt x="8" y="322"/>
                        </a:lnTo>
                        <a:lnTo>
                          <a:pt x="9" y="287"/>
                        </a:lnTo>
                        <a:lnTo>
                          <a:pt x="3" y="244"/>
                        </a:lnTo>
                        <a:lnTo>
                          <a:pt x="2" y="210"/>
                        </a:lnTo>
                        <a:lnTo>
                          <a:pt x="6" y="175"/>
                        </a:lnTo>
                        <a:lnTo>
                          <a:pt x="15" y="154"/>
                        </a:lnTo>
                        <a:lnTo>
                          <a:pt x="38" y="140"/>
                        </a:lnTo>
                        <a:lnTo>
                          <a:pt x="66" y="121"/>
                        </a:lnTo>
                        <a:lnTo>
                          <a:pt x="134" y="103"/>
                        </a:lnTo>
                        <a:lnTo>
                          <a:pt x="200" y="91"/>
                        </a:lnTo>
                        <a:lnTo>
                          <a:pt x="259" y="84"/>
                        </a:lnTo>
                        <a:lnTo>
                          <a:pt x="308" y="84"/>
                        </a:lnTo>
                        <a:lnTo>
                          <a:pt x="354" y="72"/>
                        </a:lnTo>
                        <a:lnTo>
                          <a:pt x="395" y="64"/>
                        </a:lnTo>
                        <a:lnTo>
                          <a:pt x="415" y="57"/>
                        </a:lnTo>
                        <a:lnTo>
                          <a:pt x="448" y="49"/>
                        </a:lnTo>
                        <a:lnTo>
                          <a:pt x="477" y="37"/>
                        </a:lnTo>
                        <a:lnTo>
                          <a:pt x="504" y="14"/>
                        </a:lnTo>
                        <a:lnTo>
                          <a:pt x="534" y="8"/>
                        </a:lnTo>
                        <a:lnTo>
                          <a:pt x="573" y="0"/>
                        </a:lnTo>
                        <a:lnTo>
                          <a:pt x="591" y="3"/>
                        </a:lnTo>
                        <a:lnTo>
                          <a:pt x="606" y="18"/>
                        </a:lnTo>
                        <a:lnTo>
                          <a:pt x="653" y="59"/>
                        </a:lnTo>
                        <a:lnTo>
                          <a:pt x="707" y="116"/>
                        </a:lnTo>
                        <a:lnTo>
                          <a:pt x="744" y="150"/>
                        </a:lnTo>
                        <a:lnTo>
                          <a:pt x="761" y="175"/>
                        </a:lnTo>
                        <a:lnTo>
                          <a:pt x="760" y="191"/>
                        </a:lnTo>
                        <a:lnTo>
                          <a:pt x="752" y="204"/>
                        </a:lnTo>
                        <a:lnTo>
                          <a:pt x="743" y="229"/>
                        </a:lnTo>
                        <a:lnTo>
                          <a:pt x="741" y="293"/>
                        </a:lnTo>
                        <a:lnTo>
                          <a:pt x="734" y="343"/>
                        </a:lnTo>
                        <a:lnTo>
                          <a:pt x="727" y="380"/>
                        </a:lnTo>
                        <a:lnTo>
                          <a:pt x="715" y="407"/>
                        </a:lnTo>
                        <a:lnTo>
                          <a:pt x="697" y="411"/>
                        </a:lnTo>
                        <a:lnTo>
                          <a:pt x="690" y="404"/>
                        </a:lnTo>
                        <a:lnTo>
                          <a:pt x="694" y="390"/>
                        </a:lnTo>
                        <a:lnTo>
                          <a:pt x="697" y="357"/>
                        </a:lnTo>
                        <a:lnTo>
                          <a:pt x="653" y="374"/>
                        </a:lnTo>
                        <a:lnTo>
                          <a:pt x="626" y="387"/>
                        </a:lnTo>
                        <a:lnTo>
                          <a:pt x="591" y="394"/>
                        </a:lnTo>
                        <a:lnTo>
                          <a:pt x="565" y="404"/>
                        </a:lnTo>
                        <a:lnTo>
                          <a:pt x="532" y="424"/>
                        </a:lnTo>
                        <a:lnTo>
                          <a:pt x="501" y="438"/>
                        </a:lnTo>
                        <a:lnTo>
                          <a:pt x="454" y="457"/>
                        </a:lnTo>
                        <a:lnTo>
                          <a:pt x="423" y="466"/>
                        </a:lnTo>
                        <a:lnTo>
                          <a:pt x="378" y="484"/>
                        </a:lnTo>
                        <a:lnTo>
                          <a:pt x="327" y="491"/>
                        </a:lnTo>
                        <a:lnTo>
                          <a:pt x="290" y="498"/>
                        </a:lnTo>
                        <a:lnTo>
                          <a:pt x="250" y="506"/>
                        </a:lnTo>
                        <a:lnTo>
                          <a:pt x="230" y="515"/>
                        </a:lnTo>
                        <a:lnTo>
                          <a:pt x="221" y="534"/>
                        </a:lnTo>
                        <a:lnTo>
                          <a:pt x="218" y="564"/>
                        </a:lnTo>
                        <a:lnTo>
                          <a:pt x="212" y="579"/>
                        </a:lnTo>
                        <a:lnTo>
                          <a:pt x="193" y="588"/>
                        </a:lnTo>
                        <a:lnTo>
                          <a:pt x="165" y="571"/>
                        </a:lnTo>
                        <a:lnTo>
                          <a:pt x="158" y="548"/>
                        </a:lnTo>
                        <a:lnTo>
                          <a:pt x="169" y="528"/>
                        </a:lnTo>
                        <a:lnTo>
                          <a:pt x="163" y="516"/>
                        </a:lnTo>
                        <a:lnTo>
                          <a:pt x="126" y="474"/>
                        </a:lnTo>
                        <a:lnTo>
                          <a:pt x="75" y="423"/>
                        </a:lnTo>
                        <a:lnTo>
                          <a:pt x="41" y="390"/>
                        </a:lnTo>
                        <a:lnTo>
                          <a:pt x="28" y="382"/>
                        </a:lnTo>
                        <a:lnTo>
                          <a:pt x="21" y="395"/>
                        </a:lnTo>
                        <a:lnTo>
                          <a:pt x="26" y="420"/>
                        </a:lnTo>
                        <a:lnTo>
                          <a:pt x="1" y="402"/>
                        </a:lnTo>
                      </a:path>
                    </a:pathLst>
                  </a:custGeom>
                  <a:solidFill>
                    <a:srgbClr val="996633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 sz="1351"/>
                  </a:p>
                </p:txBody>
              </p:sp>
              <p:sp>
                <p:nvSpPr>
                  <p:cNvPr id="124" name="Freeform 398">
                    <a:extLst>
                      <a:ext uri="{FF2B5EF4-FFF2-40B4-BE49-F238E27FC236}">
                        <a16:creationId xmlns:a16="http://schemas.microsoft.com/office/drawing/2014/main" id="{3E2590A4-F80E-474B-8070-A44A2F3FEC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56" y="3087"/>
                    <a:ext cx="745" cy="416"/>
                  </a:xfrm>
                  <a:custGeom>
                    <a:avLst/>
                    <a:gdLst>
                      <a:gd name="T0" fmla="*/ 174 w 745"/>
                      <a:gd name="T1" fmla="*/ 406 h 416"/>
                      <a:gd name="T2" fmla="*/ 177 w 745"/>
                      <a:gd name="T3" fmla="*/ 366 h 416"/>
                      <a:gd name="T4" fmla="*/ 179 w 745"/>
                      <a:gd name="T5" fmla="*/ 276 h 416"/>
                      <a:gd name="T6" fmla="*/ 181 w 745"/>
                      <a:gd name="T7" fmla="*/ 209 h 416"/>
                      <a:gd name="T8" fmla="*/ 172 w 745"/>
                      <a:gd name="T9" fmla="*/ 192 h 416"/>
                      <a:gd name="T10" fmla="*/ 101 w 745"/>
                      <a:gd name="T11" fmla="*/ 112 h 416"/>
                      <a:gd name="T12" fmla="*/ 54 w 745"/>
                      <a:gd name="T13" fmla="*/ 63 h 416"/>
                      <a:gd name="T14" fmla="*/ 16 w 745"/>
                      <a:gd name="T15" fmla="*/ 28 h 416"/>
                      <a:gd name="T16" fmla="*/ 0 w 745"/>
                      <a:gd name="T17" fmla="*/ 10 h 416"/>
                      <a:gd name="T18" fmla="*/ 5 w 745"/>
                      <a:gd name="T19" fmla="*/ 0 h 416"/>
                      <a:gd name="T20" fmla="*/ 11 w 745"/>
                      <a:gd name="T21" fmla="*/ 0 h 416"/>
                      <a:gd name="T22" fmla="*/ 38 w 745"/>
                      <a:gd name="T23" fmla="*/ 32 h 416"/>
                      <a:gd name="T24" fmla="*/ 75 w 745"/>
                      <a:gd name="T25" fmla="*/ 62 h 416"/>
                      <a:gd name="T26" fmla="*/ 109 w 745"/>
                      <a:gd name="T27" fmla="*/ 111 h 416"/>
                      <a:gd name="T28" fmla="*/ 142 w 745"/>
                      <a:gd name="T29" fmla="*/ 147 h 416"/>
                      <a:gd name="T30" fmla="*/ 173 w 745"/>
                      <a:gd name="T31" fmla="*/ 172 h 416"/>
                      <a:gd name="T32" fmla="*/ 193 w 745"/>
                      <a:gd name="T33" fmla="*/ 191 h 416"/>
                      <a:gd name="T34" fmla="*/ 207 w 745"/>
                      <a:gd name="T35" fmla="*/ 187 h 416"/>
                      <a:gd name="T36" fmla="*/ 222 w 745"/>
                      <a:gd name="T37" fmla="*/ 179 h 416"/>
                      <a:gd name="T38" fmla="*/ 266 w 745"/>
                      <a:gd name="T39" fmla="*/ 171 h 416"/>
                      <a:gd name="T40" fmla="*/ 347 w 745"/>
                      <a:gd name="T41" fmla="*/ 153 h 416"/>
                      <a:gd name="T42" fmla="*/ 396 w 745"/>
                      <a:gd name="T43" fmla="*/ 129 h 416"/>
                      <a:gd name="T44" fmla="*/ 454 w 745"/>
                      <a:gd name="T45" fmla="*/ 109 h 416"/>
                      <a:gd name="T46" fmla="*/ 513 w 745"/>
                      <a:gd name="T47" fmla="*/ 90 h 416"/>
                      <a:gd name="T48" fmla="*/ 574 w 745"/>
                      <a:gd name="T49" fmla="*/ 68 h 416"/>
                      <a:gd name="T50" fmla="*/ 617 w 745"/>
                      <a:gd name="T51" fmla="*/ 55 h 416"/>
                      <a:gd name="T52" fmla="*/ 669 w 745"/>
                      <a:gd name="T53" fmla="*/ 36 h 416"/>
                      <a:gd name="T54" fmla="*/ 709 w 745"/>
                      <a:gd name="T55" fmla="*/ 28 h 416"/>
                      <a:gd name="T56" fmla="*/ 744 w 745"/>
                      <a:gd name="T57" fmla="*/ 13 h 416"/>
                      <a:gd name="T58" fmla="*/ 731 w 745"/>
                      <a:gd name="T59" fmla="*/ 43 h 416"/>
                      <a:gd name="T60" fmla="*/ 711 w 745"/>
                      <a:gd name="T61" fmla="*/ 42 h 416"/>
                      <a:gd name="T62" fmla="*/ 684 w 745"/>
                      <a:gd name="T63" fmla="*/ 47 h 416"/>
                      <a:gd name="T64" fmla="*/ 638 w 745"/>
                      <a:gd name="T65" fmla="*/ 59 h 416"/>
                      <a:gd name="T66" fmla="*/ 603 w 745"/>
                      <a:gd name="T67" fmla="*/ 70 h 416"/>
                      <a:gd name="T68" fmla="*/ 560 w 745"/>
                      <a:gd name="T69" fmla="*/ 83 h 416"/>
                      <a:gd name="T70" fmla="*/ 531 w 745"/>
                      <a:gd name="T71" fmla="*/ 95 h 416"/>
                      <a:gd name="T72" fmla="*/ 484 w 745"/>
                      <a:gd name="T73" fmla="*/ 110 h 416"/>
                      <a:gd name="T74" fmla="*/ 454 w 745"/>
                      <a:gd name="T75" fmla="*/ 109 h 416"/>
                      <a:gd name="T76" fmla="*/ 409 w 745"/>
                      <a:gd name="T77" fmla="*/ 138 h 416"/>
                      <a:gd name="T78" fmla="*/ 377 w 745"/>
                      <a:gd name="T79" fmla="*/ 150 h 416"/>
                      <a:gd name="T80" fmla="*/ 339 w 745"/>
                      <a:gd name="T81" fmla="*/ 162 h 416"/>
                      <a:gd name="T82" fmla="*/ 290 w 745"/>
                      <a:gd name="T83" fmla="*/ 176 h 416"/>
                      <a:gd name="T84" fmla="*/ 251 w 745"/>
                      <a:gd name="T85" fmla="*/ 183 h 416"/>
                      <a:gd name="T86" fmla="*/ 225 w 745"/>
                      <a:gd name="T87" fmla="*/ 194 h 416"/>
                      <a:gd name="T88" fmla="*/ 200 w 745"/>
                      <a:gd name="T89" fmla="*/ 205 h 416"/>
                      <a:gd name="T90" fmla="*/ 193 w 745"/>
                      <a:gd name="T91" fmla="*/ 236 h 416"/>
                      <a:gd name="T92" fmla="*/ 190 w 745"/>
                      <a:gd name="T93" fmla="*/ 310 h 416"/>
                      <a:gd name="T94" fmla="*/ 188 w 745"/>
                      <a:gd name="T95" fmla="*/ 361 h 416"/>
                      <a:gd name="T96" fmla="*/ 190 w 745"/>
                      <a:gd name="T97" fmla="*/ 404 h 416"/>
                      <a:gd name="T98" fmla="*/ 178 w 745"/>
                      <a:gd name="T99" fmla="*/ 415 h 416"/>
                      <a:gd name="T100" fmla="*/ 174 w 745"/>
                      <a:gd name="T101" fmla="*/ 406 h 41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745"/>
                      <a:gd name="T154" fmla="*/ 0 h 416"/>
                      <a:gd name="T155" fmla="*/ 745 w 745"/>
                      <a:gd name="T156" fmla="*/ 416 h 41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745" h="416">
                        <a:moveTo>
                          <a:pt x="174" y="406"/>
                        </a:moveTo>
                        <a:lnTo>
                          <a:pt x="177" y="366"/>
                        </a:lnTo>
                        <a:lnTo>
                          <a:pt x="179" y="276"/>
                        </a:lnTo>
                        <a:lnTo>
                          <a:pt x="181" y="209"/>
                        </a:lnTo>
                        <a:lnTo>
                          <a:pt x="172" y="192"/>
                        </a:lnTo>
                        <a:lnTo>
                          <a:pt x="101" y="112"/>
                        </a:lnTo>
                        <a:lnTo>
                          <a:pt x="54" y="63"/>
                        </a:lnTo>
                        <a:lnTo>
                          <a:pt x="16" y="28"/>
                        </a:lnTo>
                        <a:lnTo>
                          <a:pt x="0" y="10"/>
                        </a:lnTo>
                        <a:lnTo>
                          <a:pt x="5" y="0"/>
                        </a:lnTo>
                        <a:lnTo>
                          <a:pt x="11" y="0"/>
                        </a:lnTo>
                        <a:lnTo>
                          <a:pt x="38" y="32"/>
                        </a:lnTo>
                        <a:lnTo>
                          <a:pt x="75" y="62"/>
                        </a:lnTo>
                        <a:lnTo>
                          <a:pt x="109" y="111"/>
                        </a:lnTo>
                        <a:lnTo>
                          <a:pt x="142" y="147"/>
                        </a:lnTo>
                        <a:lnTo>
                          <a:pt x="173" y="172"/>
                        </a:lnTo>
                        <a:lnTo>
                          <a:pt x="193" y="191"/>
                        </a:lnTo>
                        <a:lnTo>
                          <a:pt x="207" y="187"/>
                        </a:lnTo>
                        <a:lnTo>
                          <a:pt x="222" y="179"/>
                        </a:lnTo>
                        <a:lnTo>
                          <a:pt x="266" y="171"/>
                        </a:lnTo>
                        <a:lnTo>
                          <a:pt x="347" y="153"/>
                        </a:lnTo>
                        <a:lnTo>
                          <a:pt x="396" y="129"/>
                        </a:lnTo>
                        <a:lnTo>
                          <a:pt x="454" y="109"/>
                        </a:lnTo>
                        <a:lnTo>
                          <a:pt x="513" y="90"/>
                        </a:lnTo>
                        <a:lnTo>
                          <a:pt x="574" y="68"/>
                        </a:lnTo>
                        <a:lnTo>
                          <a:pt x="617" y="55"/>
                        </a:lnTo>
                        <a:lnTo>
                          <a:pt x="669" y="36"/>
                        </a:lnTo>
                        <a:lnTo>
                          <a:pt x="709" y="28"/>
                        </a:lnTo>
                        <a:lnTo>
                          <a:pt x="744" y="13"/>
                        </a:lnTo>
                        <a:lnTo>
                          <a:pt x="731" y="43"/>
                        </a:lnTo>
                        <a:lnTo>
                          <a:pt x="711" y="42"/>
                        </a:lnTo>
                        <a:lnTo>
                          <a:pt x="684" y="47"/>
                        </a:lnTo>
                        <a:lnTo>
                          <a:pt x="638" y="59"/>
                        </a:lnTo>
                        <a:lnTo>
                          <a:pt x="603" y="70"/>
                        </a:lnTo>
                        <a:lnTo>
                          <a:pt x="560" y="83"/>
                        </a:lnTo>
                        <a:lnTo>
                          <a:pt x="531" y="95"/>
                        </a:lnTo>
                        <a:lnTo>
                          <a:pt x="484" y="110"/>
                        </a:lnTo>
                        <a:lnTo>
                          <a:pt x="454" y="109"/>
                        </a:lnTo>
                        <a:lnTo>
                          <a:pt x="409" y="138"/>
                        </a:lnTo>
                        <a:lnTo>
                          <a:pt x="377" y="150"/>
                        </a:lnTo>
                        <a:lnTo>
                          <a:pt x="339" y="162"/>
                        </a:lnTo>
                        <a:lnTo>
                          <a:pt x="290" y="176"/>
                        </a:lnTo>
                        <a:lnTo>
                          <a:pt x="251" y="183"/>
                        </a:lnTo>
                        <a:lnTo>
                          <a:pt x="225" y="194"/>
                        </a:lnTo>
                        <a:lnTo>
                          <a:pt x="200" y="205"/>
                        </a:lnTo>
                        <a:lnTo>
                          <a:pt x="193" y="236"/>
                        </a:lnTo>
                        <a:lnTo>
                          <a:pt x="190" y="310"/>
                        </a:lnTo>
                        <a:lnTo>
                          <a:pt x="188" y="361"/>
                        </a:lnTo>
                        <a:lnTo>
                          <a:pt x="190" y="404"/>
                        </a:lnTo>
                        <a:lnTo>
                          <a:pt x="178" y="415"/>
                        </a:lnTo>
                        <a:lnTo>
                          <a:pt x="174" y="406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1351"/>
                  </a:p>
                </p:txBody>
              </p:sp>
            </p:grpSp>
            <p:sp>
              <p:nvSpPr>
                <p:cNvPr id="121" name="Freeform 399">
                  <a:extLst>
                    <a:ext uri="{FF2B5EF4-FFF2-40B4-BE49-F238E27FC236}">
                      <a16:creationId xmlns:a16="http://schemas.microsoft.com/office/drawing/2014/main" id="{470DD25E-0751-4650-8931-5BCC695E80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3" y="3005"/>
                  <a:ext cx="178" cy="121"/>
                </a:xfrm>
                <a:custGeom>
                  <a:avLst/>
                  <a:gdLst>
                    <a:gd name="T0" fmla="*/ 2 w 178"/>
                    <a:gd name="T1" fmla="*/ 31 h 121"/>
                    <a:gd name="T2" fmla="*/ 47 w 178"/>
                    <a:gd name="T3" fmla="*/ 24 h 121"/>
                    <a:gd name="T4" fmla="*/ 74 w 178"/>
                    <a:gd name="T5" fmla="*/ 13 h 121"/>
                    <a:gd name="T6" fmla="*/ 93 w 178"/>
                    <a:gd name="T7" fmla="*/ 0 h 121"/>
                    <a:gd name="T8" fmla="*/ 109 w 178"/>
                    <a:gd name="T9" fmla="*/ 18 h 121"/>
                    <a:gd name="T10" fmla="*/ 136 w 178"/>
                    <a:gd name="T11" fmla="*/ 46 h 121"/>
                    <a:gd name="T12" fmla="*/ 160 w 178"/>
                    <a:gd name="T13" fmla="*/ 60 h 121"/>
                    <a:gd name="T14" fmla="*/ 177 w 178"/>
                    <a:gd name="T15" fmla="*/ 78 h 121"/>
                    <a:gd name="T16" fmla="*/ 167 w 178"/>
                    <a:gd name="T17" fmla="*/ 93 h 121"/>
                    <a:gd name="T18" fmla="*/ 130 w 178"/>
                    <a:gd name="T19" fmla="*/ 107 h 121"/>
                    <a:gd name="T20" fmla="*/ 94 w 178"/>
                    <a:gd name="T21" fmla="*/ 120 h 121"/>
                    <a:gd name="T22" fmla="*/ 78 w 178"/>
                    <a:gd name="T23" fmla="*/ 119 h 121"/>
                    <a:gd name="T24" fmla="*/ 57 w 178"/>
                    <a:gd name="T25" fmla="*/ 92 h 121"/>
                    <a:gd name="T26" fmla="*/ 35 w 178"/>
                    <a:gd name="T27" fmla="*/ 74 h 121"/>
                    <a:gd name="T28" fmla="*/ 13 w 178"/>
                    <a:gd name="T29" fmla="*/ 60 h 121"/>
                    <a:gd name="T30" fmla="*/ 0 w 178"/>
                    <a:gd name="T31" fmla="*/ 40 h 121"/>
                    <a:gd name="T32" fmla="*/ 2 w 178"/>
                    <a:gd name="T33" fmla="*/ 31 h 12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8"/>
                    <a:gd name="T52" fmla="*/ 0 h 121"/>
                    <a:gd name="T53" fmla="*/ 178 w 178"/>
                    <a:gd name="T54" fmla="*/ 121 h 12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8" h="121">
                      <a:moveTo>
                        <a:pt x="2" y="31"/>
                      </a:moveTo>
                      <a:lnTo>
                        <a:pt x="47" y="24"/>
                      </a:lnTo>
                      <a:lnTo>
                        <a:pt x="74" y="13"/>
                      </a:lnTo>
                      <a:lnTo>
                        <a:pt x="93" y="0"/>
                      </a:lnTo>
                      <a:lnTo>
                        <a:pt x="109" y="18"/>
                      </a:lnTo>
                      <a:lnTo>
                        <a:pt x="136" y="46"/>
                      </a:lnTo>
                      <a:lnTo>
                        <a:pt x="160" y="60"/>
                      </a:lnTo>
                      <a:lnTo>
                        <a:pt x="177" y="78"/>
                      </a:lnTo>
                      <a:lnTo>
                        <a:pt x="167" y="93"/>
                      </a:lnTo>
                      <a:lnTo>
                        <a:pt x="130" y="107"/>
                      </a:lnTo>
                      <a:lnTo>
                        <a:pt x="94" y="120"/>
                      </a:lnTo>
                      <a:lnTo>
                        <a:pt x="78" y="119"/>
                      </a:lnTo>
                      <a:lnTo>
                        <a:pt x="57" y="92"/>
                      </a:lnTo>
                      <a:lnTo>
                        <a:pt x="35" y="74"/>
                      </a:lnTo>
                      <a:lnTo>
                        <a:pt x="13" y="60"/>
                      </a:lnTo>
                      <a:lnTo>
                        <a:pt x="0" y="40"/>
                      </a:lnTo>
                      <a:lnTo>
                        <a:pt x="2" y="31"/>
                      </a:lnTo>
                    </a:path>
                  </a:pathLst>
                </a:custGeom>
                <a:solidFill>
                  <a:srgbClr val="F8F8F8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22" name="Freeform 400">
                  <a:extLst>
                    <a:ext uri="{FF2B5EF4-FFF2-40B4-BE49-F238E27FC236}">
                      <a16:creationId xmlns:a16="http://schemas.microsoft.com/office/drawing/2014/main" id="{47C281DD-07B3-4D38-BDB5-889A18FF03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8" y="3003"/>
                  <a:ext cx="38" cy="63"/>
                </a:xfrm>
                <a:custGeom>
                  <a:avLst/>
                  <a:gdLst>
                    <a:gd name="T0" fmla="*/ 36 w 38"/>
                    <a:gd name="T1" fmla="*/ 52 h 63"/>
                    <a:gd name="T2" fmla="*/ 7 w 38"/>
                    <a:gd name="T3" fmla="*/ 0 h 63"/>
                    <a:gd name="T4" fmla="*/ 0 w 38"/>
                    <a:gd name="T5" fmla="*/ 4 h 63"/>
                    <a:gd name="T6" fmla="*/ 2 w 38"/>
                    <a:gd name="T7" fmla="*/ 10 h 63"/>
                    <a:gd name="T8" fmla="*/ 29 w 38"/>
                    <a:gd name="T9" fmla="*/ 59 h 63"/>
                    <a:gd name="T10" fmla="*/ 37 w 38"/>
                    <a:gd name="T11" fmla="*/ 62 h 63"/>
                    <a:gd name="T12" fmla="*/ 36 w 38"/>
                    <a:gd name="T13" fmla="*/ 52 h 6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"/>
                    <a:gd name="T22" fmla="*/ 0 h 63"/>
                    <a:gd name="T23" fmla="*/ 38 w 38"/>
                    <a:gd name="T24" fmla="*/ 63 h 6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" h="63">
                      <a:moveTo>
                        <a:pt x="36" y="52"/>
                      </a:move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2" y="10"/>
                      </a:lnTo>
                      <a:lnTo>
                        <a:pt x="29" y="59"/>
                      </a:lnTo>
                      <a:lnTo>
                        <a:pt x="37" y="62"/>
                      </a:lnTo>
                      <a:lnTo>
                        <a:pt x="36" y="5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81" name="Group 401">
                <a:extLst>
                  <a:ext uri="{FF2B5EF4-FFF2-40B4-BE49-F238E27FC236}">
                    <a16:creationId xmlns:a16="http://schemas.microsoft.com/office/drawing/2014/main" id="{55356F80-2489-45CD-94D7-72B2964F13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12" y="2861"/>
                <a:ext cx="227" cy="228"/>
                <a:chOff x="4112" y="2861"/>
                <a:chExt cx="227" cy="228"/>
              </a:xfrm>
            </p:grpSpPr>
            <p:sp>
              <p:nvSpPr>
                <p:cNvPr id="118" name="Freeform 402">
                  <a:extLst>
                    <a:ext uri="{FF2B5EF4-FFF2-40B4-BE49-F238E27FC236}">
                      <a16:creationId xmlns:a16="http://schemas.microsoft.com/office/drawing/2014/main" id="{0CCFB7A5-8707-4F20-B36C-CCEFA57499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24" y="2861"/>
                  <a:ext cx="115" cy="129"/>
                </a:xfrm>
                <a:custGeom>
                  <a:avLst/>
                  <a:gdLst>
                    <a:gd name="T0" fmla="*/ 0 w 115"/>
                    <a:gd name="T1" fmla="*/ 123 h 129"/>
                    <a:gd name="T2" fmla="*/ 4 w 115"/>
                    <a:gd name="T3" fmla="*/ 113 h 129"/>
                    <a:gd name="T4" fmla="*/ 13 w 115"/>
                    <a:gd name="T5" fmla="*/ 108 h 129"/>
                    <a:gd name="T6" fmla="*/ 41 w 115"/>
                    <a:gd name="T7" fmla="*/ 110 h 129"/>
                    <a:gd name="T8" fmla="*/ 73 w 115"/>
                    <a:gd name="T9" fmla="*/ 115 h 129"/>
                    <a:gd name="T10" fmla="*/ 93 w 115"/>
                    <a:gd name="T11" fmla="*/ 118 h 129"/>
                    <a:gd name="T12" fmla="*/ 96 w 115"/>
                    <a:gd name="T13" fmla="*/ 115 h 129"/>
                    <a:gd name="T14" fmla="*/ 94 w 115"/>
                    <a:gd name="T15" fmla="*/ 102 h 129"/>
                    <a:gd name="T16" fmla="*/ 84 w 115"/>
                    <a:gd name="T17" fmla="*/ 79 h 129"/>
                    <a:gd name="T18" fmla="*/ 73 w 115"/>
                    <a:gd name="T19" fmla="*/ 59 h 129"/>
                    <a:gd name="T20" fmla="*/ 63 w 115"/>
                    <a:gd name="T21" fmla="*/ 47 h 129"/>
                    <a:gd name="T22" fmla="*/ 59 w 115"/>
                    <a:gd name="T23" fmla="*/ 36 h 129"/>
                    <a:gd name="T24" fmla="*/ 61 w 115"/>
                    <a:gd name="T25" fmla="*/ 31 h 129"/>
                    <a:gd name="T26" fmla="*/ 67 w 115"/>
                    <a:gd name="T27" fmla="*/ 26 h 129"/>
                    <a:gd name="T28" fmla="*/ 79 w 115"/>
                    <a:gd name="T29" fmla="*/ 29 h 129"/>
                    <a:gd name="T30" fmla="*/ 96 w 115"/>
                    <a:gd name="T31" fmla="*/ 25 h 129"/>
                    <a:gd name="T32" fmla="*/ 102 w 115"/>
                    <a:gd name="T33" fmla="*/ 18 h 129"/>
                    <a:gd name="T34" fmla="*/ 108 w 115"/>
                    <a:gd name="T35" fmla="*/ 5 h 129"/>
                    <a:gd name="T36" fmla="*/ 108 w 115"/>
                    <a:gd name="T37" fmla="*/ 0 h 129"/>
                    <a:gd name="T38" fmla="*/ 113 w 115"/>
                    <a:gd name="T39" fmla="*/ 4 h 129"/>
                    <a:gd name="T40" fmla="*/ 114 w 115"/>
                    <a:gd name="T41" fmla="*/ 17 h 129"/>
                    <a:gd name="T42" fmla="*/ 113 w 115"/>
                    <a:gd name="T43" fmla="*/ 29 h 129"/>
                    <a:gd name="T44" fmla="*/ 101 w 115"/>
                    <a:gd name="T45" fmla="*/ 34 h 129"/>
                    <a:gd name="T46" fmla="*/ 93 w 115"/>
                    <a:gd name="T47" fmla="*/ 33 h 129"/>
                    <a:gd name="T48" fmla="*/ 76 w 115"/>
                    <a:gd name="T49" fmla="*/ 34 h 129"/>
                    <a:gd name="T50" fmla="*/ 73 w 115"/>
                    <a:gd name="T51" fmla="*/ 38 h 129"/>
                    <a:gd name="T52" fmla="*/ 73 w 115"/>
                    <a:gd name="T53" fmla="*/ 41 h 129"/>
                    <a:gd name="T54" fmla="*/ 80 w 115"/>
                    <a:gd name="T55" fmla="*/ 56 h 129"/>
                    <a:gd name="T56" fmla="*/ 90 w 115"/>
                    <a:gd name="T57" fmla="*/ 67 h 129"/>
                    <a:gd name="T58" fmla="*/ 102 w 115"/>
                    <a:gd name="T59" fmla="*/ 88 h 129"/>
                    <a:gd name="T60" fmla="*/ 106 w 115"/>
                    <a:gd name="T61" fmla="*/ 108 h 129"/>
                    <a:gd name="T62" fmla="*/ 105 w 115"/>
                    <a:gd name="T63" fmla="*/ 124 h 129"/>
                    <a:gd name="T64" fmla="*/ 102 w 115"/>
                    <a:gd name="T65" fmla="*/ 127 h 129"/>
                    <a:gd name="T66" fmla="*/ 97 w 115"/>
                    <a:gd name="T67" fmla="*/ 128 h 129"/>
                    <a:gd name="T68" fmla="*/ 80 w 115"/>
                    <a:gd name="T69" fmla="*/ 128 h 129"/>
                    <a:gd name="T70" fmla="*/ 48 w 115"/>
                    <a:gd name="T71" fmla="*/ 125 h 129"/>
                    <a:gd name="T72" fmla="*/ 26 w 115"/>
                    <a:gd name="T73" fmla="*/ 125 h 129"/>
                    <a:gd name="T74" fmla="*/ 11 w 115"/>
                    <a:gd name="T75" fmla="*/ 126 h 129"/>
                    <a:gd name="T76" fmla="*/ 4 w 115"/>
                    <a:gd name="T77" fmla="*/ 125 h 129"/>
                    <a:gd name="T78" fmla="*/ 0 w 115"/>
                    <a:gd name="T79" fmla="*/ 123 h 12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15"/>
                    <a:gd name="T121" fmla="*/ 0 h 129"/>
                    <a:gd name="T122" fmla="*/ 115 w 115"/>
                    <a:gd name="T123" fmla="*/ 129 h 12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15" h="129">
                      <a:moveTo>
                        <a:pt x="0" y="123"/>
                      </a:moveTo>
                      <a:lnTo>
                        <a:pt x="4" y="113"/>
                      </a:lnTo>
                      <a:lnTo>
                        <a:pt x="13" y="108"/>
                      </a:lnTo>
                      <a:lnTo>
                        <a:pt x="41" y="110"/>
                      </a:lnTo>
                      <a:lnTo>
                        <a:pt x="73" y="115"/>
                      </a:lnTo>
                      <a:lnTo>
                        <a:pt x="93" y="118"/>
                      </a:lnTo>
                      <a:lnTo>
                        <a:pt x="96" y="115"/>
                      </a:lnTo>
                      <a:lnTo>
                        <a:pt x="94" y="102"/>
                      </a:lnTo>
                      <a:lnTo>
                        <a:pt x="84" y="79"/>
                      </a:lnTo>
                      <a:lnTo>
                        <a:pt x="73" y="59"/>
                      </a:lnTo>
                      <a:lnTo>
                        <a:pt x="63" y="47"/>
                      </a:lnTo>
                      <a:lnTo>
                        <a:pt x="59" y="36"/>
                      </a:lnTo>
                      <a:lnTo>
                        <a:pt x="61" y="31"/>
                      </a:lnTo>
                      <a:lnTo>
                        <a:pt x="67" y="26"/>
                      </a:lnTo>
                      <a:lnTo>
                        <a:pt x="79" y="29"/>
                      </a:lnTo>
                      <a:lnTo>
                        <a:pt x="96" y="25"/>
                      </a:lnTo>
                      <a:lnTo>
                        <a:pt x="102" y="18"/>
                      </a:lnTo>
                      <a:lnTo>
                        <a:pt x="108" y="5"/>
                      </a:lnTo>
                      <a:lnTo>
                        <a:pt x="108" y="0"/>
                      </a:lnTo>
                      <a:lnTo>
                        <a:pt x="113" y="4"/>
                      </a:lnTo>
                      <a:lnTo>
                        <a:pt x="114" y="17"/>
                      </a:lnTo>
                      <a:lnTo>
                        <a:pt x="113" y="29"/>
                      </a:lnTo>
                      <a:lnTo>
                        <a:pt x="101" y="34"/>
                      </a:lnTo>
                      <a:lnTo>
                        <a:pt x="93" y="33"/>
                      </a:lnTo>
                      <a:lnTo>
                        <a:pt x="76" y="34"/>
                      </a:lnTo>
                      <a:lnTo>
                        <a:pt x="73" y="38"/>
                      </a:lnTo>
                      <a:lnTo>
                        <a:pt x="73" y="41"/>
                      </a:lnTo>
                      <a:lnTo>
                        <a:pt x="80" y="56"/>
                      </a:lnTo>
                      <a:lnTo>
                        <a:pt x="90" y="67"/>
                      </a:lnTo>
                      <a:lnTo>
                        <a:pt x="102" y="88"/>
                      </a:lnTo>
                      <a:lnTo>
                        <a:pt x="106" y="108"/>
                      </a:lnTo>
                      <a:lnTo>
                        <a:pt x="105" y="124"/>
                      </a:lnTo>
                      <a:lnTo>
                        <a:pt x="102" y="127"/>
                      </a:lnTo>
                      <a:lnTo>
                        <a:pt x="97" y="128"/>
                      </a:lnTo>
                      <a:lnTo>
                        <a:pt x="80" y="128"/>
                      </a:lnTo>
                      <a:lnTo>
                        <a:pt x="48" y="125"/>
                      </a:lnTo>
                      <a:lnTo>
                        <a:pt x="26" y="125"/>
                      </a:lnTo>
                      <a:lnTo>
                        <a:pt x="11" y="126"/>
                      </a:lnTo>
                      <a:lnTo>
                        <a:pt x="4" y="125"/>
                      </a:lnTo>
                      <a:lnTo>
                        <a:pt x="0" y="12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19" name="Freeform 403">
                  <a:extLst>
                    <a:ext uri="{FF2B5EF4-FFF2-40B4-BE49-F238E27FC236}">
                      <a16:creationId xmlns:a16="http://schemas.microsoft.com/office/drawing/2014/main" id="{4F74D242-7447-4E08-8413-0716E7E38D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2" y="2939"/>
                  <a:ext cx="148" cy="150"/>
                </a:xfrm>
                <a:custGeom>
                  <a:avLst/>
                  <a:gdLst>
                    <a:gd name="T0" fmla="*/ 49 w 148"/>
                    <a:gd name="T1" fmla="*/ 4 h 150"/>
                    <a:gd name="T2" fmla="*/ 63 w 148"/>
                    <a:gd name="T3" fmla="*/ 0 h 150"/>
                    <a:gd name="T4" fmla="*/ 73 w 148"/>
                    <a:gd name="T5" fmla="*/ 0 h 150"/>
                    <a:gd name="T6" fmla="*/ 81 w 148"/>
                    <a:gd name="T7" fmla="*/ 1 h 150"/>
                    <a:gd name="T8" fmla="*/ 84 w 148"/>
                    <a:gd name="T9" fmla="*/ 5 h 150"/>
                    <a:gd name="T10" fmla="*/ 82 w 148"/>
                    <a:gd name="T11" fmla="*/ 16 h 150"/>
                    <a:gd name="T12" fmla="*/ 68 w 148"/>
                    <a:gd name="T13" fmla="*/ 20 h 150"/>
                    <a:gd name="T14" fmla="*/ 53 w 148"/>
                    <a:gd name="T15" fmla="*/ 19 h 150"/>
                    <a:gd name="T16" fmla="*/ 37 w 148"/>
                    <a:gd name="T17" fmla="*/ 21 h 150"/>
                    <a:gd name="T18" fmla="*/ 25 w 148"/>
                    <a:gd name="T19" fmla="*/ 26 h 150"/>
                    <a:gd name="T20" fmla="*/ 14 w 148"/>
                    <a:gd name="T21" fmla="*/ 34 h 150"/>
                    <a:gd name="T22" fmla="*/ 12 w 148"/>
                    <a:gd name="T23" fmla="*/ 45 h 150"/>
                    <a:gd name="T24" fmla="*/ 16 w 148"/>
                    <a:gd name="T25" fmla="*/ 56 h 150"/>
                    <a:gd name="T26" fmla="*/ 28 w 148"/>
                    <a:gd name="T27" fmla="*/ 67 h 150"/>
                    <a:gd name="T28" fmla="*/ 45 w 148"/>
                    <a:gd name="T29" fmla="*/ 76 h 150"/>
                    <a:gd name="T30" fmla="*/ 69 w 148"/>
                    <a:gd name="T31" fmla="*/ 86 h 150"/>
                    <a:gd name="T32" fmla="*/ 93 w 148"/>
                    <a:gd name="T33" fmla="*/ 94 h 150"/>
                    <a:gd name="T34" fmla="*/ 109 w 148"/>
                    <a:gd name="T35" fmla="*/ 101 h 150"/>
                    <a:gd name="T36" fmla="*/ 117 w 148"/>
                    <a:gd name="T37" fmla="*/ 103 h 150"/>
                    <a:gd name="T38" fmla="*/ 114 w 148"/>
                    <a:gd name="T39" fmla="*/ 112 h 150"/>
                    <a:gd name="T40" fmla="*/ 116 w 148"/>
                    <a:gd name="T41" fmla="*/ 124 h 150"/>
                    <a:gd name="T42" fmla="*/ 130 w 148"/>
                    <a:gd name="T43" fmla="*/ 131 h 150"/>
                    <a:gd name="T44" fmla="*/ 147 w 148"/>
                    <a:gd name="T45" fmla="*/ 139 h 150"/>
                    <a:gd name="T46" fmla="*/ 147 w 148"/>
                    <a:gd name="T47" fmla="*/ 149 h 150"/>
                    <a:gd name="T48" fmla="*/ 129 w 148"/>
                    <a:gd name="T49" fmla="*/ 140 h 150"/>
                    <a:gd name="T50" fmla="*/ 108 w 148"/>
                    <a:gd name="T51" fmla="*/ 131 h 150"/>
                    <a:gd name="T52" fmla="*/ 104 w 148"/>
                    <a:gd name="T53" fmla="*/ 120 h 150"/>
                    <a:gd name="T54" fmla="*/ 104 w 148"/>
                    <a:gd name="T55" fmla="*/ 109 h 150"/>
                    <a:gd name="T56" fmla="*/ 93 w 148"/>
                    <a:gd name="T57" fmla="*/ 102 h 150"/>
                    <a:gd name="T58" fmla="*/ 65 w 148"/>
                    <a:gd name="T59" fmla="*/ 93 h 150"/>
                    <a:gd name="T60" fmla="*/ 43 w 148"/>
                    <a:gd name="T61" fmla="*/ 85 h 150"/>
                    <a:gd name="T62" fmla="*/ 20 w 148"/>
                    <a:gd name="T63" fmla="*/ 72 h 150"/>
                    <a:gd name="T64" fmla="*/ 3 w 148"/>
                    <a:gd name="T65" fmla="*/ 60 h 150"/>
                    <a:gd name="T66" fmla="*/ 0 w 148"/>
                    <a:gd name="T67" fmla="*/ 49 h 150"/>
                    <a:gd name="T68" fmla="*/ 0 w 148"/>
                    <a:gd name="T69" fmla="*/ 41 h 150"/>
                    <a:gd name="T70" fmla="*/ 2 w 148"/>
                    <a:gd name="T71" fmla="*/ 27 h 150"/>
                    <a:gd name="T72" fmla="*/ 11 w 148"/>
                    <a:gd name="T73" fmla="*/ 19 h 150"/>
                    <a:gd name="T74" fmla="*/ 27 w 148"/>
                    <a:gd name="T75" fmla="*/ 12 h 150"/>
                    <a:gd name="T76" fmla="*/ 40 w 148"/>
                    <a:gd name="T77" fmla="*/ 7 h 150"/>
                    <a:gd name="T78" fmla="*/ 49 w 148"/>
                    <a:gd name="T79" fmla="*/ 4 h 15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48"/>
                    <a:gd name="T121" fmla="*/ 0 h 150"/>
                    <a:gd name="T122" fmla="*/ 148 w 148"/>
                    <a:gd name="T123" fmla="*/ 150 h 15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48" h="150">
                      <a:moveTo>
                        <a:pt x="49" y="4"/>
                      </a:moveTo>
                      <a:lnTo>
                        <a:pt x="63" y="0"/>
                      </a:lnTo>
                      <a:lnTo>
                        <a:pt x="73" y="0"/>
                      </a:lnTo>
                      <a:lnTo>
                        <a:pt x="81" y="1"/>
                      </a:lnTo>
                      <a:lnTo>
                        <a:pt x="84" y="5"/>
                      </a:lnTo>
                      <a:lnTo>
                        <a:pt x="82" y="16"/>
                      </a:lnTo>
                      <a:lnTo>
                        <a:pt x="68" y="20"/>
                      </a:lnTo>
                      <a:lnTo>
                        <a:pt x="53" y="19"/>
                      </a:lnTo>
                      <a:lnTo>
                        <a:pt x="37" y="21"/>
                      </a:lnTo>
                      <a:lnTo>
                        <a:pt x="25" y="26"/>
                      </a:lnTo>
                      <a:lnTo>
                        <a:pt x="14" y="34"/>
                      </a:lnTo>
                      <a:lnTo>
                        <a:pt x="12" y="45"/>
                      </a:lnTo>
                      <a:lnTo>
                        <a:pt x="16" y="56"/>
                      </a:lnTo>
                      <a:lnTo>
                        <a:pt x="28" y="67"/>
                      </a:lnTo>
                      <a:lnTo>
                        <a:pt x="45" y="76"/>
                      </a:lnTo>
                      <a:lnTo>
                        <a:pt x="69" y="86"/>
                      </a:lnTo>
                      <a:lnTo>
                        <a:pt x="93" y="94"/>
                      </a:lnTo>
                      <a:lnTo>
                        <a:pt x="109" y="101"/>
                      </a:lnTo>
                      <a:lnTo>
                        <a:pt x="117" y="103"/>
                      </a:lnTo>
                      <a:lnTo>
                        <a:pt x="114" y="112"/>
                      </a:lnTo>
                      <a:lnTo>
                        <a:pt x="116" y="124"/>
                      </a:lnTo>
                      <a:lnTo>
                        <a:pt x="130" y="131"/>
                      </a:lnTo>
                      <a:lnTo>
                        <a:pt x="147" y="139"/>
                      </a:lnTo>
                      <a:lnTo>
                        <a:pt x="147" y="149"/>
                      </a:lnTo>
                      <a:lnTo>
                        <a:pt x="129" y="140"/>
                      </a:lnTo>
                      <a:lnTo>
                        <a:pt x="108" y="131"/>
                      </a:lnTo>
                      <a:lnTo>
                        <a:pt x="104" y="120"/>
                      </a:lnTo>
                      <a:lnTo>
                        <a:pt x="104" y="109"/>
                      </a:lnTo>
                      <a:lnTo>
                        <a:pt x="93" y="102"/>
                      </a:lnTo>
                      <a:lnTo>
                        <a:pt x="65" y="93"/>
                      </a:lnTo>
                      <a:lnTo>
                        <a:pt x="43" y="85"/>
                      </a:lnTo>
                      <a:lnTo>
                        <a:pt x="20" y="72"/>
                      </a:lnTo>
                      <a:lnTo>
                        <a:pt x="3" y="60"/>
                      </a:lnTo>
                      <a:lnTo>
                        <a:pt x="0" y="49"/>
                      </a:lnTo>
                      <a:lnTo>
                        <a:pt x="0" y="41"/>
                      </a:lnTo>
                      <a:lnTo>
                        <a:pt x="2" y="27"/>
                      </a:lnTo>
                      <a:lnTo>
                        <a:pt x="11" y="19"/>
                      </a:lnTo>
                      <a:lnTo>
                        <a:pt x="27" y="12"/>
                      </a:lnTo>
                      <a:lnTo>
                        <a:pt x="40" y="7"/>
                      </a:lnTo>
                      <a:lnTo>
                        <a:pt x="49" y="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82" name="Group 404">
                <a:extLst>
                  <a:ext uri="{FF2B5EF4-FFF2-40B4-BE49-F238E27FC236}">
                    <a16:creationId xmlns:a16="http://schemas.microsoft.com/office/drawing/2014/main" id="{554B58A7-365F-48F8-8425-5E8A19AF40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4" y="2622"/>
                <a:ext cx="233" cy="485"/>
                <a:chOff x="4354" y="2622"/>
                <a:chExt cx="233" cy="485"/>
              </a:xfrm>
            </p:grpSpPr>
            <p:sp>
              <p:nvSpPr>
                <p:cNvPr id="101" name="Freeform 405">
                  <a:extLst>
                    <a:ext uri="{FF2B5EF4-FFF2-40B4-BE49-F238E27FC236}">
                      <a16:creationId xmlns:a16="http://schemas.microsoft.com/office/drawing/2014/main" id="{FA034916-2CF2-4548-B529-1BC61E238E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7" y="2640"/>
                  <a:ext cx="127" cy="460"/>
                </a:xfrm>
                <a:custGeom>
                  <a:avLst/>
                  <a:gdLst>
                    <a:gd name="T0" fmla="*/ 125 w 127"/>
                    <a:gd name="T1" fmla="*/ 86 h 460"/>
                    <a:gd name="T2" fmla="*/ 126 w 127"/>
                    <a:gd name="T3" fmla="*/ 104 h 460"/>
                    <a:gd name="T4" fmla="*/ 123 w 127"/>
                    <a:gd name="T5" fmla="*/ 193 h 460"/>
                    <a:gd name="T6" fmla="*/ 110 w 127"/>
                    <a:gd name="T7" fmla="*/ 314 h 460"/>
                    <a:gd name="T8" fmla="*/ 107 w 127"/>
                    <a:gd name="T9" fmla="*/ 391 h 460"/>
                    <a:gd name="T10" fmla="*/ 109 w 127"/>
                    <a:gd name="T11" fmla="*/ 445 h 460"/>
                    <a:gd name="T12" fmla="*/ 105 w 127"/>
                    <a:gd name="T13" fmla="*/ 459 h 460"/>
                    <a:gd name="T14" fmla="*/ 98 w 127"/>
                    <a:gd name="T15" fmla="*/ 456 h 460"/>
                    <a:gd name="T16" fmla="*/ 59 w 127"/>
                    <a:gd name="T17" fmla="*/ 425 h 460"/>
                    <a:gd name="T18" fmla="*/ 50 w 127"/>
                    <a:gd name="T19" fmla="*/ 419 h 460"/>
                    <a:gd name="T20" fmla="*/ 44 w 127"/>
                    <a:gd name="T21" fmla="*/ 410 h 460"/>
                    <a:gd name="T22" fmla="*/ 35 w 127"/>
                    <a:gd name="T23" fmla="*/ 398 h 460"/>
                    <a:gd name="T24" fmla="*/ 21 w 127"/>
                    <a:gd name="T25" fmla="*/ 386 h 460"/>
                    <a:gd name="T26" fmla="*/ 16 w 127"/>
                    <a:gd name="T27" fmla="*/ 370 h 460"/>
                    <a:gd name="T28" fmla="*/ 0 w 127"/>
                    <a:gd name="T29" fmla="*/ 355 h 460"/>
                    <a:gd name="T30" fmla="*/ 0 w 127"/>
                    <a:gd name="T31" fmla="*/ 348 h 460"/>
                    <a:gd name="T32" fmla="*/ 9 w 127"/>
                    <a:gd name="T33" fmla="*/ 338 h 460"/>
                    <a:gd name="T34" fmla="*/ 13 w 127"/>
                    <a:gd name="T35" fmla="*/ 325 h 460"/>
                    <a:gd name="T36" fmla="*/ 12 w 127"/>
                    <a:gd name="T37" fmla="*/ 318 h 460"/>
                    <a:gd name="T38" fmla="*/ 7 w 127"/>
                    <a:gd name="T39" fmla="*/ 305 h 460"/>
                    <a:gd name="T40" fmla="*/ 7 w 127"/>
                    <a:gd name="T41" fmla="*/ 297 h 460"/>
                    <a:gd name="T42" fmla="*/ 13 w 127"/>
                    <a:gd name="T43" fmla="*/ 284 h 460"/>
                    <a:gd name="T44" fmla="*/ 14 w 127"/>
                    <a:gd name="T45" fmla="*/ 275 h 460"/>
                    <a:gd name="T46" fmla="*/ 8 w 127"/>
                    <a:gd name="T47" fmla="*/ 258 h 460"/>
                    <a:gd name="T48" fmla="*/ 8 w 127"/>
                    <a:gd name="T49" fmla="*/ 248 h 460"/>
                    <a:gd name="T50" fmla="*/ 12 w 127"/>
                    <a:gd name="T51" fmla="*/ 241 h 460"/>
                    <a:gd name="T52" fmla="*/ 19 w 127"/>
                    <a:gd name="T53" fmla="*/ 232 h 460"/>
                    <a:gd name="T54" fmla="*/ 20 w 127"/>
                    <a:gd name="T55" fmla="*/ 216 h 460"/>
                    <a:gd name="T56" fmla="*/ 16 w 127"/>
                    <a:gd name="T57" fmla="*/ 203 h 460"/>
                    <a:gd name="T58" fmla="*/ 21 w 127"/>
                    <a:gd name="T59" fmla="*/ 189 h 460"/>
                    <a:gd name="T60" fmla="*/ 25 w 127"/>
                    <a:gd name="T61" fmla="*/ 186 h 460"/>
                    <a:gd name="T62" fmla="*/ 21 w 127"/>
                    <a:gd name="T63" fmla="*/ 172 h 460"/>
                    <a:gd name="T64" fmla="*/ 14 w 127"/>
                    <a:gd name="T65" fmla="*/ 157 h 460"/>
                    <a:gd name="T66" fmla="*/ 12 w 127"/>
                    <a:gd name="T67" fmla="*/ 147 h 460"/>
                    <a:gd name="T68" fmla="*/ 14 w 127"/>
                    <a:gd name="T69" fmla="*/ 138 h 460"/>
                    <a:gd name="T70" fmla="*/ 26 w 127"/>
                    <a:gd name="T71" fmla="*/ 130 h 460"/>
                    <a:gd name="T72" fmla="*/ 26 w 127"/>
                    <a:gd name="T73" fmla="*/ 124 h 460"/>
                    <a:gd name="T74" fmla="*/ 14 w 127"/>
                    <a:gd name="T75" fmla="*/ 103 h 460"/>
                    <a:gd name="T76" fmla="*/ 12 w 127"/>
                    <a:gd name="T77" fmla="*/ 86 h 460"/>
                    <a:gd name="T78" fmla="*/ 15 w 127"/>
                    <a:gd name="T79" fmla="*/ 77 h 460"/>
                    <a:gd name="T80" fmla="*/ 26 w 127"/>
                    <a:gd name="T81" fmla="*/ 69 h 460"/>
                    <a:gd name="T82" fmla="*/ 24 w 127"/>
                    <a:gd name="T83" fmla="*/ 62 h 460"/>
                    <a:gd name="T84" fmla="*/ 16 w 127"/>
                    <a:gd name="T85" fmla="*/ 54 h 460"/>
                    <a:gd name="T86" fmla="*/ 16 w 127"/>
                    <a:gd name="T87" fmla="*/ 45 h 460"/>
                    <a:gd name="T88" fmla="*/ 29 w 127"/>
                    <a:gd name="T89" fmla="*/ 39 h 460"/>
                    <a:gd name="T90" fmla="*/ 35 w 127"/>
                    <a:gd name="T91" fmla="*/ 33 h 460"/>
                    <a:gd name="T92" fmla="*/ 26 w 127"/>
                    <a:gd name="T93" fmla="*/ 18 h 460"/>
                    <a:gd name="T94" fmla="*/ 26 w 127"/>
                    <a:gd name="T95" fmla="*/ 11 h 460"/>
                    <a:gd name="T96" fmla="*/ 38 w 127"/>
                    <a:gd name="T97" fmla="*/ 8 h 460"/>
                    <a:gd name="T98" fmla="*/ 39 w 127"/>
                    <a:gd name="T99" fmla="*/ 0 h 460"/>
                    <a:gd name="T100" fmla="*/ 51 w 127"/>
                    <a:gd name="T101" fmla="*/ 20 h 460"/>
                    <a:gd name="T102" fmla="*/ 67 w 127"/>
                    <a:gd name="T103" fmla="*/ 40 h 460"/>
                    <a:gd name="T104" fmla="*/ 87 w 127"/>
                    <a:gd name="T105" fmla="*/ 56 h 460"/>
                    <a:gd name="T106" fmla="*/ 102 w 127"/>
                    <a:gd name="T107" fmla="*/ 70 h 460"/>
                    <a:gd name="T108" fmla="*/ 119 w 127"/>
                    <a:gd name="T109" fmla="*/ 80 h 460"/>
                    <a:gd name="T110" fmla="*/ 125 w 127"/>
                    <a:gd name="T111" fmla="*/ 86 h 46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27"/>
                    <a:gd name="T169" fmla="*/ 0 h 460"/>
                    <a:gd name="T170" fmla="*/ 127 w 127"/>
                    <a:gd name="T171" fmla="*/ 460 h 46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27" h="460">
                      <a:moveTo>
                        <a:pt x="125" y="86"/>
                      </a:moveTo>
                      <a:lnTo>
                        <a:pt x="126" y="104"/>
                      </a:lnTo>
                      <a:lnTo>
                        <a:pt x="123" y="193"/>
                      </a:lnTo>
                      <a:lnTo>
                        <a:pt x="110" y="314"/>
                      </a:lnTo>
                      <a:lnTo>
                        <a:pt x="107" y="391"/>
                      </a:lnTo>
                      <a:lnTo>
                        <a:pt x="109" y="445"/>
                      </a:lnTo>
                      <a:lnTo>
                        <a:pt x="105" y="459"/>
                      </a:lnTo>
                      <a:lnTo>
                        <a:pt x="98" y="456"/>
                      </a:lnTo>
                      <a:lnTo>
                        <a:pt x="59" y="425"/>
                      </a:lnTo>
                      <a:lnTo>
                        <a:pt x="50" y="419"/>
                      </a:lnTo>
                      <a:lnTo>
                        <a:pt x="44" y="410"/>
                      </a:lnTo>
                      <a:lnTo>
                        <a:pt x="35" y="398"/>
                      </a:lnTo>
                      <a:lnTo>
                        <a:pt x="21" y="386"/>
                      </a:lnTo>
                      <a:lnTo>
                        <a:pt x="16" y="370"/>
                      </a:lnTo>
                      <a:lnTo>
                        <a:pt x="0" y="355"/>
                      </a:lnTo>
                      <a:lnTo>
                        <a:pt x="0" y="348"/>
                      </a:lnTo>
                      <a:lnTo>
                        <a:pt x="9" y="338"/>
                      </a:lnTo>
                      <a:lnTo>
                        <a:pt x="13" y="325"/>
                      </a:lnTo>
                      <a:lnTo>
                        <a:pt x="12" y="318"/>
                      </a:lnTo>
                      <a:lnTo>
                        <a:pt x="7" y="305"/>
                      </a:lnTo>
                      <a:lnTo>
                        <a:pt x="7" y="297"/>
                      </a:lnTo>
                      <a:lnTo>
                        <a:pt x="13" y="284"/>
                      </a:lnTo>
                      <a:lnTo>
                        <a:pt x="14" y="275"/>
                      </a:lnTo>
                      <a:lnTo>
                        <a:pt x="8" y="258"/>
                      </a:lnTo>
                      <a:lnTo>
                        <a:pt x="8" y="248"/>
                      </a:lnTo>
                      <a:lnTo>
                        <a:pt x="12" y="241"/>
                      </a:lnTo>
                      <a:lnTo>
                        <a:pt x="19" y="232"/>
                      </a:lnTo>
                      <a:lnTo>
                        <a:pt x="20" y="216"/>
                      </a:lnTo>
                      <a:lnTo>
                        <a:pt x="16" y="203"/>
                      </a:lnTo>
                      <a:lnTo>
                        <a:pt x="21" y="189"/>
                      </a:lnTo>
                      <a:lnTo>
                        <a:pt x="25" y="186"/>
                      </a:lnTo>
                      <a:lnTo>
                        <a:pt x="21" y="172"/>
                      </a:lnTo>
                      <a:lnTo>
                        <a:pt x="14" y="157"/>
                      </a:lnTo>
                      <a:lnTo>
                        <a:pt x="12" y="147"/>
                      </a:lnTo>
                      <a:lnTo>
                        <a:pt x="14" y="138"/>
                      </a:lnTo>
                      <a:lnTo>
                        <a:pt x="26" y="130"/>
                      </a:lnTo>
                      <a:lnTo>
                        <a:pt x="26" y="124"/>
                      </a:lnTo>
                      <a:lnTo>
                        <a:pt x="14" y="103"/>
                      </a:lnTo>
                      <a:lnTo>
                        <a:pt x="12" y="86"/>
                      </a:lnTo>
                      <a:lnTo>
                        <a:pt x="15" y="77"/>
                      </a:lnTo>
                      <a:lnTo>
                        <a:pt x="26" y="69"/>
                      </a:lnTo>
                      <a:lnTo>
                        <a:pt x="24" y="62"/>
                      </a:lnTo>
                      <a:lnTo>
                        <a:pt x="16" y="54"/>
                      </a:lnTo>
                      <a:lnTo>
                        <a:pt x="16" y="45"/>
                      </a:lnTo>
                      <a:lnTo>
                        <a:pt x="29" y="39"/>
                      </a:lnTo>
                      <a:lnTo>
                        <a:pt x="35" y="33"/>
                      </a:lnTo>
                      <a:lnTo>
                        <a:pt x="26" y="18"/>
                      </a:lnTo>
                      <a:lnTo>
                        <a:pt x="26" y="11"/>
                      </a:lnTo>
                      <a:lnTo>
                        <a:pt x="38" y="8"/>
                      </a:lnTo>
                      <a:lnTo>
                        <a:pt x="39" y="0"/>
                      </a:lnTo>
                      <a:lnTo>
                        <a:pt x="51" y="20"/>
                      </a:lnTo>
                      <a:lnTo>
                        <a:pt x="67" y="40"/>
                      </a:lnTo>
                      <a:lnTo>
                        <a:pt x="87" y="56"/>
                      </a:lnTo>
                      <a:lnTo>
                        <a:pt x="102" y="70"/>
                      </a:lnTo>
                      <a:lnTo>
                        <a:pt x="119" y="80"/>
                      </a:lnTo>
                      <a:lnTo>
                        <a:pt x="125" y="86"/>
                      </a:lnTo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02" name="Freeform 406">
                  <a:extLst>
                    <a:ext uri="{FF2B5EF4-FFF2-40B4-BE49-F238E27FC236}">
                      <a16:creationId xmlns:a16="http://schemas.microsoft.com/office/drawing/2014/main" id="{2FE1CC4A-4079-4477-BE84-EE3EA19BE3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4" y="2647"/>
                  <a:ext cx="46" cy="346"/>
                </a:xfrm>
                <a:custGeom>
                  <a:avLst/>
                  <a:gdLst>
                    <a:gd name="T0" fmla="*/ 35 w 46"/>
                    <a:gd name="T1" fmla="*/ 12 h 346"/>
                    <a:gd name="T2" fmla="*/ 45 w 46"/>
                    <a:gd name="T3" fmla="*/ 25 h 346"/>
                    <a:gd name="T4" fmla="*/ 39 w 46"/>
                    <a:gd name="T5" fmla="*/ 34 h 346"/>
                    <a:gd name="T6" fmla="*/ 24 w 46"/>
                    <a:gd name="T7" fmla="*/ 40 h 346"/>
                    <a:gd name="T8" fmla="*/ 29 w 46"/>
                    <a:gd name="T9" fmla="*/ 50 h 346"/>
                    <a:gd name="T10" fmla="*/ 35 w 46"/>
                    <a:gd name="T11" fmla="*/ 63 h 346"/>
                    <a:gd name="T12" fmla="*/ 27 w 46"/>
                    <a:gd name="T13" fmla="*/ 70 h 346"/>
                    <a:gd name="T14" fmla="*/ 20 w 46"/>
                    <a:gd name="T15" fmla="*/ 80 h 346"/>
                    <a:gd name="T16" fmla="*/ 25 w 46"/>
                    <a:gd name="T17" fmla="*/ 97 h 346"/>
                    <a:gd name="T18" fmla="*/ 34 w 46"/>
                    <a:gd name="T19" fmla="*/ 113 h 346"/>
                    <a:gd name="T20" fmla="*/ 30 w 46"/>
                    <a:gd name="T21" fmla="*/ 127 h 346"/>
                    <a:gd name="T22" fmla="*/ 20 w 46"/>
                    <a:gd name="T23" fmla="*/ 139 h 346"/>
                    <a:gd name="T24" fmla="*/ 30 w 46"/>
                    <a:gd name="T25" fmla="*/ 163 h 346"/>
                    <a:gd name="T26" fmla="*/ 34 w 46"/>
                    <a:gd name="T27" fmla="*/ 179 h 346"/>
                    <a:gd name="T28" fmla="*/ 25 w 46"/>
                    <a:gd name="T29" fmla="*/ 191 h 346"/>
                    <a:gd name="T30" fmla="*/ 26 w 46"/>
                    <a:gd name="T31" fmla="*/ 208 h 346"/>
                    <a:gd name="T32" fmla="*/ 32 w 46"/>
                    <a:gd name="T33" fmla="*/ 226 h 346"/>
                    <a:gd name="T34" fmla="*/ 25 w 46"/>
                    <a:gd name="T35" fmla="*/ 235 h 346"/>
                    <a:gd name="T36" fmla="*/ 14 w 46"/>
                    <a:gd name="T37" fmla="*/ 246 h 346"/>
                    <a:gd name="T38" fmla="*/ 23 w 46"/>
                    <a:gd name="T39" fmla="*/ 268 h 346"/>
                    <a:gd name="T40" fmla="*/ 26 w 46"/>
                    <a:gd name="T41" fmla="*/ 283 h 346"/>
                    <a:gd name="T42" fmla="*/ 17 w 46"/>
                    <a:gd name="T43" fmla="*/ 285 h 346"/>
                    <a:gd name="T44" fmla="*/ 19 w 46"/>
                    <a:gd name="T45" fmla="*/ 308 h 346"/>
                    <a:gd name="T46" fmla="*/ 23 w 46"/>
                    <a:gd name="T47" fmla="*/ 321 h 346"/>
                    <a:gd name="T48" fmla="*/ 16 w 46"/>
                    <a:gd name="T49" fmla="*/ 335 h 346"/>
                    <a:gd name="T50" fmla="*/ 0 w 46"/>
                    <a:gd name="T51" fmla="*/ 342 h 346"/>
                    <a:gd name="T52" fmla="*/ 12 w 46"/>
                    <a:gd name="T53" fmla="*/ 318 h 346"/>
                    <a:gd name="T54" fmla="*/ 7 w 46"/>
                    <a:gd name="T55" fmla="*/ 299 h 346"/>
                    <a:gd name="T56" fmla="*/ 10 w 46"/>
                    <a:gd name="T57" fmla="*/ 282 h 346"/>
                    <a:gd name="T58" fmla="*/ 15 w 46"/>
                    <a:gd name="T59" fmla="*/ 274 h 346"/>
                    <a:gd name="T60" fmla="*/ 5 w 46"/>
                    <a:gd name="T61" fmla="*/ 252 h 346"/>
                    <a:gd name="T62" fmla="*/ 6 w 46"/>
                    <a:gd name="T63" fmla="*/ 231 h 346"/>
                    <a:gd name="T64" fmla="*/ 19 w 46"/>
                    <a:gd name="T65" fmla="*/ 222 h 346"/>
                    <a:gd name="T66" fmla="*/ 16 w 46"/>
                    <a:gd name="T67" fmla="*/ 206 h 346"/>
                    <a:gd name="T68" fmla="*/ 14 w 46"/>
                    <a:gd name="T69" fmla="*/ 188 h 346"/>
                    <a:gd name="T70" fmla="*/ 24 w 46"/>
                    <a:gd name="T71" fmla="*/ 177 h 346"/>
                    <a:gd name="T72" fmla="*/ 21 w 46"/>
                    <a:gd name="T73" fmla="*/ 163 h 346"/>
                    <a:gd name="T74" fmla="*/ 10 w 46"/>
                    <a:gd name="T75" fmla="*/ 143 h 346"/>
                    <a:gd name="T76" fmla="*/ 12 w 46"/>
                    <a:gd name="T77" fmla="*/ 129 h 346"/>
                    <a:gd name="T78" fmla="*/ 23 w 46"/>
                    <a:gd name="T79" fmla="*/ 119 h 346"/>
                    <a:gd name="T80" fmla="*/ 13 w 46"/>
                    <a:gd name="T81" fmla="*/ 93 h 346"/>
                    <a:gd name="T82" fmla="*/ 10 w 46"/>
                    <a:gd name="T83" fmla="*/ 77 h 346"/>
                    <a:gd name="T84" fmla="*/ 19 w 46"/>
                    <a:gd name="T85" fmla="*/ 67 h 346"/>
                    <a:gd name="T86" fmla="*/ 23 w 46"/>
                    <a:gd name="T87" fmla="*/ 59 h 346"/>
                    <a:gd name="T88" fmla="*/ 13 w 46"/>
                    <a:gd name="T89" fmla="*/ 46 h 346"/>
                    <a:gd name="T90" fmla="*/ 18 w 46"/>
                    <a:gd name="T91" fmla="*/ 34 h 346"/>
                    <a:gd name="T92" fmla="*/ 30 w 46"/>
                    <a:gd name="T93" fmla="*/ 27 h 346"/>
                    <a:gd name="T94" fmla="*/ 30 w 46"/>
                    <a:gd name="T95" fmla="*/ 18 h 346"/>
                    <a:gd name="T96" fmla="*/ 25 w 46"/>
                    <a:gd name="T97" fmla="*/ 6 h 34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6"/>
                    <a:gd name="T148" fmla="*/ 0 h 346"/>
                    <a:gd name="T149" fmla="*/ 46 w 46"/>
                    <a:gd name="T150" fmla="*/ 346 h 34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6" h="346">
                      <a:moveTo>
                        <a:pt x="30" y="0"/>
                      </a:moveTo>
                      <a:lnTo>
                        <a:pt x="35" y="12"/>
                      </a:lnTo>
                      <a:lnTo>
                        <a:pt x="40" y="19"/>
                      </a:lnTo>
                      <a:lnTo>
                        <a:pt x="45" y="25"/>
                      </a:lnTo>
                      <a:lnTo>
                        <a:pt x="44" y="31"/>
                      </a:lnTo>
                      <a:lnTo>
                        <a:pt x="39" y="34"/>
                      </a:lnTo>
                      <a:lnTo>
                        <a:pt x="30" y="36"/>
                      </a:lnTo>
                      <a:lnTo>
                        <a:pt x="24" y="40"/>
                      </a:lnTo>
                      <a:lnTo>
                        <a:pt x="25" y="47"/>
                      </a:lnTo>
                      <a:lnTo>
                        <a:pt x="29" y="50"/>
                      </a:lnTo>
                      <a:lnTo>
                        <a:pt x="35" y="59"/>
                      </a:lnTo>
                      <a:lnTo>
                        <a:pt x="35" y="63"/>
                      </a:lnTo>
                      <a:lnTo>
                        <a:pt x="33" y="67"/>
                      </a:lnTo>
                      <a:lnTo>
                        <a:pt x="27" y="70"/>
                      </a:lnTo>
                      <a:lnTo>
                        <a:pt x="21" y="75"/>
                      </a:lnTo>
                      <a:lnTo>
                        <a:pt x="20" y="80"/>
                      </a:lnTo>
                      <a:lnTo>
                        <a:pt x="21" y="86"/>
                      </a:lnTo>
                      <a:lnTo>
                        <a:pt x="25" y="97"/>
                      </a:lnTo>
                      <a:lnTo>
                        <a:pt x="30" y="107"/>
                      </a:lnTo>
                      <a:lnTo>
                        <a:pt x="34" y="113"/>
                      </a:lnTo>
                      <a:lnTo>
                        <a:pt x="33" y="121"/>
                      </a:lnTo>
                      <a:lnTo>
                        <a:pt x="30" y="127"/>
                      </a:lnTo>
                      <a:lnTo>
                        <a:pt x="25" y="133"/>
                      </a:lnTo>
                      <a:lnTo>
                        <a:pt x="20" y="139"/>
                      </a:lnTo>
                      <a:lnTo>
                        <a:pt x="21" y="148"/>
                      </a:lnTo>
                      <a:lnTo>
                        <a:pt x="30" y="163"/>
                      </a:lnTo>
                      <a:lnTo>
                        <a:pt x="34" y="171"/>
                      </a:lnTo>
                      <a:lnTo>
                        <a:pt x="34" y="179"/>
                      </a:lnTo>
                      <a:lnTo>
                        <a:pt x="30" y="184"/>
                      </a:lnTo>
                      <a:lnTo>
                        <a:pt x="25" y="191"/>
                      </a:lnTo>
                      <a:lnTo>
                        <a:pt x="24" y="198"/>
                      </a:lnTo>
                      <a:lnTo>
                        <a:pt x="26" y="208"/>
                      </a:lnTo>
                      <a:lnTo>
                        <a:pt x="30" y="219"/>
                      </a:lnTo>
                      <a:lnTo>
                        <a:pt x="32" y="226"/>
                      </a:lnTo>
                      <a:lnTo>
                        <a:pt x="30" y="230"/>
                      </a:lnTo>
                      <a:lnTo>
                        <a:pt x="25" y="235"/>
                      </a:lnTo>
                      <a:lnTo>
                        <a:pt x="17" y="241"/>
                      </a:lnTo>
                      <a:lnTo>
                        <a:pt x="14" y="246"/>
                      </a:lnTo>
                      <a:lnTo>
                        <a:pt x="16" y="256"/>
                      </a:lnTo>
                      <a:lnTo>
                        <a:pt x="23" y="268"/>
                      </a:lnTo>
                      <a:lnTo>
                        <a:pt x="26" y="276"/>
                      </a:lnTo>
                      <a:lnTo>
                        <a:pt x="26" y="283"/>
                      </a:lnTo>
                      <a:lnTo>
                        <a:pt x="24" y="285"/>
                      </a:lnTo>
                      <a:lnTo>
                        <a:pt x="17" y="285"/>
                      </a:lnTo>
                      <a:lnTo>
                        <a:pt x="15" y="299"/>
                      </a:lnTo>
                      <a:lnTo>
                        <a:pt x="19" y="308"/>
                      </a:lnTo>
                      <a:lnTo>
                        <a:pt x="22" y="315"/>
                      </a:lnTo>
                      <a:lnTo>
                        <a:pt x="23" y="321"/>
                      </a:lnTo>
                      <a:lnTo>
                        <a:pt x="22" y="327"/>
                      </a:lnTo>
                      <a:lnTo>
                        <a:pt x="16" y="335"/>
                      </a:lnTo>
                      <a:lnTo>
                        <a:pt x="6" y="345"/>
                      </a:lnTo>
                      <a:lnTo>
                        <a:pt x="0" y="342"/>
                      </a:lnTo>
                      <a:lnTo>
                        <a:pt x="2" y="332"/>
                      </a:lnTo>
                      <a:lnTo>
                        <a:pt x="12" y="318"/>
                      </a:lnTo>
                      <a:lnTo>
                        <a:pt x="11" y="309"/>
                      </a:lnTo>
                      <a:lnTo>
                        <a:pt x="7" y="299"/>
                      </a:lnTo>
                      <a:lnTo>
                        <a:pt x="5" y="289"/>
                      </a:lnTo>
                      <a:lnTo>
                        <a:pt x="10" y="282"/>
                      </a:lnTo>
                      <a:lnTo>
                        <a:pt x="14" y="279"/>
                      </a:lnTo>
                      <a:lnTo>
                        <a:pt x="15" y="274"/>
                      </a:lnTo>
                      <a:lnTo>
                        <a:pt x="11" y="263"/>
                      </a:lnTo>
                      <a:lnTo>
                        <a:pt x="5" y="252"/>
                      </a:lnTo>
                      <a:lnTo>
                        <a:pt x="3" y="242"/>
                      </a:lnTo>
                      <a:lnTo>
                        <a:pt x="6" y="231"/>
                      </a:lnTo>
                      <a:lnTo>
                        <a:pt x="16" y="227"/>
                      </a:lnTo>
                      <a:lnTo>
                        <a:pt x="19" y="222"/>
                      </a:lnTo>
                      <a:lnTo>
                        <a:pt x="18" y="214"/>
                      </a:lnTo>
                      <a:lnTo>
                        <a:pt x="16" y="206"/>
                      </a:lnTo>
                      <a:lnTo>
                        <a:pt x="14" y="196"/>
                      </a:lnTo>
                      <a:lnTo>
                        <a:pt x="14" y="188"/>
                      </a:lnTo>
                      <a:lnTo>
                        <a:pt x="18" y="183"/>
                      </a:lnTo>
                      <a:lnTo>
                        <a:pt x="24" y="177"/>
                      </a:lnTo>
                      <a:lnTo>
                        <a:pt x="24" y="173"/>
                      </a:lnTo>
                      <a:lnTo>
                        <a:pt x="21" y="163"/>
                      </a:lnTo>
                      <a:lnTo>
                        <a:pt x="12" y="152"/>
                      </a:lnTo>
                      <a:lnTo>
                        <a:pt x="10" y="143"/>
                      </a:lnTo>
                      <a:lnTo>
                        <a:pt x="10" y="136"/>
                      </a:lnTo>
                      <a:lnTo>
                        <a:pt x="12" y="129"/>
                      </a:lnTo>
                      <a:lnTo>
                        <a:pt x="18" y="125"/>
                      </a:lnTo>
                      <a:lnTo>
                        <a:pt x="23" y="119"/>
                      </a:lnTo>
                      <a:lnTo>
                        <a:pt x="23" y="114"/>
                      </a:lnTo>
                      <a:lnTo>
                        <a:pt x="13" y="93"/>
                      </a:lnTo>
                      <a:lnTo>
                        <a:pt x="11" y="85"/>
                      </a:lnTo>
                      <a:lnTo>
                        <a:pt x="10" y="77"/>
                      </a:lnTo>
                      <a:lnTo>
                        <a:pt x="14" y="71"/>
                      </a:lnTo>
                      <a:lnTo>
                        <a:pt x="19" y="67"/>
                      </a:lnTo>
                      <a:lnTo>
                        <a:pt x="23" y="62"/>
                      </a:lnTo>
                      <a:lnTo>
                        <a:pt x="23" y="59"/>
                      </a:lnTo>
                      <a:lnTo>
                        <a:pt x="20" y="53"/>
                      </a:lnTo>
                      <a:lnTo>
                        <a:pt x="13" y="46"/>
                      </a:lnTo>
                      <a:lnTo>
                        <a:pt x="14" y="40"/>
                      </a:lnTo>
                      <a:lnTo>
                        <a:pt x="18" y="34"/>
                      </a:lnTo>
                      <a:lnTo>
                        <a:pt x="25" y="30"/>
                      </a:lnTo>
                      <a:lnTo>
                        <a:pt x="30" y="27"/>
                      </a:lnTo>
                      <a:lnTo>
                        <a:pt x="33" y="24"/>
                      </a:lnTo>
                      <a:lnTo>
                        <a:pt x="30" y="18"/>
                      </a:lnTo>
                      <a:lnTo>
                        <a:pt x="27" y="12"/>
                      </a:lnTo>
                      <a:lnTo>
                        <a:pt x="25" y="6"/>
                      </a:lnTo>
                      <a:lnTo>
                        <a:pt x="3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03" name="Freeform 407">
                  <a:extLst>
                    <a:ext uri="{FF2B5EF4-FFF2-40B4-BE49-F238E27FC236}">
                      <a16:creationId xmlns:a16="http://schemas.microsoft.com/office/drawing/2014/main" id="{8CDE5C08-7984-4CB0-83E7-F6D2652CCC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3" y="2736"/>
                  <a:ext cx="42" cy="280"/>
                </a:xfrm>
                <a:custGeom>
                  <a:avLst/>
                  <a:gdLst>
                    <a:gd name="T0" fmla="*/ 38 w 42"/>
                    <a:gd name="T1" fmla="*/ 7 h 280"/>
                    <a:gd name="T2" fmla="*/ 39 w 42"/>
                    <a:gd name="T3" fmla="*/ 27 h 280"/>
                    <a:gd name="T4" fmla="*/ 26 w 42"/>
                    <a:gd name="T5" fmla="*/ 34 h 280"/>
                    <a:gd name="T6" fmla="*/ 28 w 42"/>
                    <a:gd name="T7" fmla="*/ 56 h 280"/>
                    <a:gd name="T8" fmla="*/ 34 w 42"/>
                    <a:gd name="T9" fmla="*/ 76 h 280"/>
                    <a:gd name="T10" fmla="*/ 25 w 42"/>
                    <a:gd name="T11" fmla="*/ 87 h 280"/>
                    <a:gd name="T12" fmla="*/ 27 w 42"/>
                    <a:gd name="T13" fmla="*/ 104 h 280"/>
                    <a:gd name="T14" fmla="*/ 32 w 42"/>
                    <a:gd name="T15" fmla="*/ 124 h 280"/>
                    <a:gd name="T16" fmla="*/ 27 w 42"/>
                    <a:gd name="T17" fmla="*/ 137 h 280"/>
                    <a:gd name="T18" fmla="*/ 20 w 42"/>
                    <a:gd name="T19" fmla="*/ 149 h 280"/>
                    <a:gd name="T20" fmla="*/ 27 w 42"/>
                    <a:gd name="T21" fmla="*/ 174 h 280"/>
                    <a:gd name="T22" fmla="*/ 29 w 42"/>
                    <a:gd name="T23" fmla="*/ 190 h 280"/>
                    <a:gd name="T24" fmla="*/ 15 w 42"/>
                    <a:gd name="T25" fmla="*/ 202 h 280"/>
                    <a:gd name="T26" fmla="*/ 17 w 42"/>
                    <a:gd name="T27" fmla="*/ 226 h 280"/>
                    <a:gd name="T28" fmla="*/ 20 w 42"/>
                    <a:gd name="T29" fmla="*/ 248 h 280"/>
                    <a:gd name="T30" fmla="*/ 12 w 42"/>
                    <a:gd name="T31" fmla="*/ 260 h 280"/>
                    <a:gd name="T32" fmla="*/ 7 w 42"/>
                    <a:gd name="T33" fmla="*/ 276 h 280"/>
                    <a:gd name="T34" fmla="*/ 4 w 42"/>
                    <a:gd name="T35" fmla="*/ 269 h 280"/>
                    <a:gd name="T36" fmla="*/ 12 w 42"/>
                    <a:gd name="T37" fmla="*/ 250 h 280"/>
                    <a:gd name="T38" fmla="*/ 10 w 42"/>
                    <a:gd name="T39" fmla="*/ 221 h 280"/>
                    <a:gd name="T40" fmla="*/ 8 w 42"/>
                    <a:gd name="T41" fmla="*/ 199 h 280"/>
                    <a:gd name="T42" fmla="*/ 19 w 42"/>
                    <a:gd name="T43" fmla="*/ 185 h 280"/>
                    <a:gd name="T44" fmla="*/ 12 w 42"/>
                    <a:gd name="T45" fmla="*/ 164 h 280"/>
                    <a:gd name="T46" fmla="*/ 10 w 42"/>
                    <a:gd name="T47" fmla="*/ 145 h 280"/>
                    <a:gd name="T48" fmla="*/ 19 w 42"/>
                    <a:gd name="T49" fmla="*/ 130 h 280"/>
                    <a:gd name="T50" fmla="*/ 23 w 42"/>
                    <a:gd name="T51" fmla="*/ 118 h 280"/>
                    <a:gd name="T52" fmla="*/ 16 w 42"/>
                    <a:gd name="T53" fmla="*/ 98 h 280"/>
                    <a:gd name="T54" fmla="*/ 19 w 42"/>
                    <a:gd name="T55" fmla="*/ 82 h 280"/>
                    <a:gd name="T56" fmla="*/ 24 w 42"/>
                    <a:gd name="T57" fmla="*/ 70 h 280"/>
                    <a:gd name="T58" fmla="*/ 19 w 42"/>
                    <a:gd name="T59" fmla="*/ 53 h 280"/>
                    <a:gd name="T60" fmla="*/ 18 w 42"/>
                    <a:gd name="T61" fmla="*/ 33 h 280"/>
                    <a:gd name="T62" fmla="*/ 27 w 42"/>
                    <a:gd name="T63" fmla="*/ 20 h 280"/>
                    <a:gd name="T64" fmla="*/ 28 w 42"/>
                    <a:gd name="T65" fmla="*/ 8 h 280"/>
                    <a:gd name="T66" fmla="*/ 35 w 42"/>
                    <a:gd name="T67" fmla="*/ 0 h 28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2"/>
                    <a:gd name="T103" fmla="*/ 0 h 280"/>
                    <a:gd name="T104" fmla="*/ 42 w 42"/>
                    <a:gd name="T105" fmla="*/ 280 h 28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2" h="280">
                      <a:moveTo>
                        <a:pt x="35" y="0"/>
                      </a:moveTo>
                      <a:lnTo>
                        <a:pt x="38" y="7"/>
                      </a:lnTo>
                      <a:lnTo>
                        <a:pt x="41" y="21"/>
                      </a:lnTo>
                      <a:lnTo>
                        <a:pt x="39" y="27"/>
                      </a:lnTo>
                      <a:lnTo>
                        <a:pt x="31" y="31"/>
                      </a:lnTo>
                      <a:lnTo>
                        <a:pt x="26" y="34"/>
                      </a:lnTo>
                      <a:lnTo>
                        <a:pt x="25" y="45"/>
                      </a:lnTo>
                      <a:lnTo>
                        <a:pt x="28" y="56"/>
                      </a:lnTo>
                      <a:lnTo>
                        <a:pt x="34" y="63"/>
                      </a:lnTo>
                      <a:lnTo>
                        <a:pt x="34" y="76"/>
                      </a:lnTo>
                      <a:lnTo>
                        <a:pt x="31" y="82"/>
                      </a:lnTo>
                      <a:lnTo>
                        <a:pt x="25" y="87"/>
                      </a:lnTo>
                      <a:lnTo>
                        <a:pt x="24" y="96"/>
                      </a:lnTo>
                      <a:lnTo>
                        <a:pt x="27" y="104"/>
                      </a:lnTo>
                      <a:lnTo>
                        <a:pt x="30" y="112"/>
                      </a:lnTo>
                      <a:lnTo>
                        <a:pt x="32" y="124"/>
                      </a:lnTo>
                      <a:lnTo>
                        <a:pt x="31" y="130"/>
                      </a:lnTo>
                      <a:lnTo>
                        <a:pt x="27" y="137"/>
                      </a:lnTo>
                      <a:lnTo>
                        <a:pt x="20" y="143"/>
                      </a:lnTo>
                      <a:lnTo>
                        <a:pt x="20" y="149"/>
                      </a:lnTo>
                      <a:lnTo>
                        <a:pt x="21" y="167"/>
                      </a:lnTo>
                      <a:lnTo>
                        <a:pt x="27" y="174"/>
                      </a:lnTo>
                      <a:lnTo>
                        <a:pt x="31" y="182"/>
                      </a:lnTo>
                      <a:lnTo>
                        <a:pt x="29" y="190"/>
                      </a:lnTo>
                      <a:lnTo>
                        <a:pt x="19" y="196"/>
                      </a:lnTo>
                      <a:lnTo>
                        <a:pt x="15" y="202"/>
                      </a:lnTo>
                      <a:lnTo>
                        <a:pt x="12" y="212"/>
                      </a:lnTo>
                      <a:lnTo>
                        <a:pt x="17" y="226"/>
                      </a:lnTo>
                      <a:lnTo>
                        <a:pt x="21" y="241"/>
                      </a:lnTo>
                      <a:lnTo>
                        <a:pt x="20" y="248"/>
                      </a:lnTo>
                      <a:lnTo>
                        <a:pt x="18" y="259"/>
                      </a:lnTo>
                      <a:lnTo>
                        <a:pt x="12" y="260"/>
                      </a:lnTo>
                      <a:lnTo>
                        <a:pt x="8" y="268"/>
                      </a:lnTo>
                      <a:lnTo>
                        <a:pt x="7" y="276"/>
                      </a:lnTo>
                      <a:lnTo>
                        <a:pt x="0" y="279"/>
                      </a:lnTo>
                      <a:lnTo>
                        <a:pt x="4" y="269"/>
                      </a:lnTo>
                      <a:lnTo>
                        <a:pt x="10" y="258"/>
                      </a:lnTo>
                      <a:lnTo>
                        <a:pt x="12" y="250"/>
                      </a:lnTo>
                      <a:lnTo>
                        <a:pt x="13" y="234"/>
                      </a:lnTo>
                      <a:lnTo>
                        <a:pt x="10" y="221"/>
                      </a:lnTo>
                      <a:lnTo>
                        <a:pt x="9" y="211"/>
                      </a:lnTo>
                      <a:lnTo>
                        <a:pt x="8" y="199"/>
                      </a:lnTo>
                      <a:lnTo>
                        <a:pt x="15" y="191"/>
                      </a:lnTo>
                      <a:lnTo>
                        <a:pt x="19" y="185"/>
                      </a:lnTo>
                      <a:lnTo>
                        <a:pt x="17" y="174"/>
                      </a:lnTo>
                      <a:lnTo>
                        <a:pt x="12" y="164"/>
                      </a:lnTo>
                      <a:lnTo>
                        <a:pt x="10" y="156"/>
                      </a:lnTo>
                      <a:lnTo>
                        <a:pt x="10" y="145"/>
                      </a:lnTo>
                      <a:lnTo>
                        <a:pt x="14" y="137"/>
                      </a:lnTo>
                      <a:lnTo>
                        <a:pt x="19" y="130"/>
                      </a:lnTo>
                      <a:lnTo>
                        <a:pt x="23" y="124"/>
                      </a:lnTo>
                      <a:lnTo>
                        <a:pt x="23" y="118"/>
                      </a:lnTo>
                      <a:lnTo>
                        <a:pt x="19" y="111"/>
                      </a:lnTo>
                      <a:lnTo>
                        <a:pt x="16" y="98"/>
                      </a:lnTo>
                      <a:lnTo>
                        <a:pt x="17" y="90"/>
                      </a:lnTo>
                      <a:lnTo>
                        <a:pt x="19" y="82"/>
                      </a:lnTo>
                      <a:lnTo>
                        <a:pt x="23" y="76"/>
                      </a:lnTo>
                      <a:lnTo>
                        <a:pt x="24" y="70"/>
                      </a:lnTo>
                      <a:lnTo>
                        <a:pt x="23" y="63"/>
                      </a:lnTo>
                      <a:lnTo>
                        <a:pt x="19" y="53"/>
                      </a:lnTo>
                      <a:lnTo>
                        <a:pt x="17" y="46"/>
                      </a:lnTo>
                      <a:lnTo>
                        <a:pt x="18" y="33"/>
                      </a:lnTo>
                      <a:lnTo>
                        <a:pt x="22" y="28"/>
                      </a:lnTo>
                      <a:lnTo>
                        <a:pt x="27" y="20"/>
                      </a:lnTo>
                      <a:lnTo>
                        <a:pt x="30" y="14"/>
                      </a:lnTo>
                      <a:lnTo>
                        <a:pt x="28" y="8"/>
                      </a:lnTo>
                      <a:lnTo>
                        <a:pt x="30" y="3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04" name="Freeform 408">
                  <a:extLst>
                    <a:ext uri="{FF2B5EF4-FFF2-40B4-BE49-F238E27FC236}">
                      <a16:creationId xmlns:a16="http://schemas.microsoft.com/office/drawing/2014/main" id="{C3C83778-82DF-4D5F-9114-9B7CAEEBA7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6" y="2699"/>
                  <a:ext cx="70" cy="65"/>
                </a:xfrm>
                <a:custGeom>
                  <a:avLst/>
                  <a:gdLst>
                    <a:gd name="T0" fmla="*/ 69 w 70"/>
                    <a:gd name="T1" fmla="*/ 53 h 65"/>
                    <a:gd name="T2" fmla="*/ 48 w 70"/>
                    <a:gd name="T3" fmla="*/ 34 h 65"/>
                    <a:gd name="T4" fmla="*/ 31 w 70"/>
                    <a:gd name="T5" fmla="*/ 18 h 65"/>
                    <a:gd name="T6" fmla="*/ 15 w 70"/>
                    <a:gd name="T7" fmla="*/ 1 h 65"/>
                    <a:gd name="T8" fmla="*/ 0 w 70"/>
                    <a:gd name="T9" fmla="*/ 0 h 65"/>
                    <a:gd name="T10" fmla="*/ 34 w 70"/>
                    <a:gd name="T11" fmla="*/ 27 h 65"/>
                    <a:gd name="T12" fmla="*/ 50 w 70"/>
                    <a:gd name="T13" fmla="*/ 44 h 65"/>
                    <a:gd name="T14" fmla="*/ 64 w 70"/>
                    <a:gd name="T15" fmla="*/ 64 h 65"/>
                    <a:gd name="T16" fmla="*/ 69 w 70"/>
                    <a:gd name="T17" fmla="*/ 53 h 6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0"/>
                    <a:gd name="T28" fmla="*/ 0 h 65"/>
                    <a:gd name="T29" fmla="*/ 70 w 70"/>
                    <a:gd name="T30" fmla="*/ 65 h 6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0" h="65">
                      <a:moveTo>
                        <a:pt x="69" y="53"/>
                      </a:moveTo>
                      <a:lnTo>
                        <a:pt x="48" y="34"/>
                      </a:lnTo>
                      <a:lnTo>
                        <a:pt x="31" y="18"/>
                      </a:lnTo>
                      <a:lnTo>
                        <a:pt x="15" y="1"/>
                      </a:lnTo>
                      <a:lnTo>
                        <a:pt x="0" y="0"/>
                      </a:lnTo>
                      <a:lnTo>
                        <a:pt x="34" y="27"/>
                      </a:lnTo>
                      <a:lnTo>
                        <a:pt x="50" y="44"/>
                      </a:lnTo>
                      <a:lnTo>
                        <a:pt x="64" y="64"/>
                      </a:lnTo>
                      <a:lnTo>
                        <a:pt x="69" y="5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05" name="Freeform 409">
                  <a:extLst>
                    <a:ext uri="{FF2B5EF4-FFF2-40B4-BE49-F238E27FC236}">
                      <a16:creationId xmlns:a16="http://schemas.microsoft.com/office/drawing/2014/main" id="{CEC037D1-CE02-44D7-9200-B9648F5814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3" y="2733"/>
                  <a:ext cx="62" cy="54"/>
                </a:xfrm>
                <a:custGeom>
                  <a:avLst/>
                  <a:gdLst>
                    <a:gd name="T0" fmla="*/ 61 w 62"/>
                    <a:gd name="T1" fmla="*/ 34 h 54"/>
                    <a:gd name="T2" fmla="*/ 45 w 62"/>
                    <a:gd name="T3" fmla="*/ 28 h 54"/>
                    <a:gd name="T4" fmla="*/ 34 w 62"/>
                    <a:gd name="T5" fmla="*/ 17 h 54"/>
                    <a:gd name="T6" fmla="*/ 12 w 62"/>
                    <a:gd name="T7" fmla="*/ 1 h 54"/>
                    <a:gd name="T8" fmla="*/ 0 w 62"/>
                    <a:gd name="T9" fmla="*/ 0 h 54"/>
                    <a:gd name="T10" fmla="*/ 28 w 62"/>
                    <a:gd name="T11" fmla="*/ 17 h 54"/>
                    <a:gd name="T12" fmla="*/ 38 w 62"/>
                    <a:gd name="T13" fmla="*/ 28 h 54"/>
                    <a:gd name="T14" fmla="*/ 60 w 62"/>
                    <a:gd name="T15" fmla="*/ 53 h 54"/>
                    <a:gd name="T16" fmla="*/ 60 w 62"/>
                    <a:gd name="T17" fmla="*/ 38 h 54"/>
                    <a:gd name="T18" fmla="*/ 61 w 62"/>
                    <a:gd name="T19" fmla="*/ 34 h 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2"/>
                    <a:gd name="T31" fmla="*/ 0 h 54"/>
                    <a:gd name="T32" fmla="*/ 62 w 62"/>
                    <a:gd name="T33" fmla="*/ 54 h 5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2" h="54">
                      <a:moveTo>
                        <a:pt x="61" y="34"/>
                      </a:moveTo>
                      <a:lnTo>
                        <a:pt x="45" y="28"/>
                      </a:lnTo>
                      <a:lnTo>
                        <a:pt x="34" y="17"/>
                      </a:lnTo>
                      <a:lnTo>
                        <a:pt x="12" y="1"/>
                      </a:lnTo>
                      <a:lnTo>
                        <a:pt x="0" y="0"/>
                      </a:lnTo>
                      <a:lnTo>
                        <a:pt x="28" y="17"/>
                      </a:lnTo>
                      <a:lnTo>
                        <a:pt x="38" y="28"/>
                      </a:lnTo>
                      <a:lnTo>
                        <a:pt x="60" y="53"/>
                      </a:lnTo>
                      <a:lnTo>
                        <a:pt x="60" y="38"/>
                      </a:lnTo>
                      <a:lnTo>
                        <a:pt x="61" y="3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06" name="Freeform 410">
                  <a:extLst>
                    <a:ext uri="{FF2B5EF4-FFF2-40B4-BE49-F238E27FC236}">
                      <a16:creationId xmlns:a16="http://schemas.microsoft.com/office/drawing/2014/main" id="{C99E42F3-0923-4786-8A94-2030B289D3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2" y="2761"/>
                  <a:ext cx="71" cy="82"/>
                </a:xfrm>
                <a:custGeom>
                  <a:avLst/>
                  <a:gdLst>
                    <a:gd name="T0" fmla="*/ 69 w 71"/>
                    <a:gd name="T1" fmla="*/ 62 h 82"/>
                    <a:gd name="T2" fmla="*/ 50 w 71"/>
                    <a:gd name="T3" fmla="*/ 42 h 82"/>
                    <a:gd name="T4" fmla="*/ 42 w 71"/>
                    <a:gd name="T5" fmla="*/ 30 h 82"/>
                    <a:gd name="T6" fmla="*/ 28 w 71"/>
                    <a:gd name="T7" fmla="*/ 18 h 82"/>
                    <a:gd name="T8" fmla="*/ 14 w 71"/>
                    <a:gd name="T9" fmla="*/ 7 h 82"/>
                    <a:gd name="T10" fmla="*/ 3 w 71"/>
                    <a:gd name="T11" fmla="*/ 0 h 82"/>
                    <a:gd name="T12" fmla="*/ 0 w 71"/>
                    <a:gd name="T13" fmla="*/ 0 h 82"/>
                    <a:gd name="T14" fmla="*/ 0 w 71"/>
                    <a:gd name="T15" fmla="*/ 6 h 82"/>
                    <a:gd name="T16" fmla="*/ 11 w 71"/>
                    <a:gd name="T17" fmla="*/ 15 h 82"/>
                    <a:gd name="T18" fmla="*/ 33 w 71"/>
                    <a:gd name="T19" fmla="*/ 29 h 82"/>
                    <a:gd name="T20" fmla="*/ 48 w 71"/>
                    <a:gd name="T21" fmla="*/ 46 h 82"/>
                    <a:gd name="T22" fmla="*/ 59 w 71"/>
                    <a:gd name="T23" fmla="*/ 64 h 82"/>
                    <a:gd name="T24" fmla="*/ 70 w 71"/>
                    <a:gd name="T25" fmla="*/ 81 h 82"/>
                    <a:gd name="T26" fmla="*/ 69 w 71"/>
                    <a:gd name="T27" fmla="*/ 62 h 8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1"/>
                    <a:gd name="T43" fmla="*/ 0 h 82"/>
                    <a:gd name="T44" fmla="*/ 71 w 71"/>
                    <a:gd name="T45" fmla="*/ 82 h 8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1" h="82">
                      <a:moveTo>
                        <a:pt x="69" y="62"/>
                      </a:moveTo>
                      <a:lnTo>
                        <a:pt x="50" y="42"/>
                      </a:lnTo>
                      <a:lnTo>
                        <a:pt x="42" y="30"/>
                      </a:lnTo>
                      <a:lnTo>
                        <a:pt x="28" y="18"/>
                      </a:lnTo>
                      <a:lnTo>
                        <a:pt x="14" y="7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1" y="15"/>
                      </a:lnTo>
                      <a:lnTo>
                        <a:pt x="33" y="29"/>
                      </a:lnTo>
                      <a:lnTo>
                        <a:pt x="48" y="46"/>
                      </a:lnTo>
                      <a:lnTo>
                        <a:pt x="59" y="64"/>
                      </a:lnTo>
                      <a:lnTo>
                        <a:pt x="70" y="81"/>
                      </a:lnTo>
                      <a:lnTo>
                        <a:pt x="69" y="6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07" name="Freeform 411">
                  <a:extLst>
                    <a:ext uri="{FF2B5EF4-FFF2-40B4-BE49-F238E27FC236}">
                      <a16:creationId xmlns:a16="http://schemas.microsoft.com/office/drawing/2014/main" id="{D205E1E0-CA4E-4911-A852-45326CADAF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7" y="2825"/>
                  <a:ext cx="56" cy="48"/>
                </a:xfrm>
                <a:custGeom>
                  <a:avLst/>
                  <a:gdLst>
                    <a:gd name="T0" fmla="*/ 55 w 56"/>
                    <a:gd name="T1" fmla="*/ 40 h 48"/>
                    <a:gd name="T2" fmla="*/ 40 w 56"/>
                    <a:gd name="T3" fmla="*/ 22 h 48"/>
                    <a:gd name="T4" fmla="*/ 24 w 56"/>
                    <a:gd name="T5" fmla="*/ 11 h 48"/>
                    <a:gd name="T6" fmla="*/ 10 w 56"/>
                    <a:gd name="T7" fmla="*/ 3 h 48"/>
                    <a:gd name="T8" fmla="*/ 0 w 56"/>
                    <a:gd name="T9" fmla="*/ 0 h 48"/>
                    <a:gd name="T10" fmla="*/ 6 w 56"/>
                    <a:gd name="T11" fmla="*/ 10 h 48"/>
                    <a:gd name="T12" fmla="*/ 24 w 56"/>
                    <a:gd name="T13" fmla="*/ 20 h 48"/>
                    <a:gd name="T14" fmla="*/ 37 w 56"/>
                    <a:gd name="T15" fmla="*/ 36 h 48"/>
                    <a:gd name="T16" fmla="*/ 43 w 56"/>
                    <a:gd name="T17" fmla="*/ 45 h 48"/>
                    <a:gd name="T18" fmla="*/ 49 w 56"/>
                    <a:gd name="T19" fmla="*/ 47 h 48"/>
                    <a:gd name="T20" fmla="*/ 55 w 56"/>
                    <a:gd name="T21" fmla="*/ 44 h 48"/>
                    <a:gd name="T22" fmla="*/ 55 w 56"/>
                    <a:gd name="T23" fmla="*/ 40 h 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6"/>
                    <a:gd name="T37" fmla="*/ 0 h 48"/>
                    <a:gd name="T38" fmla="*/ 56 w 56"/>
                    <a:gd name="T39" fmla="*/ 48 h 4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6" h="48">
                      <a:moveTo>
                        <a:pt x="55" y="40"/>
                      </a:moveTo>
                      <a:lnTo>
                        <a:pt x="40" y="22"/>
                      </a:lnTo>
                      <a:lnTo>
                        <a:pt x="24" y="11"/>
                      </a:lnTo>
                      <a:lnTo>
                        <a:pt x="10" y="3"/>
                      </a:lnTo>
                      <a:lnTo>
                        <a:pt x="0" y="0"/>
                      </a:lnTo>
                      <a:lnTo>
                        <a:pt x="6" y="10"/>
                      </a:lnTo>
                      <a:lnTo>
                        <a:pt x="24" y="20"/>
                      </a:lnTo>
                      <a:lnTo>
                        <a:pt x="37" y="36"/>
                      </a:lnTo>
                      <a:lnTo>
                        <a:pt x="43" y="45"/>
                      </a:lnTo>
                      <a:lnTo>
                        <a:pt x="49" y="47"/>
                      </a:lnTo>
                      <a:lnTo>
                        <a:pt x="55" y="44"/>
                      </a:lnTo>
                      <a:lnTo>
                        <a:pt x="55" y="4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08" name="Freeform 412">
                  <a:extLst>
                    <a:ext uri="{FF2B5EF4-FFF2-40B4-BE49-F238E27FC236}">
                      <a16:creationId xmlns:a16="http://schemas.microsoft.com/office/drawing/2014/main" id="{C3131015-D383-4237-89C8-F3BA765048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8" y="2857"/>
                  <a:ext cx="62" cy="58"/>
                </a:xfrm>
                <a:custGeom>
                  <a:avLst/>
                  <a:gdLst>
                    <a:gd name="T0" fmla="*/ 61 w 62"/>
                    <a:gd name="T1" fmla="*/ 54 h 58"/>
                    <a:gd name="T2" fmla="*/ 45 w 62"/>
                    <a:gd name="T3" fmla="*/ 36 h 58"/>
                    <a:gd name="T4" fmla="*/ 26 w 62"/>
                    <a:gd name="T5" fmla="*/ 15 h 58"/>
                    <a:gd name="T6" fmla="*/ 15 w 62"/>
                    <a:gd name="T7" fmla="*/ 5 h 58"/>
                    <a:gd name="T8" fmla="*/ 6 w 62"/>
                    <a:gd name="T9" fmla="*/ 0 h 58"/>
                    <a:gd name="T10" fmla="*/ 0 w 62"/>
                    <a:gd name="T11" fmla="*/ 3 h 58"/>
                    <a:gd name="T12" fmla="*/ 10 w 62"/>
                    <a:gd name="T13" fmla="*/ 11 h 58"/>
                    <a:gd name="T14" fmla="*/ 28 w 62"/>
                    <a:gd name="T15" fmla="*/ 30 h 58"/>
                    <a:gd name="T16" fmla="*/ 44 w 62"/>
                    <a:gd name="T17" fmla="*/ 47 h 58"/>
                    <a:gd name="T18" fmla="*/ 55 w 62"/>
                    <a:gd name="T19" fmla="*/ 57 h 58"/>
                    <a:gd name="T20" fmla="*/ 57 w 62"/>
                    <a:gd name="T21" fmla="*/ 57 h 58"/>
                    <a:gd name="T22" fmla="*/ 61 w 62"/>
                    <a:gd name="T23" fmla="*/ 54 h 5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2"/>
                    <a:gd name="T37" fmla="*/ 0 h 58"/>
                    <a:gd name="T38" fmla="*/ 62 w 62"/>
                    <a:gd name="T39" fmla="*/ 58 h 5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2" h="58">
                      <a:moveTo>
                        <a:pt x="61" y="54"/>
                      </a:moveTo>
                      <a:lnTo>
                        <a:pt x="45" y="36"/>
                      </a:lnTo>
                      <a:lnTo>
                        <a:pt x="26" y="15"/>
                      </a:lnTo>
                      <a:lnTo>
                        <a:pt x="15" y="5"/>
                      </a:lnTo>
                      <a:lnTo>
                        <a:pt x="6" y="0"/>
                      </a:lnTo>
                      <a:lnTo>
                        <a:pt x="0" y="3"/>
                      </a:lnTo>
                      <a:lnTo>
                        <a:pt x="10" y="11"/>
                      </a:lnTo>
                      <a:lnTo>
                        <a:pt x="28" y="30"/>
                      </a:lnTo>
                      <a:lnTo>
                        <a:pt x="44" y="47"/>
                      </a:lnTo>
                      <a:lnTo>
                        <a:pt x="55" y="57"/>
                      </a:lnTo>
                      <a:lnTo>
                        <a:pt x="57" y="57"/>
                      </a:lnTo>
                      <a:lnTo>
                        <a:pt x="61" y="5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09" name="Freeform 413">
                  <a:extLst>
                    <a:ext uri="{FF2B5EF4-FFF2-40B4-BE49-F238E27FC236}">
                      <a16:creationId xmlns:a16="http://schemas.microsoft.com/office/drawing/2014/main" id="{0205DE2C-8218-4789-A23B-7DFDA57DD5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4" y="2904"/>
                  <a:ext cx="44" cy="46"/>
                </a:xfrm>
                <a:custGeom>
                  <a:avLst/>
                  <a:gdLst>
                    <a:gd name="T0" fmla="*/ 42 w 44"/>
                    <a:gd name="T1" fmla="*/ 38 h 46"/>
                    <a:gd name="T2" fmla="*/ 25 w 44"/>
                    <a:gd name="T3" fmla="*/ 12 h 46"/>
                    <a:gd name="T4" fmla="*/ 7 w 44"/>
                    <a:gd name="T5" fmla="*/ 2 h 46"/>
                    <a:gd name="T6" fmla="*/ 0 w 44"/>
                    <a:gd name="T7" fmla="*/ 0 h 46"/>
                    <a:gd name="T8" fmla="*/ 2 w 44"/>
                    <a:gd name="T9" fmla="*/ 5 h 46"/>
                    <a:gd name="T10" fmla="*/ 22 w 44"/>
                    <a:gd name="T11" fmla="*/ 20 h 46"/>
                    <a:gd name="T12" fmla="*/ 40 w 44"/>
                    <a:gd name="T13" fmla="*/ 43 h 46"/>
                    <a:gd name="T14" fmla="*/ 43 w 44"/>
                    <a:gd name="T15" fmla="*/ 45 h 46"/>
                    <a:gd name="T16" fmla="*/ 42 w 44"/>
                    <a:gd name="T17" fmla="*/ 38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4"/>
                    <a:gd name="T28" fmla="*/ 0 h 46"/>
                    <a:gd name="T29" fmla="*/ 44 w 44"/>
                    <a:gd name="T30" fmla="*/ 46 h 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4" h="46">
                      <a:moveTo>
                        <a:pt x="42" y="38"/>
                      </a:moveTo>
                      <a:lnTo>
                        <a:pt x="25" y="12"/>
                      </a:lnTo>
                      <a:lnTo>
                        <a:pt x="7" y="2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22" y="20"/>
                      </a:lnTo>
                      <a:lnTo>
                        <a:pt x="40" y="43"/>
                      </a:lnTo>
                      <a:lnTo>
                        <a:pt x="43" y="45"/>
                      </a:lnTo>
                      <a:lnTo>
                        <a:pt x="42" y="3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10" name="Freeform 414">
                  <a:extLst>
                    <a:ext uri="{FF2B5EF4-FFF2-40B4-BE49-F238E27FC236}">
                      <a16:creationId xmlns:a16="http://schemas.microsoft.com/office/drawing/2014/main" id="{C44030B7-40BB-48B6-9850-FACB8FB9A8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5" y="2947"/>
                  <a:ext cx="30" cy="37"/>
                </a:xfrm>
                <a:custGeom>
                  <a:avLst/>
                  <a:gdLst>
                    <a:gd name="T0" fmla="*/ 28 w 30"/>
                    <a:gd name="T1" fmla="*/ 27 h 37"/>
                    <a:gd name="T2" fmla="*/ 14 w 30"/>
                    <a:gd name="T3" fmla="*/ 7 h 37"/>
                    <a:gd name="T4" fmla="*/ 1 w 30"/>
                    <a:gd name="T5" fmla="*/ 0 h 37"/>
                    <a:gd name="T6" fmla="*/ 0 w 30"/>
                    <a:gd name="T7" fmla="*/ 6 h 37"/>
                    <a:gd name="T8" fmla="*/ 6 w 30"/>
                    <a:gd name="T9" fmla="*/ 17 h 37"/>
                    <a:gd name="T10" fmla="*/ 22 w 30"/>
                    <a:gd name="T11" fmla="*/ 31 h 37"/>
                    <a:gd name="T12" fmla="*/ 26 w 30"/>
                    <a:gd name="T13" fmla="*/ 36 h 37"/>
                    <a:gd name="T14" fmla="*/ 29 w 30"/>
                    <a:gd name="T15" fmla="*/ 33 h 37"/>
                    <a:gd name="T16" fmla="*/ 28 w 30"/>
                    <a:gd name="T17" fmla="*/ 27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"/>
                    <a:gd name="T28" fmla="*/ 0 h 37"/>
                    <a:gd name="T29" fmla="*/ 30 w 30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" h="37">
                      <a:moveTo>
                        <a:pt x="28" y="27"/>
                      </a:moveTo>
                      <a:lnTo>
                        <a:pt x="14" y="7"/>
                      </a:lnTo>
                      <a:lnTo>
                        <a:pt x="1" y="0"/>
                      </a:lnTo>
                      <a:lnTo>
                        <a:pt x="0" y="6"/>
                      </a:lnTo>
                      <a:lnTo>
                        <a:pt x="6" y="17"/>
                      </a:lnTo>
                      <a:lnTo>
                        <a:pt x="22" y="31"/>
                      </a:lnTo>
                      <a:lnTo>
                        <a:pt x="26" y="36"/>
                      </a:lnTo>
                      <a:lnTo>
                        <a:pt x="29" y="33"/>
                      </a:lnTo>
                      <a:lnTo>
                        <a:pt x="28" y="2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11" name="Freeform 415">
                  <a:extLst>
                    <a:ext uri="{FF2B5EF4-FFF2-40B4-BE49-F238E27FC236}">
                      <a16:creationId xmlns:a16="http://schemas.microsoft.com/office/drawing/2014/main" id="{977E07B9-392F-4E52-ADAB-642E0BE52F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4" y="2991"/>
                  <a:ext cx="38" cy="40"/>
                </a:xfrm>
                <a:custGeom>
                  <a:avLst/>
                  <a:gdLst>
                    <a:gd name="T0" fmla="*/ 37 w 38"/>
                    <a:gd name="T1" fmla="*/ 39 h 40"/>
                    <a:gd name="T2" fmla="*/ 32 w 38"/>
                    <a:gd name="T3" fmla="*/ 33 h 40"/>
                    <a:gd name="T4" fmla="*/ 21 w 38"/>
                    <a:gd name="T5" fmla="*/ 17 h 40"/>
                    <a:gd name="T6" fmla="*/ 7 w 38"/>
                    <a:gd name="T7" fmla="*/ 0 h 40"/>
                    <a:gd name="T8" fmla="*/ 0 w 38"/>
                    <a:gd name="T9" fmla="*/ 0 h 40"/>
                    <a:gd name="T10" fmla="*/ 2 w 38"/>
                    <a:gd name="T11" fmla="*/ 6 h 40"/>
                    <a:gd name="T12" fmla="*/ 14 w 38"/>
                    <a:gd name="T13" fmla="*/ 22 h 40"/>
                    <a:gd name="T14" fmla="*/ 26 w 38"/>
                    <a:gd name="T15" fmla="*/ 38 h 40"/>
                    <a:gd name="T16" fmla="*/ 37 w 38"/>
                    <a:gd name="T17" fmla="*/ 39 h 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8"/>
                    <a:gd name="T28" fmla="*/ 0 h 40"/>
                    <a:gd name="T29" fmla="*/ 38 w 38"/>
                    <a:gd name="T30" fmla="*/ 40 h 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8" h="40">
                      <a:moveTo>
                        <a:pt x="37" y="39"/>
                      </a:moveTo>
                      <a:lnTo>
                        <a:pt x="32" y="33"/>
                      </a:lnTo>
                      <a:lnTo>
                        <a:pt x="21" y="17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14" y="22"/>
                      </a:lnTo>
                      <a:lnTo>
                        <a:pt x="26" y="38"/>
                      </a:lnTo>
                      <a:lnTo>
                        <a:pt x="37" y="3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12" name="Freeform 416">
                  <a:extLst>
                    <a:ext uri="{FF2B5EF4-FFF2-40B4-BE49-F238E27FC236}">
                      <a16:creationId xmlns:a16="http://schemas.microsoft.com/office/drawing/2014/main" id="{7F405799-1C6A-405C-99F8-F41AC28530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5" y="2684"/>
                  <a:ext cx="132" cy="417"/>
                </a:xfrm>
                <a:custGeom>
                  <a:avLst/>
                  <a:gdLst>
                    <a:gd name="T0" fmla="*/ 28 w 132"/>
                    <a:gd name="T1" fmla="*/ 47 h 417"/>
                    <a:gd name="T2" fmla="*/ 31 w 132"/>
                    <a:gd name="T3" fmla="*/ 71 h 417"/>
                    <a:gd name="T4" fmla="*/ 20 w 132"/>
                    <a:gd name="T5" fmla="*/ 86 h 417"/>
                    <a:gd name="T6" fmla="*/ 21 w 132"/>
                    <a:gd name="T7" fmla="*/ 108 h 417"/>
                    <a:gd name="T8" fmla="*/ 26 w 132"/>
                    <a:gd name="T9" fmla="*/ 125 h 417"/>
                    <a:gd name="T10" fmla="*/ 16 w 132"/>
                    <a:gd name="T11" fmla="*/ 142 h 417"/>
                    <a:gd name="T12" fmla="*/ 25 w 132"/>
                    <a:gd name="T13" fmla="*/ 173 h 417"/>
                    <a:gd name="T14" fmla="*/ 11 w 132"/>
                    <a:gd name="T15" fmla="*/ 198 h 417"/>
                    <a:gd name="T16" fmla="*/ 17 w 132"/>
                    <a:gd name="T17" fmla="*/ 224 h 417"/>
                    <a:gd name="T18" fmla="*/ 20 w 132"/>
                    <a:gd name="T19" fmla="*/ 242 h 417"/>
                    <a:gd name="T20" fmla="*/ 7 w 132"/>
                    <a:gd name="T21" fmla="*/ 257 h 417"/>
                    <a:gd name="T22" fmla="*/ 12 w 132"/>
                    <a:gd name="T23" fmla="*/ 290 h 417"/>
                    <a:gd name="T24" fmla="*/ 11 w 132"/>
                    <a:gd name="T25" fmla="*/ 308 h 417"/>
                    <a:gd name="T26" fmla="*/ 0 w 132"/>
                    <a:gd name="T27" fmla="*/ 328 h 417"/>
                    <a:gd name="T28" fmla="*/ 5 w 132"/>
                    <a:gd name="T29" fmla="*/ 346 h 417"/>
                    <a:gd name="T30" fmla="*/ 5 w 132"/>
                    <a:gd name="T31" fmla="*/ 364 h 417"/>
                    <a:gd name="T32" fmla="*/ 7 w 132"/>
                    <a:gd name="T33" fmla="*/ 382 h 417"/>
                    <a:gd name="T34" fmla="*/ 14 w 132"/>
                    <a:gd name="T35" fmla="*/ 398 h 417"/>
                    <a:gd name="T36" fmla="*/ 15 w 132"/>
                    <a:gd name="T37" fmla="*/ 416 h 417"/>
                    <a:gd name="T38" fmla="*/ 42 w 132"/>
                    <a:gd name="T39" fmla="*/ 401 h 417"/>
                    <a:gd name="T40" fmla="*/ 74 w 132"/>
                    <a:gd name="T41" fmla="*/ 399 h 417"/>
                    <a:gd name="T42" fmla="*/ 95 w 132"/>
                    <a:gd name="T43" fmla="*/ 391 h 417"/>
                    <a:gd name="T44" fmla="*/ 102 w 132"/>
                    <a:gd name="T45" fmla="*/ 380 h 417"/>
                    <a:gd name="T46" fmla="*/ 106 w 132"/>
                    <a:gd name="T47" fmla="*/ 356 h 417"/>
                    <a:gd name="T48" fmla="*/ 102 w 132"/>
                    <a:gd name="T49" fmla="*/ 326 h 417"/>
                    <a:gd name="T50" fmla="*/ 98 w 132"/>
                    <a:gd name="T51" fmla="*/ 309 h 417"/>
                    <a:gd name="T52" fmla="*/ 102 w 132"/>
                    <a:gd name="T53" fmla="*/ 290 h 417"/>
                    <a:gd name="T54" fmla="*/ 93 w 132"/>
                    <a:gd name="T55" fmla="*/ 268 h 417"/>
                    <a:gd name="T56" fmla="*/ 107 w 132"/>
                    <a:gd name="T57" fmla="*/ 251 h 417"/>
                    <a:gd name="T58" fmla="*/ 98 w 132"/>
                    <a:gd name="T59" fmla="*/ 227 h 417"/>
                    <a:gd name="T60" fmla="*/ 93 w 132"/>
                    <a:gd name="T61" fmla="*/ 204 h 417"/>
                    <a:gd name="T62" fmla="*/ 114 w 132"/>
                    <a:gd name="T63" fmla="*/ 188 h 417"/>
                    <a:gd name="T64" fmla="*/ 108 w 132"/>
                    <a:gd name="T65" fmla="*/ 175 h 417"/>
                    <a:gd name="T66" fmla="*/ 109 w 132"/>
                    <a:gd name="T67" fmla="*/ 153 h 417"/>
                    <a:gd name="T68" fmla="*/ 100 w 132"/>
                    <a:gd name="T69" fmla="*/ 139 h 417"/>
                    <a:gd name="T70" fmla="*/ 108 w 132"/>
                    <a:gd name="T71" fmla="*/ 123 h 417"/>
                    <a:gd name="T72" fmla="*/ 102 w 132"/>
                    <a:gd name="T73" fmla="*/ 109 h 417"/>
                    <a:gd name="T74" fmla="*/ 102 w 132"/>
                    <a:gd name="T75" fmla="*/ 97 h 417"/>
                    <a:gd name="T76" fmla="*/ 110 w 132"/>
                    <a:gd name="T77" fmla="*/ 87 h 417"/>
                    <a:gd name="T78" fmla="*/ 102 w 132"/>
                    <a:gd name="T79" fmla="*/ 73 h 417"/>
                    <a:gd name="T80" fmla="*/ 101 w 132"/>
                    <a:gd name="T81" fmla="*/ 54 h 417"/>
                    <a:gd name="T82" fmla="*/ 125 w 132"/>
                    <a:gd name="T83" fmla="*/ 30 h 417"/>
                    <a:gd name="T84" fmla="*/ 131 w 132"/>
                    <a:gd name="T85" fmla="*/ 4 h 417"/>
                    <a:gd name="T86" fmla="*/ 117 w 132"/>
                    <a:gd name="T87" fmla="*/ 4 h 417"/>
                    <a:gd name="T88" fmla="*/ 77 w 132"/>
                    <a:gd name="T89" fmla="*/ 22 h 417"/>
                    <a:gd name="T90" fmla="*/ 44 w 132"/>
                    <a:gd name="T91" fmla="*/ 32 h 41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2"/>
                    <a:gd name="T139" fmla="*/ 0 h 417"/>
                    <a:gd name="T140" fmla="*/ 132 w 132"/>
                    <a:gd name="T141" fmla="*/ 417 h 41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2" h="417">
                      <a:moveTo>
                        <a:pt x="33" y="35"/>
                      </a:moveTo>
                      <a:lnTo>
                        <a:pt x="28" y="47"/>
                      </a:lnTo>
                      <a:lnTo>
                        <a:pt x="31" y="59"/>
                      </a:lnTo>
                      <a:lnTo>
                        <a:pt x="31" y="71"/>
                      </a:lnTo>
                      <a:lnTo>
                        <a:pt x="27" y="78"/>
                      </a:lnTo>
                      <a:lnTo>
                        <a:pt x="20" y="86"/>
                      </a:lnTo>
                      <a:lnTo>
                        <a:pt x="17" y="99"/>
                      </a:lnTo>
                      <a:lnTo>
                        <a:pt x="21" y="108"/>
                      </a:lnTo>
                      <a:lnTo>
                        <a:pt x="26" y="117"/>
                      </a:lnTo>
                      <a:lnTo>
                        <a:pt x="26" y="125"/>
                      </a:lnTo>
                      <a:lnTo>
                        <a:pt x="22" y="132"/>
                      </a:lnTo>
                      <a:lnTo>
                        <a:pt x="16" y="142"/>
                      </a:lnTo>
                      <a:lnTo>
                        <a:pt x="18" y="152"/>
                      </a:lnTo>
                      <a:lnTo>
                        <a:pt x="25" y="173"/>
                      </a:lnTo>
                      <a:lnTo>
                        <a:pt x="24" y="182"/>
                      </a:lnTo>
                      <a:lnTo>
                        <a:pt x="11" y="198"/>
                      </a:lnTo>
                      <a:lnTo>
                        <a:pt x="11" y="212"/>
                      </a:lnTo>
                      <a:lnTo>
                        <a:pt x="17" y="224"/>
                      </a:lnTo>
                      <a:lnTo>
                        <a:pt x="20" y="234"/>
                      </a:lnTo>
                      <a:lnTo>
                        <a:pt x="20" y="242"/>
                      </a:lnTo>
                      <a:lnTo>
                        <a:pt x="9" y="250"/>
                      </a:lnTo>
                      <a:lnTo>
                        <a:pt x="7" y="257"/>
                      </a:lnTo>
                      <a:lnTo>
                        <a:pt x="8" y="272"/>
                      </a:lnTo>
                      <a:lnTo>
                        <a:pt x="12" y="290"/>
                      </a:lnTo>
                      <a:lnTo>
                        <a:pt x="12" y="300"/>
                      </a:lnTo>
                      <a:lnTo>
                        <a:pt x="11" y="308"/>
                      </a:lnTo>
                      <a:lnTo>
                        <a:pt x="3" y="318"/>
                      </a:lnTo>
                      <a:lnTo>
                        <a:pt x="0" y="328"/>
                      </a:lnTo>
                      <a:lnTo>
                        <a:pt x="0" y="339"/>
                      </a:lnTo>
                      <a:lnTo>
                        <a:pt x="5" y="346"/>
                      </a:lnTo>
                      <a:lnTo>
                        <a:pt x="11" y="354"/>
                      </a:lnTo>
                      <a:lnTo>
                        <a:pt x="5" y="364"/>
                      </a:lnTo>
                      <a:lnTo>
                        <a:pt x="2" y="373"/>
                      </a:lnTo>
                      <a:lnTo>
                        <a:pt x="7" y="382"/>
                      </a:lnTo>
                      <a:lnTo>
                        <a:pt x="14" y="387"/>
                      </a:lnTo>
                      <a:lnTo>
                        <a:pt x="14" y="398"/>
                      </a:lnTo>
                      <a:lnTo>
                        <a:pt x="14" y="406"/>
                      </a:lnTo>
                      <a:lnTo>
                        <a:pt x="15" y="416"/>
                      </a:lnTo>
                      <a:lnTo>
                        <a:pt x="28" y="408"/>
                      </a:lnTo>
                      <a:lnTo>
                        <a:pt x="42" y="401"/>
                      </a:lnTo>
                      <a:lnTo>
                        <a:pt x="54" y="398"/>
                      </a:lnTo>
                      <a:lnTo>
                        <a:pt x="74" y="399"/>
                      </a:lnTo>
                      <a:lnTo>
                        <a:pt x="87" y="398"/>
                      </a:lnTo>
                      <a:lnTo>
                        <a:pt x="95" y="391"/>
                      </a:lnTo>
                      <a:lnTo>
                        <a:pt x="110" y="388"/>
                      </a:lnTo>
                      <a:lnTo>
                        <a:pt x="102" y="380"/>
                      </a:lnTo>
                      <a:lnTo>
                        <a:pt x="101" y="369"/>
                      </a:lnTo>
                      <a:lnTo>
                        <a:pt x="106" y="356"/>
                      </a:lnTo>
                      <a:lnTo>
                        <a:pt x="106" y="339"/>
                      </a:lnTo>
                      <a:lnTo>
                        <a:pt x="102" y="326"/>
                      </a:lnTo>
                      <a:lnTo>
                        <a:pt x="98" y="319"/>
                      </a:lnTo>
                      <a:lnTo>
                        <a:pt x="98" y="309"/>
                      </a:lnTo>
                      <a:lnTo>
                        <a:pt x="103" y="298"/>
                      </a:lnTo>
                      <a:lnTo>
                        <a:pt x="102" y="290"/>
                      </a:lnTo>
                      <a:lnTo>
                        <a:pt x="92" y="276"/>
                      </a:lnTo>
                      <a:lnTo>
                        <a:pt x="93" y="268"/>
                      </a:lnTo>
                      <a:lnTo>
                        <a:pt x="97" y="261"/>
                      </a:lnTo>
                      <a:lnTo>
                        <a:pt x="107" y="251"/>
                      </a:lnTo>
                      <a:lnTo>
                        <a:pt x="103" y="244"/>
                      </a:lnTo>
                      <a:lnTo>
                        <a:pt x="98" y="227"/>
                      </a:lnTo>
                      <a:lnTo>
                        <a:pt x="93" y="216"/>
                      </a:lnTo>
                      <a:lnTo>
                        <a:pt x="93" y="204"/>
                      </a:lnTo>
                      <a:lnTo>
                        <a:pt x="112" y="199"/>
                      </a:lnTo>
                      <a:lnTo>
                        <a:pt x="114" y="188"/>
                      </a:lnTo>
                      <a:lnTo>
                        <a:pt x="112" y="181"/>
                      </a:lnTo>
                      <a:lnTo>
                        <a:pt x="108" y="175"/>
                      </a:lnTo>
                      <a:lnTo>
                        <a:pt x="109" y="165"/>
                      </a:lnTo>
                      <a:lnTo>
                        <a:pt x="109" y="153"/>
                      </a:lnTo>
                      <a:lnTo>
                        <a:pt x="104" y="147"/>
                      </a:lnTo>
                      <a:lnTo>
                        <a:pt x="100" y="139"/>
                      </a:lnTo>
                      <a:lnTo>
                        <a:pt x="103" y="131"/>
                      </a:lnTo>
                      <a:lnTo>
                        <a:pt x="108" y="123"/>
                      </a:lnTo>
                      <a:lnTo>
                        <a:pt x="108" y="117"/>
                      </a:lnTo>
                      <a:lnTo>
                        <a:pt x="102" y="109"/>
                      </a:lnTo>
                      <a:lnTo>
                        <a:pt x="101" y="102"/>
                      </a:lnTo>
                      <a:lnTo>
                        <a:pt x="102" y="97"/>
                      </a:lnTo>
                      <a:lnTo>
                        <a:pt x="109" y="93"/>
                      </a:lnTo>
                      <a:lnTo>
                        <a:pt x="110" y="87"/>
                      </a:lnTo>
                      <a:lnTo>
                        <a:pt x="108" y="83"/>
                      </a:lnTo>
                      <a:lnTo>
                        <a:pt x="102" y="73"/>
                      </a:lnTo>
                      <a:lnTo>
                        <a:pt x="100" y="62"/>
                      </a:lnTo>
                      <a:lnTo>
                        <a:pt x="101" y="54"/>
                      </a:lnTo>
                      <a:lnTo>
                        <a:pt x="107" y="46"/>
                      </a:lnTo>
                      <a:lnTo>
                        <a:pt x="125" y="30"/>
                      </a:lnTo>
                      <a:lnTo>
                        <a:pt x="130" y="15"/>
                      </a:lnTo>
                      <a:lnTo>
                        <a:pt x="131" y="4"/>
                      </a:lnTo>
                      <a:lnTo>
                        <a:pt x="125" y="0"/>
                      </a:lnTo>
                      <a:lnTo>
                        <a:pt x="117" y="4"/>
                      </a:lnTo>
                      <a:lnTo>
                        <a:pt x="97" y="15"/>
                      </a:lnTo>
                      <a:lnTo>
                        <a:pt x="77" y="22"/>
                      </a:lnTo>
                      <a:lnTo>
                        <a:pt x="57" y="28"/>
                      </a:lnTo>
                      <a:lnTo>
                        <a:pt x="44" y="32"/>
                      </a:lnTo>
                      <a:lnTo>
                        <a:pt x="33" y="35"/>
                      </a:lnTo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13" name="Freeform 417">
                  <a:extLst>
                    <a:ext uri="{FF2B5EF4-FFF2-40B4-BE49-F238E27FC236}">
                      <a16:creationId xmlns:a16="http://schemas.microsoft.com/office/drawing/2014/main" id="{DE1ED592-1D1F-4643-B7C9-5D631E541A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4" y="2681"/>
                  <a:ext cx="223" cy="426"/>
                </a:xfrm>
                <a:custGeom>
                  <a:avLst/>
                  <a:gdLst>
                    <a:gd name="T0" fmla="*/ 134 w 223"/>
                    <a:gd name="T1" fmla="*/ 400 h 426"/>
                    <a:gd name="T2" fmla="*/ 93 w 223"/>
                    <a:gd name="T3" fmla="*/ 413 h 426"/>
                    <a:gd name="T4" fmla="*/ 16 w 223"/>
                    <a:gd name="T5" fmla="*/ 340 h 426"/>
                    <a:gd name="T6" fmla="*/ 11 w 223"/>
                    <a:gd name="T7" fmla="*/ 351 h 426"/>
                    <a:gd name="T8" fmla="*/ 95 w 223"/>
                    <a:gd name="T9" fmla="*/ 425 h 426"/>
                    <a:gd name="T10" fmla="*/ 138 w 223"/>
                    <a:gd name="T11" fmla="*/ 406 h 426"/>
                    <a:gd name="T12" fmla="*/ 195 w 223"/>
                    <a:gd name="T13" fmla="*/ 391 h 426"/>
                    <a:gd name="T14" fmla="*/ 193 w 223"/>
                    <a:gd name="T15" fmla="*/ 359 h 426"/>
                    <a:gd name="T16" fmla="*/ 184 w 223"/>
                    <a:gd name="T17" fmla="*/ 325 h 426"/>
                    <a:gd name="T18" fmla="*/ 190 w 223"/>
                    <a:gd name="T19" fmla="*/ 298 h 426"/>
                    <a:gd name="T20" fmla="*/ 180 w 223"/>
                    <a:gd name="T21" fmla="*/ 271 h 426"/>
                    <a:gd name="T22" fmla="*/ 187 w 223"/>
                    <a:gd name="T23" fmla="*/ 240 h 426"/>
                    <a:gd name="T24" fmla="*/ 193 w 223"/>
                    <a:gd name="T25" fmla="*/ 209 h 426"/>
                    <a:gd name="T26" fmla="*/ 195 w 223"/>
                    <a:gd name="T27" fmla="*/ 170 h 426"/>
                    <a:gd name="T28" fmla="*/ 189 w 223"/>
                    <a:gd name="T29" fmla="*/ 136 h 426"/>
                    <a:gd name="T30" fmla="*/ 186 w 223"/>
                    <a:gd name="T31" fmla="*/ 110 h 426"/>
                    <a:gd name="T32" fmla="*/ 197 w 223"/>
                    <a:gd name="T33" fmla="*/ 88 h 426"/>
                    <a:gd name="T34" fmla="*/ 193 w 223"/>
                    <a:gd name="T35" fmla="*/ 50 h 426"/>
                    <a:gd name="T36" fmla="*/ 221 w 223"/>
                    <a:gd name="T37" fmla="*/ 4 h 426"/>
                    <a:gd name="T38" fmla="*/ 208 w 223"/>
                    <a:gd name="T39" fmla="*/ 14 h 426"/>
                    <a:gd name="T40" fmla="*/ 180 w 223"/>
                    <a:gd name="T41" fmla="*/ 55 h 426"/>
                    <a:gd name="T42" fmla="*/ 141 w 223"/>
                    <a:gd name="T43" fmla="*/ 89 h 426"/>
                    <a:gd name="T44" fmla="*/ 181 w 223"/>
                    <a:gd name="T45" fmla="*/ 77 h 426"/>
                    <a:gd name="T46" fmla="*/ 177 w 223"/>
                    <a:gd name="T47" fmla="*/ 102 h 426"/>
                    <a:gd name="T48" fmla="*/ 157 w 223"/>
                    <a:gd name="T49" fmla="*/ 127 h 426"/>
                    <a:gd name="T50" fmla="*/ 184 w 223"/>
                    <a:gd name="T51" fmla="*/ 122 h 426"/>
                    <a:gd name="T52" fmla="*/ 176 w 223"/>
                    <a:gd name="T53" fmla="*/ 142 h 426"/>
                    <a:gd name="T54" fmla="*/ 173 w 223"/>
                    <a:gd name="T55" fmla="*/ 163 h 426"/>
                    <a:gd name="T56" fmla="*/ 133 w 223"/>
                    <a:gd name="T57" fmla="*/ 190 h 426"/>
                    <a:gd name="T58" fmla="*/ 178 w 223"/>
                    <a:gd name="T59" fmla="*/ 173 h 426"/>
                    <a:gd name="T60" fmla="*/ 193 w 223"/>
                    <a:gd name="T61" fmla="*/ 193 h 426"/>
                    <a:gd name="T62" fmla="*/ 166 w 223"/>
                    <a:gd name="T63" fmla="*/ 209 h 426"/>
                    <a:gd name="T64" fmla="*/ 115 w 223"/>
                    <a:gd name="T65" fmla="*/ 231 h 426"/>
                    <a:gd name="T66" fmla="*/ 172 w 223"/>
                    <a:gd name="T67" fmla="*/ 224 h 426"/>
                    <a:gd name="T68" fmla="*/ 182 w 223"/>
                    <a:gd name="T69" fmla="*/ 261 h 426"/>
                    <a:gd name="T70" fmla="*/ 115 w 223"/>
                    <a:gd name="T71" fmla="*/ 275 h 426"/>
                    <a:gd name="T72" fmla="*/ 151 w 223"/>
                    <a:gd name="T73" fmla="*/ 275 h 426"/>
                    <a:gd name="T74" fmla="*/ 173 w 223"/>
                    <a:gd name="T75" fmla="*/ 288 h 426"/>
                    <a:gd name="T76" fmla="*/ 171 w 223"/>
                    <a:gd name="T77" fmla="*/ 309 h 426"/>
                    <a:gd name="T78" fmla="*/ 107 w 223"/>
                    <a:gd name="T79" fmla="*/ 319 h 426"/>
                    <a:gd name="T80" fmla="*/ 139 w 223"/>
                    <a:gd name="T81" fmla="*/ 319 h 426"/>
                    <a:gd name="T82" fmla="*/ 175 w 223"/>
                    <a:gd name="T83" fmla="*/ 316 h 426"/>
                    <a:gd name="T84" fmla="*/ 143 w 223"/>
                    <a:gd name="T85" fmla="*/ 343 h 426"/>
                    <a:gd name="T86" fmla="*/ 106 w 223"/>
                    <a:gd name="T87" fmla="*/ 358 h 426"/>
                    <a:gd name="T88" fmla="*/ 152 w 223"/>
                    <a:gd name="T89" fmla="*/ 345 h 426"/>
                    <a:gd name="T90" fmla="*/ 180 w 223"/>
                    <a:gd name="T91" fmla="*/ 341 h 426"/>
                    <a:gd name="T92" fmla="*/ 178 w 223"/>
                    <a:gd name="T93" fmla="*/ 366 h 426"/>
                    <a:gd name="T94" fmla="*/ 181 w 223"/>
                    <a:gd name="T95" fmla="*/ 387 h 42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23"/>
                    <a:gd name="T145" fmla="*/ 0 h 426"/>
                    <a:gd name="T146" fmla="*/ 223 w 223"/>
                    <a:gd name="T147" fmla="*/ 426 h 42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23" h="426">
                      <a:moveTo>
                        <a:pt x="175" y="388"/>
                      </a:moveTo>
                      <a:lnTo>
                        <a:pt x="166" y="398"/>
                      </a:lnTo>
                      <a:lnTo>
                        <a:pt x="152" y="400"/>
                      </a:lnTo>
                      <a:lnTo>
                        <a:pt x="134" y="400"/>
                      </a:lnTo>
                      <a:lnTo>
                        <a:pt x="114" y="404"/>
                      </a:lnTo>
                      <a:lnTo>
                        <a:pt x="101" y="411"/>
                      </a:lnTo>
                      <a:lnTo>
                        <a:pt x="97" y="415"/>
                      </a:lnTo>
                      <a:lnTo>
                        <a:pt x="93" y="413"/>
                      </a:lnTo>
                      <a:lnTo>
                        <a:pt x="70" y="395"/>
                      </a:lnTo>
                      <a:lnTo>
                        <a:pt x="41" y="371"/>
                      </a:lnTo>
                      <a:lnTo>
                        <a:pt x="31" y="356"/>
                      </a:lnTo>
                      <a:lnTo>
                        <a:pt x="16" y="340"/>
                      </a:lnTo>
                      <a:lnTo>
                        <a:pt x="12" y="328"/>
                      </a:lnTo>
                      <a:lnTo>
                        <a:pt x="0" y="326"/>
                      </a:lnTo>
                      <a:lnTo>
                        <a:pt x="6" y="339"/>
                      </a:lnTo>
                      <a:lnTo>
                        <a:pt x="11" y="351"/>
                      </a:lnTo>
                      <a:lnTo>
                        <a:pt x="30" y="366"/>
                      </a:lnTo>
                      <a:lnTo>
                        <a:pt x="43" y="384"/>
                      </a:lnTo>
                      <a:lnTo>
                        <a:pt x="76" y="405"/>
                      </a:lnTo>
                      <a:lnTo>
                        <a:pt x="95" y="425"/>
                      </a:lnTo>
                      <a:lnTo>
                        <a:pt x="103" y="424"/>
                      </a:lnTo>
                      <a:lnTo>
                        <a:pt x="111" y="415"/>
                      </a:lnTo>
                      <a:lnTo>
                        <a:pt x="123" y="409"/>
                      </a:lnTo>
                      <a:lnTo>
                        <a:pt x="138" y="406"/>
                      </a:lnTo>
                      <a:lnTo>
                        <a:pt x="168" y="405"/>
                      </a:lnTo>
                      <a:lnTo>
                        <a:pt x="177" y="400"/>
                      </a:lnTo>
                      <a:lnTo>
                        <a:pt x="193" y="397"/>
                      </a:lnTo>
                      <a:lnTo>
                        <a:pt x="195" y="391"/>
                      </a:lnTo>
                      <a:lnTo>
                        <a:pt x="191" y="382"/>
                      </a:lnTo>
                      <a:lnTo>
                        <a:pt x="186" y="374"/>
                      </a:lnTo>
                      <a:lnTo>
                        <a:pt x="189" y="364"/>
                      </a:lnTo>
                      <a:lnTo>
                        <a:pt x="193" y="359"/>
                      </a:lnTo>
                      <a:lnTo>
                        <a:pt x="194" y="351"/>
                      </a:lnTo>
                      <a:lnTo>
                        <a:pt x="191" y="338"/>
                      </a:lnTo>
                      <a:lnTo>
                        <a:pt x="189" y="331"/>
                      </a:lnTo>
                      <a:lnTo>
                        <a:pt x="184" y="325"/>
                      </a:lnTo>
                      <a:lnTo>
                        <a:pt x="181" y="318"/>
                      </a:lnTo>
                      <a:lnTo>
                        <a:pt x="184" y="312"/>
                      </a:lnTo>
                      <a:lnTo>
                        <a:pt x="190" y="306"/>
                      </a:lnTo>
                      <a:lnTo>
                        <a:pt x="190" y="298"/>
                      </a:lnTo>
                      <a:lnTo>
                        <a:pt x="187" y="292"/>
                      </a:lnTo>
                      <a:lnTo>
                        <a:pt x="181" y="283"/>
                      </a:lnTo>
                      <a:lnTo>
                        <a:pt x="176" y="278"/>
                      </a:lnTo>
                      <a:lnTo>
                        <a:pt x="180" y="271"/>
                      </a:lnTo>
                      <a:lnTo>
                        <a:pt x="189" y="266"/>
                      </a:lnTo>
                      <a:lnTo>
                        <a:pt x="193" y="258"/>
                      </a:lnTo>
                      <a:lnTo>
                        <a:pt x="193" y="251"/>
                      </a:lnTo>
                      <a:lnTo>
                        <a:pt x="187" y="240"/>
                      </a:lnTo>
                      <a:lnTo>
                        <a:pt x="180" y="226"/>
                      </a:lnTo>
                      <a:lnTo>
                        <a:pt x="177" y="217"/>
                      </a:lnTo>
                      <a:lnTo>
                        <a:pt x="182" y="212"/>
                      </a:lnTo>
                      <a:lnTo>
                        <a:pt x="193" y="209"/>
                      </a:lnTo>
                      <a:lnTo>
                        <a:pt x="199" y="205"/>
                      </a:lnTo>
                      <a:lnTo>
                        <a:pt x="201" y="193"/>
                      </a:lnTo>
                      <a:lnTo>
                        <a:pt x="193" y="179"/>
                      </a:lnTo>
                      <a:lnTo>
                        <a:pt x="195" y="170"/>
                      </a:lnTo>
                      <a:lnTo>
                        <a:pt x="198" y="162"/>
                      </a:lnTo>
                      <a:lnTo>
                        <a:pt x="192" y="151"/>
                      </a:lnTo>
                      <a:lnTo>
                        <a:pt x="186" y="143"/>
                      </a:lnTo>
                      <a:lnTo>
                        <a:pt x="189" y="136"/>
                      </a:lnTo>
                      <a:lnTo>
                        <a:pt x="193" y="131"/>
                      </a:lnTo>
                      <a:lnTo>
                        <a:pt x="193" y="121"/>
                      </a:lnTo>
                      <a:lnTo>
                        <a:pt x="189" y="115"/>
                      </a:lnTo>
                      <a:lnTo>
                        <a:pt x="186" y="110"/>
                      </a:lnTo>
                      <a:lnTo>
                        <a:pt x="187" y="103"/>
                      </a:lnTo>
                      <a:lnTo>
                        <a:pt x="194" y="99"/>
                      </a:lnTo>
                      <a:lnTo>
                        <a:pt x="198" y="96"/>
                      </a:lnTo>
                      <a:lnTo>
                        <a:pt x="197" y="88"/>
                      </a:lnTo>
                      <a:lnTo>
                        <a:pt x="189" y="78"/>
                      </a:lnTo>
                      <a:lnTo>
                        <a:pt x="186" y="70"/>
                      </a:lnTo>
                      <a:lnTo>
                        <a:pt x="185" y="59"/>
                      </a:lnTo>
                      <a:lnTo>
                        <a:pt x="193" y="50"/>
                      </a:lnTo>
                      <a:lnTo>
                        <a:pt x="207" y="35"/>
                      </a:lnTo>
                      <a:lnTo>
                        <a:pt x="216" y="25"/>
                      </a:lnTo>
                      <a:lnTo>
                        <a:pt x="222" y="15"/>
                      </a:lnTo>
                      <a:lnTo>
                        <a:pt x="221" y="4"/>
                      </a:lnTo>
                      <a:lnTo>
                        <a:pt x="215" y="0"/>
                      </a:lnTo>
                      <a:lnTo>
                        <a:pt x="211" y="1"/>
                      </a:lnTo>
                      <a:lnTo>
                        <a:pt x="203" y="8"/>
                      </a:lnTo>
                      <a:lnTo>
                        <a:pt x="208" y="14"/>
                      </a:lnTo>
                      <a:lnTo>
                        <a:pt x="207" y="24"/>
                      </a:lnTo>
                      <a:lnTo>
                        <a:pt x="197" y="40"/>
                      </a:lnTo>
                      <a:lnTo>
                        <a:pt x="184" y="49"/>
                      </a:lnTo>
                      <a:lnTo>
                        <a:pt x="180" y="55"/>
                      </a:lnTo>
                      <a:lnTo>
                        <a:pt x="177" y="63"/>
                      </a:lnTo>
                      <a:lnTo>
                        <a:pt x="175" y="68"/>
                      </a:lnTo>
                      <a:lnTo>
                        <a:pt x="157" y="80"/>
                      </a:lnTo>
                      <a:lnTo>
                        <a:pt x="141" y="89"/>
                      </a:lnTo>
                      <a:lnTo>
                        <a:pt x="139" y="95"/>
                      </a:lnTo>
                      <a:lnTo>
                        <a:pt x="144" y="97"/>
                      </a:lnTo>
                      <a:lnTo>
                        <a:pt x="168" y="81"/>
                      </a:lnTo>
                      <a:lnTo>
                        <a:pt x="181" y="77"/>
                      </a:lnTo>
                      <a:lnTo>
                        <a:pt x="187" y="89"/>
                      </a:lnTo>
                      <a:lnTo>
                        <a:pt x="189" y="93"/>
                      </a:lnTo>
                      <a:lnTo>
                        <a:pt x="182" y="99"/>
                      </a:lnTo>
                      <a:lnTo>
                        <a:pt x="177" y="102"/>
                      </a:lnTo>
                      <a:lnTo>
                        <a:pt x="175" y="109"/>
                      </a:lnTo>
                      <a:lnTo>
                        <a:pt x="177" y="116"/>
                      </a:lnTo>
                      <a:lnTo>
                        <a:pt x="171" y="121"/>
                      </a:lnTo>
                      <a:lnTo>
                        <a:pt x="157" y="127"/>
                      </a:lnTo>
                      <a:lnTo>
                        <a:pt x="134" y="136"/>
                      </a:lnTo>
                      <a:lnTo>
                        <a:pt x="143" y="138"/>
                      </a:lnTo>
                      <a:lnTo>
                        <a:pt x="166" y="131"/>
                      </a:lnTo>
                      <a:lnTo>
                        <a:pt x="184" y="122"/>
                      </a:lnTo>
                      <a:lnTo>
                        <a:pt x="187" y="125"/>
                      </a:lnTo>
                      <a:lnTo>
                        <a:pt x="185" y="130"/>
                      </a:lnTo>
                      <a:lnTo>
                        <a:pt x="179" y="136"/>
                      </a:lnTo>
                      <a:lnTo>
                        <a:pt x="176" y="142"/>
                      </a:lnTo>
                      <a:lnTo>
                        <a:pt x="179" y="150"/>
                      </a:lnTo>
                      <a:lnTo>
                        <a:pt x="186" y="156"/>
                      </a:lnTo>
                      <a:lnTo>
                        <a:pt x="186" y="161"/>
                      </a:lnTo>
                      <a:lnTo>
                        <a:pt x="173" y="163"/>
                      </a:lnTo>
                      <a:lnTo>
                        <a:pt x="163" y="176"/>
                      </a:lnTo>
                      <a:lnTo>
                        <a:pt x="150" y="183"/>
                      </a:lnTo>
                      <a:lnTo>
                        <a:pt x="134" y="187"/>
                      </a:lnTo>
                      <a:lnTo>
                        <a:pt x="133" y="190"/>
                      </a:lnTo>
                      <a:lnTo>
                        <a:pt x="143" y="189"/>
                      </a:lnTo>
                      <a:lnTo>
                        <a:pt x="164" y="184"/>
                      </a:lnTo>
                      <a:lnTo>
                        <a:pt x="173" y="178"/>
                      </a:lnTo>
                      <a:lnTo>
                        <a:pt x="178" y="173"/>
                      </a:lnTo>
                      <a:lnTo>
                        <a:pt x="185" y="172"/>
                      </a:lnTo>
                      <a:lnTo>
                        <a:pt x="185" y="179"/>
                      </a:lnTo>
                      <a:lnTo>
                        <a:pt x="189" y="186"/>
                      </a:lnTo>
                      <a:lnTo>
                        <a:pt x="193" y="193"/>
                      </a:lnTo>
                      <a:lnTo>
                        <a:pt x="190" y="199"/>
                      </a:lnTo>
                      <a:lnTo>
                        <a:pt x="180" y="202"/>
                      </a:lnTo>
                      <a:lnTo>
                        <a:pt x="171" y="204"/>
                      </a:lnTo>
                      <a:lnTo>
                        <a:pt x="166" y="209"/>
                      </a:lnTo>
                      <a:lnTo>
                        <a:pt x="138" y="217"/>
                      </a:lnTo>
                      <a:lnTo>
                        <a:pt x="117" y="223"/>
                      </a:lnTo>
                      <a:lnTo>
                        <a:pt x="109" y="226"/>
                      </a:lnTo>
                      <a:lnTo>
                        <a:pt x="115" y="231"/>
                      </a:lnTo>
                      <a:lnTo>
                        <a:pt x="127" y="229"/>
                      </a:lnTo>
                      <a:lnTo>
                        <a:pt x="152" y="221"/>
                      </a:lnTo>
                      <a:lnTo>
                        <a:pt x="168" y="217"/>
                      </a:lnTo>
                      <a:lnTo>
                        <a:pt x="172" y="224"/>
                      </a:lnTo>
                      <a:lnTo>
                        <a:pt x="175" y="236"/>
                      </a:lnTo>
                      <a:lnTo>
                        <a:pt x="182" y="246"/>
                      </a:lnTo>
                      <a:lnTo>
                        <a:pt x="183" y="253"/>
                      </a:lnTo>
                      <a:lnTo>
                        <a:pt x="182" y="261"/>
                      </a:lnTo>
                      <a:lnTo>
                        <a:pt x="174" y="263"/>
                      </a:lnTo>
                      <a:lnTo>
                        <a:pt x="159" y="265"/>
                      </a:lnTo>
                      <a:lnTo>
                        <a:pt x="141" y="273"/>
                      </a:lnTo>
                      <a:lnTo>
                        <a:pt x="115" y="275"/>
                      </a:lnTo>
                      <a:lnTo>
                        <a:pt x="104" y="279"/>
                      </a:lnTo>
                      <a:lnTo>
                        <a:pt x="111" y="283"/>
                      </a:lnTo>
                      <a:lnTo>
                        <a:pt x="134" y="281"/>
                      </a:lnTo>
                      <a:lnTo>
                        <a:pt x="151" y="275"/>
                      </a:lnTo>
                      <a:lnTo>
                        <a:pt x="162" y="272"/>
                      </a:lnTo>
                      <a:lnTo>
                        <a:pt x="171" y="271"/>
                      </a:lnTo>
                      <a:lnTo>
                        <a:pt x="170" y="277"/>
                      </a:lnTo>
                      <a:lnTo>
                        <a:pt x="173" y="288"/>
                      </a:lnTo>
                      <a:lnTo>
                        <a:pt x="179" y="294"/>
                      </a:lnTo>
                      <a:lnTo>
                        <a:pt x="180" y="300"/>
                      </a:lnTo>
                      <a:lnTo>
                        <a:pt x="180" y="306"/>
                      </a:lnTo>
                      <a:lnTo>
                        <a:pt x="171" y="309"/>
                      </a:lnTo>
                      <a:lnTo>
                        <a:pt x="156" y="309"/>
                      </a:lnTo>
                      <a:lnTo>
                        <a:pt x="145" y="312"/>
                      </a:lnTo>
                      <a:lnTo>
                        <a:pt x="121" y="319"/>
                      </a:lnTo>
                      <a:lnTo>
                        <a:pt x="107" y="319"/>
                      </a:lnTo>
                      <a:lnTo>
                        <a:pt x="102" y="324"/>
                      </a:lnTo>
                      <a:lnTo>
                        <a:pt x="108" y="327"/>
                      </a:lnTo>
                      <a:lnTo>
                        <a:pt x="121" y="324"/>
                      </a:lnTo>
                      <a:lnTo>
                        <a:pt x="139" y="319"/>
                      </a:lnTo>
                      <a:lnTo>
                        <a:pt x="149" y="317"/>
                      </a:lnTo>
                      <a:lnTo>
                        <a:pt x="162" y="314"/>
                      </a:lnTo>
                      <a:lnTo>
                        <a:pt x="172" y="315"/>
                      </a:lnTo>
                      <a:lnTo>
                        <a:pt x="175" y="316"/>
                      </a:lnTo>
                      <a:lnTo>
                        <a:pt x="175" y="325"/>
                      </a:lnTo>
                      <a:lnTo>
                        <a:pt x="178" y="329"/>
                      </a:lnTo>
                      <a:lnTo>
                        <a:pt x="159" y="333"/>
                      </a:lnTo>
                      <a:lnTo>
                        <a:pt x="143" y="343"/>
                      </a:lnTo>
                      <a:lnTo>
                        <a:pt x="125" y="349"/>
                      </a:lnTo>
                      <a:lnTo>
                        <a:pt x="112" y="350"/>
                      </a:lnTo>
                      <a:lnTo>
                        <a:pt x="102" y="355"/>
                      </a:lnTo>
                      <a:lnTo>
                        <a:pt x="106" y="358"/>
                      </a:lnTo>
                      <a:lnTo>
                        <a:pt x="116" y="356"/>
                      </a:lnTo>
                      <a:lnTo>
                        <a:pt x="128" y="353"/>
                      </a:lnTo>
                      <a:lnTo>
                        <a:pt x="141" y="351"/>
                      </a:lnTo>
                      <a:lnTo>
                        <a:pt x="152" y="345"/>
                      </a:lnTo>
                      <a:lnTo>
                        <a:pt x="158" y="340"/>
                      </a:lnTo>
                      <a:lnTo>
                        <a:pt x="166" y="339"/>
                      </a:lnTo>
                      <a:lnTo>
                        <a:pt x="176" y="340"/>
                      </a:lnTo>
                      <a:lnTo>
                        <a:pt x="180" y="341"/>
                      </a:lnTo>
                      <a:lnTo>
                        <a:pt x="182" y="348"/>
                      </a:lnTo>
                      <a:lnTo>
                        <a:pt x="184" y="356"/>
                      </a:lnTo>
                      <a:lnTo>
                        <a:pt x="182" y="362"/>
                      </a:lnTo>
                      <a:lnTo>
                        <a:pt x="178" y="366"/>
                      </a:lnTo>
                      <a:lnTo>
                        <a:pt x="174" y="376"/>
                      </a:lnTo>
                      <a:lnTo>
                        <a:pt x="177" y="379"/>
                      </a:lnTo>
                      <a:lnTo>
                        <a:pt x="181" y="384"/>
                      </a:lnTo>
                      <a:lnTo>
                        <a:pt x="181" y="387"/>
                      </a:lnTo>
                      <a:lnTo>
                        <a:pt x="175" y="38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14" name="Freeform 418">
                  <a:extLst>
                    <a:ext uri="{FF2B5EF4-FFF2-40B4-BE49-F238E27FC236}">
                      <a16:creationId xmlns:a16="http://schemas.microsoft.com/office/drawing/2014/main" id="{4BA45D67-E294-4496-94F7-817EE50D59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2" y="3047"/>
                  <a:ext cx="62" cy="19"/>
                </a:xfrm>
                <a:custGeom>
                  <a:avLst/>
                  <a:gdLst>
                    <a:gd name="T0" fmla="*/ 0 w 62"/>
                    <a:gd name="T1" fmla="*/ 14 h 19"/>
                    <a:gd name="T2" fmla="*/ 24 w 62"/>
                    <a:gd name="T3" fmla="*/ 14 h 19"/>
                    <a:gd name="T4" fmla="*/ 34 w 62"/>
                    <a:gd name="T5" fmla="*/ 10 h 19"/>
                    <a:gd name="T6" fmla="*/ 42 w 62"/>
                    <a:gd name="T7" fmla="*/ 4 h 19"/>
                    <a:gd name="T8" fmla="*/ 57 w 62"/>
                    <a:gd name="T9" fmla="*/ 0 h 19"/>
                    <a:gd name="T10" fmla="*/ 61 w 62"/>
                    <a:gd name="T11" fmla="*/ 5 h 19"/>
                    <a:gd name="T12" fmla="*/ 55 w 62"/>
                    <a:gd name="T13" fmla="*/ 6 h 19"/>
                    <a:gd name="T14" fmla="*/ 44 w 62"/>
                    <a:gd name="T15" fmla="*/ 12 h 19"/>
                    <a:gd name="T16" fmla="*/ 38 w 62"/>
                    <a:gd name="T17" fmla="*/ 14 h 19"/>
                    <a:gd name="T18" fmla="*/ 28 w 62"/>
                    <a:gd name="T19" fmla="*/ 17 h 19"/>
                    <a:gd name="T20" fmla="*/ 13 w 62"/>
                    <a:gd name="T21" fmla="*/ 18 h 19"/>
                    <a:gd name="T22" fmla="*/ 1 w 62"/>
                    <a:gd name="T23" fmla="*/ 17 h 19"/>
                    <a:gd name="T24" fmla="*/ 0 w 62"/>
                    <a:gd name="T25" fmla="*/ 14 h 1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2"/>
                    <a:gd name="T40" fmla="*/ 0 h 19"/>
                    <a:gd name="T41" fmla="*/ 62 w 62"/>
                    <a:gd name="T42" fmla="*/ 19 h 1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2" h="19">
                      <a:moveTo>
                        <a:pt x="0" y="14"/>
                      </a:moveTo>
                      <a:lnTo>
                        <a:pt x="24" y="14"/>
                      </a:lnTo>
                      <a:lnTo>
                        <a:pt x="34" y="10"/>
                      </a:lnTo>
                      <a:lnTo>
                        <a:pt x="42" y="4"/>
                      </a:lnTo>
                      <a:lnTo>
                        <a:pt x="57" y="0"/>
                      </a:lnTo>
                      <a:lnTo>
                        <a:pt x="61" y="5"/>
                      </a:lnTo>
                      <a:lnTo>
                        <a:pt x="55" y="6"/>
                      </a:lnTo>
                      <a:lnTo>
                        <a:pt x="44" y="12"/>
                      </a:lnTo>
                      <a:lnTo>
                        <a:pt x="38" y="14"/>
                      </a:lnTo>
                      <a:lnTo>
                        <a:pt x="28" y="17"/>
                      </a:lnTo>
                      <a:lnTo>
                        <a:pt x="13" y="18"/>
                      </a:lnTo>
                      <a:lnTo>
                        <a:pt x="1" y="17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15" name="Freeform 419">
                  <a:extLst>
                    <a:ext uri="{FF2B5EF4-FFF2-40B4-BE49-F238E27FC236}">
                      <a16:creationId xmlns:a16="http://schemas.microsoft.com/office/drawing/2014/main" id="{5AE40593-94D8-4880-85EB-D867450EEF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7" y="2626"/>
                  <a:ext cx="175" cy="92"/>
                </a:xfrm>
                <a:custGeom>
                  <a:avLst/>
                  <a:gdLst>
                    <a:gd name="T0" fmla="*/ 6 w 175"/>
                    <a:gd name="T1" fmla="*/ 6 h 92"/>
                    <a:gd name="T2" fmla="*/ 27 w 175"/>
                    <a:gd name="T3" fmla="*/ 8 h 92"/>
                    <a:gd name="T4" fmla="*/ 49 w 175"/>
                    <a:gd name="T5" fmla="*/ 10 h 92"/>
                    <a:gd name="T6" fmla="*/ 63 w 175"/>
                    <a:gd name="T7" fmla="*/ 11 h 92"/>
                    <a:gd name="T8" fmla="*/ 74 w 175"/>
                    <a:gd name="T9" fmla="*/ 9 h 92"/>
                    <a:gd name="T10" fmla="*/ 92 w 175"/>
                    <a:gd name="T11" fmla="*/ 4 h 92"/>
                    <a:gd name="T12" fmla="*/ 101 w 175"/>
                    <a:gd name="T13" fmla="*/ 0 h 92"/>
                    <a:gd name="T14" fmla="*/ 113 w 175"/>
                    <a:gd name="T15" fmla="*/ 7 h 92"/>
                    <a:gd name="T16" fmla="*/ 132 w 175"/>
                    <a:gd name="T17" fmla="*/ 21 h 92"/>
                    <a:gd name="T18" fmla="*/ 146 w 175"/>
                    <a:gd name="T19" fmla="*/ 31 h 92"/>
                    <a:gd name="T20" fmla="*/ 164 w 175"/>
                    <a:gd name="T21" fmla="*/ 44 h 92"/>
                    <a:gd name="T22" fmla="*/ 174 w 175"/>
                    <a:gd name="T23" fmla="*/ 54 h 92"/>
                    <a:gd name="T24" fmla="*/ 164 w 175"/>
                    <a:gd name="T25" fmla="*/ 62 h 92"/>
                    <a:gd name="T26" fmla="*/ 153 w 175"/>
                    <a:gd name="T27" fmla="*/ 71 h 92"/>
                    <a:gd name="T28" fmla="*/ 137 w 175"/>
                    <a:gd name="T29" fmla="*/ 77 h 92"/>
                    <a:gd name="T30" fmla="*/ 119 w 175"/>
                    <a:gd name="T31" fmla="*/ 83 h 92"/>
                    <a:gd name="T32" fmla="*/ 104 w 175"/>
                    <a:gd name="T33" fmla="*/ 88 h 92"/>
                    <a:gd name="T34" fmla="*/ 89 w 175"/>
                    <a:gd name="T35" fmla="*/ 89 h 92"/>
                    <a:gd name="T36" fmla="*/ 74 w 175"/>
                    <a:gd name="T37" fmla="*/ 91 h 92"/>
                    <a:gd name="T38" fmla="*/ 57 w 175"/>
                    <a:gd name="T39" fmla="*/ 78 h 92"/>
                    <a:gd name="T40" fmla="*/ 44 w 175"/>
                    <a:gd name="T41" fmla="*/ 67 h 92"/>
                    <a:gd name="T42" fmla="*/ 29 w 175"/>
                    <a:gd name="T43" fmla="*/ 52 h 92"/>
                    <a:gd name="T44" fmla="*/ 16 w 175"/>
                    <a:gd name="T45" fmla="*/ 38 h 92"/>
                    <a:gd name="T46" fmla="*/ 6 w 175"/>
                    <a:gd name="T47" fmla="*/ 27 h 92"/>
                    <a:gd name="T48" fmla="*/ 0 w 175"/>
                    <a:gd name="T49" fmla="*/ 13 h 92"/>
                    <a:gd name="T50" fmla="*/ 6 w 175"/>
                    <a:gd name="T51" fmla="*/ 6 h 9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75"/>
                    <a:gd name="T79" fmla="*/ 0 h 92"/>
                    <a:gd name="T80" fmla="*/ 175 w 175"/>
                    <a:gd name="T81" fmla="*/ 92 h 9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75" h="92">
                      <a:moveTo>
                        <a:pt x="6" y="6"/>
                      </a:moveTo>
                      <a:lnTo>
                        <a:pt x="27" y="8"/>
                      </a:lnTo>
                      <a:lnTo>
                        <a:pt x="49" y="10"/>
                      </a:lnTo>
                      <a:lnTo>
                        <a:pt x="63" y="11"/>
                      </a:lnTo>
                      <a:lnTo>
                        <a:pt x="74" y="9"/>
                      </a:lnTo>
                      <a:lnTo>
                        <a:pt x="92" y="4"/>
                      </a:lnTo>
                      <a:lnTo>
                        <a:pt x="101" y="0"/>
                      </a:lnTo>
                      <a:lnTo>
                        <a:pt x="113" y="7"/>
                      </a:lnTo>
                      <a:lnTo>
                        <a:pt x="132" y="21"/>
                      </a:lnTo>
                      <a:lnTo>
                        <a:pt x="146" y="31"/>
                      </a:lnTo>
                      <a:lnTo>
                        <a:pt x="164" y="44"/>
                      </a:lnTo>
                      <a:lnTo>
                        <a:pt x="174" y="54"/>
                      </a:lnTo>
                      <a:lnTo>
                        <a:pt x="164" y="62"/>
                      </a:lnTo>
                      <a:lnTo>
                        <a:pt x="153" y="71"/>
                      </a:lnTo>
                      <a:lnTo>
                        <a:pt x="137" y="77"/>
                      </a:lnTo>
                      <a:lnTo>
                        <a:pt x="119" y="83"/>
                      </a:lnTo>
                      <a:lnTo>
                        <a:pt x="104" y="88"/>
                      </a:lnTo>
                      <a:lnTo>
                        <a:pt x="89" y="89"/>
                      </a:lnTo>
                      <a:lnTo>
                        <a:pt x="74" y="91"/>
                      </a:lnTo>
                      <a:lnTo>
                        <a:pt x="57" y="78"/>
                      </a:lnTo>
                      <a:lnTo>
                        <a:pt x="44" y="67"/>
                      </a:lnTo>
                      <a:lnTo>
                        <a:pt x="29" y="52"/>
                      </a:lnTo>
                      <a:lnTo>
                        <a:pt x="16" y="38"/>
                      </a:lnTo>
                      <a:lnTo>
                        <a:pt x="6" y="27"/>
                      </a:lnTo>
                      <a:lnTo>
                        <a:pt x="0" y="13"/>
                      </a:lnTo>
                      <a:lnTo>
                        <a:pt x="6" y="6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16" name="Freeform 420">
                  <a:extLst>
                    <a:ext uri="{FF2B5EF4-FFF2-40B4-BE49-F238E27FC236}">
                      <a16:creationId xmlns:a16="http://schemas.microsoft.com/office/drawing/2014/main" id="{B41800B2-18D0-473C-8880-B8059A6CF2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3" y="2622"/>
                  <a:ext cx="189" cy="109"/>
                </a:xfrm>
                <a:custGeom>
                  <a:avLst/>
                  <a:gdLst>
                    <a:gd name="T0" fmla="*/ 90 w 189"/>
                    <a:gd name="T1" fmla="*/ 92 h 109"/>
                    <a:gd name="T2" fmla="*/ 120 w 189"/>
                    <a:gd name="T3" fmla="*/ 85 h 109"/>
                    <a:gd name="T4" fmla="*/ 145 w 189"/>
                    <a:gd name="T5" fmla="*/ 76 h 109"/>
                    <a:gd name="T6" fmla="*/ 163 w 189"/>
                    <a:gd name="T7" fmla="*/ 65 h 109"/>
                    <a:gd name="T8" fmla="*/ 169 w 189"/>
                    <a:gd name="T9" fmla="*/ 59 h 109"/>
                    <a:gd name="T10" fmla="*/ 146 w 189"/>
                    <a:gd name="T11" fmla="*/ 35 h 109"/>
                    <a:gd name="T12" fmla="*/ 126 w 189"/>
                    <a:gd name="T13" fmla="*/ 22 h 109"/>
                    <a:gd name="T14" fmla="*/ 107 w 189"/>
                    <a:gd name="T15" fmla="*/ 10 h 109"/>
                    <a:gd name="T16" fmla="*/ 103 w 189"/>
                    <a:gd name="T17" fmla="*/ 10 h 109"/>
                    <a:gd name="T18" fmla="*/ 90 w 189"/>
                    <a:gd name="T19" fmla="*/ 13 h 109"/>
                    <a:gd name="T20" fmla="*/ 74 w 189"/>
                    <a:gd name="T21" fmla="*/ 17 h 109"/>
                    <a:gd name="T22" fmla="*/ 45 w 189"/>
                    <a:gd name="T23" fmla="*/ 18 h 109"/>
                    <a:gd name="T24" fmla="*/ 17 w 189"/>
                    <a:gd name="T25" fmla="*/ 16 h 109"/>
                    <a:gd name="T26" fmla="*/ 10 w 189"/>
                    <a:gd name="T27" fmla="*/ 16 h 109"/>
                    <a:gd name="T28" fmla="*/ 10 w 189"/>
                    <a:gd name="T29" fmla="*/ 21 h 109"/>
                    <a:gd name="T30" fmla="*/ 16 w 189"/>
                    <a:gd name="T31" fmla="*/ 29 h 109"/>
                    <a:gd name="T32" fmla="*/ 26 w 189"/>
                    <a:gd name="T33" fmla="*/ 44 h 109"/>
                    <a:gd name="T34" fmla="*/ 40 w 189"/>
                    <a:gd name="T35" fmla="*/ 56 h 109"/>
                    <a:gd name="T36" fmla="*/ 58 w 189"/>
                    <a:gd name="T37" fmla="*/ 75 h 109"/>
                    <a:gd name="T38" fmla="*/ 75 w 189"/>
                    <a:gd name="T39" fmla="*/ 88 h 109"/>
                    <a:gd name="T40" fmla="*/ 85 w 189"/>
                    <a:gd name="T41" fmla="*/ 96 h 109"/>
                    <a:gd name="T42" fmla="*/ 89 w 189"/>
                    <a:gd name="T43" fmla="*/ 104 h 109"/>
                    <a:gd name="T44" fmla="*/ 85 w 189"/>
                    <a:gd name="T45" fmla="*/ 108 h 109"/>
                    <a:gd name="T46" fmla="*/ 78 w 189"/>
                    <a:gd name="T47" fmla="*/ 105 h 109"/>
                    <a:gd name="T48" fmla="*/ 62 w 189"/>
                    <a:gd name="T49" fmla="*/ 89 h 109"/>
                    <a:gd name="T50" fmla="*/ 40 w 189"/>
                    <a:gd name="T51" fmla="*/ 69 h 109"/>
                    <a:gd name="T52" fmla="*/ 24 w 189"/>
                    <a:gd name="T53" fmla="*/ 55 h 109"/>
                    <a:gd name="T54" fmla="*/ 15 w 189"/>
                    <a:gd name="T55" fmla="*/ 43 h 109"/>
                    <a:gd name="T56" fmla="*/ 6 w 189"/>
                    <a:gd name="T57" fmla="*/ 31 h 109"/>
                    <a:gd name="T58" fmla="*/ 2 w 189"/>
                    <a:gd name="T59" fmla="*/ 22 h 109"/>
                    <a:gd name="T60" fmla="*/ 0 w 189"/>
                    <a:gd name="T61" fmla="*/ 13 h 109"/>
                    <a:gd name="T62" fmla="*/ 2 w 189"/>
                    <a:gd name="T63" fmla="*/ 7 h 109"/>
                    <a:gd name="T64" fmla="*/ 10 w 189"/>
                    <a:gd name="T65" fmla="*/ 5 h 109"/>
                    <a:gd name="T66" fmla="*/ 21 w 189"/>
                    <a:gd name="T67" fmla="*/ 7 h 109"/>
                    <a:gd name="T68" fmla="*/ 44 w 189"/>
                    <a:gd name="T69" fmla="*/ 11 h 109"/>
                    <a:gd name="T70" fmla="*/ 64 w 189"/>
                    <a:gd name="T71" fmla="*/ 12 h 109"/>
                    <a:gd name="T72" fmla="*/ 78 w 189"/>
                    <a:gd name="T73" fmla="*/ 9 h 109"/>
                    <a:gd name="T74" fmla="*/ 94 w 189"/>
                    <a:gd name="T75" fmla="*/ 6 h 109"/>
                    <a:gd name="T76" fmla="*/ 101 w 189"/>
                    <a:gd name="T77" fmla="*/ 0 h 109"/>
                    <a:gd name="T78" fmla="*/ 108 w 189"/>
                    <a:gd name="T79" fmla="*/ 1 h 109"/>
                    <a:gd name="T80" fmla="*/ 126 w 189"/>
                    <a:gd name="T81" fmla="*/ 11 h 109"/>
                    <a:gd name="T82" fmla="*/ 143 w 189"/>
                    <a:gd name="T83" fmla="*/ 25 h 109"/>
                    <a:gd name="T84" fmla="*/ 162 w 189"/>
                    <a:gd name="T85" fmla="*/ 39 h 109"/>
                    <a:gd name="T86" fmla="*/ 173 w 189"/>
                    <a:gd name="T87" fmla="*/ 47 h 109"/>
                    <a:gd name="T88" fmla="*/ 183 w 189"/>
                    <a:gd name="T89" fmla="*/ 54 h 109"/>
                    <a:gd name="T90" fmla="*/ 188 w 189"/>
                    <a:gd name="T91" fmla="*/ 57 h 109"/>
                    <a:gd name="T92" fmla="*/ 185 w 189"/>
                    <a:gd name="T93" fmla="*/ 62 h 109"/>
                    <a:gd name="T94" fmla="*/ 177 w 189"/>
                    <a:gd name="T95" fmla="*/ 67 h 109"/>
                    <a:gd name="T96" fmla="*/ 168 w 189"/>
                    <a:gd name="T97" fmla="*/ 75 h 109"/>
                    <a:gd name="T98" fmla="*/ 158 w 189"/>
                    <a:gd name="T99" fmla="*/ 77 h 109"/>
                    <a:gd name="T100" fmla="*/ 142 w 189"/>
                    <a:gd name="T101" fmla="*/ 83 h 109"/>
                    <a:gd name="T102" fmla="*/ 130 w 189"/>
                    <a:gd name="T103" fmla="*/ 88 h 109"/>
                    <a:gd name="T104" fmla="*/ 117 w 189"/>
                    <a:gd name="T105" fmla="*/ 95 h 109"/>
                    <a:gd name="T106" fmla="*/ 104 w 189"/>
                    <a:gd name="T107" fmla="*/ 97 h 109"/>
                    <a:gd name="T108" fmla="*/ 93 w 189"/>
                    <a:gd name="T109" fmla="*/ 97 h 109"/>
                    <a:gd name="T110" fmla="*/ 90 w 189"/>
                    <a:gd name="T111" fmla="*/ 92 h 10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89"/>
                    <a:gd name="T169" fmla="*/ 0 h 109"/>
                    <a:gd name="T170" fmla="*/ 189 w 189"/>
                    <a:gd name="T171" fmla="*/ 109 h 10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89" h="109">
                      <a:moveTo>
                        <a:pt x="90" y="92"/>
                      </a:moveTo>
                      <a:lnTo>
                        <a:pt x="120" y="85"/>
                      </a:lnTo>
                      <a:lnTo>
                        <a:pt x="145" y="76"/>
                      </a:lnTo>
                      <a:lnTo>
                        <a:pt x="163" y="65"/>
                      </a:lnTo>
                      <a:lnTo>
                        <a:pt x="169" y="59"/>
                      </a:lnTo>
                      <a:lnTo>
                        <a:pt x="146" y="35"/>
                      </a:lnTo>
                      <a:lnTo>
                        <a:pt x="126" y="22"/>
                      </a:lnTo>
                      <a:lnTo>
                        <a:pt x="107" y="10"/>
                      </a:lnTo>
                      <a:lnTo>
                        <a:pt x="103" y="10"/>
                      </a:lnTo>
                      <a:lnTo>
                        <a:pt x="90" y="13"/>
                      </a:lnTo>
                      <a:lnTo>
                        <a:pt x="74" y="17"/>
                      </a:lnTo>
                      <a:lnTo>
                        <a:pt x="45" y="18"/>
                      </a:lnTo>
                      <a:lnTo>
                        <a:pt x="17" y="16"/>
                      </a:lnTo>
                      <a:lnTo>
                        <a:pt x="10" y="16"/>
                      </a:lnTo>
                      <a:lnTo>
                        <a:pt x="10" y="21"/>
                      </a:lnTo>
                      <a:lnTo>
                        <a:pt x="16" y="29"/>
                      </a:lnTo>
                      <a:lnTo>
                        <a:pt x="26" y="44"/>
                      </a:lnTo>
                      <a:lnTo>
                        <a:pt x="40" y="56"/>
                      </a:lnTo>
                      <a:lnTo>
                        <a:pt x="58" y="75"/>
                      </a:lnTo>
                      <a:lnTo>
                        <a:pt x="75" y="88"/>
                      </a:lnTo>
                      <a:lnTo>
                        <a:pt x="85" y="96"/>
                      </a:lnTo>
                      <a:lnTo>
                        <a:pt x="89" y="104"/>
                      </a:lnTo>
                      <a:lnTo>
                        <a:pt x="85" y="108"/>
                      </a:lnTo>
                      <a:lnTo>
                        <a:pt x="78" y="105"/>
                      </a:lnTo>
                      <a:lnTo>
                        <a:pt x="62" y="89"/>
                      </a:lnTo>
                      <a:lnTo>
                        <a:pt x="40" y="69"/>
                      </a:lnTo>
                      <a:lnTo>
                        <a:pt x="24" y="55"/>
                      </a:lnTo>
                      <a:lnTo>
                        <a:pt x="15" y="43"/>
                      </a:lnTo>
                      <a:lnTo>
                        <a:pt x="6" y="31"/>
                      </a:lnTo>
                      <a:lnTo>
                        <a:pt x="2" y="22"/>
                      </a:lnTo>
                      <a:lnTo>
                        <a:pt x="0" y="13"/>
                      </a:lnTo>
                      <a:lnTo>
                        <a:pt x="2" y="7"/>
                      </a:lnTo>
                      <a:lnTo>
                        <a:pt x="10" y="5"/>
                      </a:lnTo>
                      <a:lnTo>
                        <a:pt x="21" y="7"/>
                      </a:lnTo>
                      <a:lnTo>
                        <a:pt x="44" y="11"/>
                      </a:lnTo>
                      <a:lnTo>
                        <a:pt x="64" y="12"/>
                      </a:lnTo>
                      <a:lnTo>
                        <a:pt x="78" y="9"/>
                      </a:lnTo>
                      <a:lnTo>
                        <a:pt x="94" y="6"/>
                      </a:lnTo>
                      <a:lnTo>
                        <a:pt x="101" y="0"/>
                      </a:lnTo>
                      <a:lnTo>
                        <a:pt x="108" y="1"/>
                      </a:lnTo>
                      <a:lnTo>
                        <a:pt x="126" y="11"/>
                      </a:lnTo>
                      <a:lnTo>
                        <a:pt x="143" y="25"/>
                      </a:lnTo>
                      <a:lnTo>
                        <a:pt x="162" y="39"/>
                      </a:lnTo>
                      <a:lnTo>
                        <a:pt x="173" y="47"/>
                      </a:lnTo>
                      <a:lnTo>
                        <a:pt x="183" y="54"/>
                      </a:lnTo>
                      <a:lnTo>
                        <a:pt x="188" y="57"/>
                      </a:lnTo>
                      <a:lnTo>
                        <a:pt x="185" y="62"/>
                      </a:lnTo>
                      <a:lnTo>
                        <a:pt x="177" y="67"/>
                      </a:lnTo>
                      <a:lnTo>
                        <a:pt x="168" y="75"/>
                      </a:lnTo>
                      <a:lnTo>
                        <a:pt x="158" y="77"/>
                      </a:lnTo>
                      <a:lnTo>
                        <a:pt x="142" y="83"/>
                      </a:lnTo>
                      <a:lnTo>
                        <a:pt x="130" y="88"/>
                      </a:lnTo>
                      <a:lnTo>
                        <a:pt x="117" y="95"/>
                      </a:lnTo>
                      <a:lnTo>
                        <a:pt x="104" y="97"/>
                      </a:lnTo>
                      <a:lnTo>
                        <a:pt x="93" y="97"/>
                      </a:lnTo>
                      <a:lnTo>
                        <a:pt x="90" y="9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17" name="Freeform 421">
                  <a:extLst>
                    <a:ext uri="{FF2B5EF4-FFF2-40B4-BE49-F238E27FC236}">
                      <a16:creationId xmlns:a16="http://schemas.microsoft.com/office/drawing/2014/main" id="{B4AA951F-5249-4397-A33F-F29968962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6" y="2707"/>
                  <a:ext cx="61" cy="36"/>
                </a:xfrm>
                <a:custGeom>
                  <a:avLst/>
                  <a:gdLst>
                    <a:gd name="T0" fmla="*/ 51 w 61"/>
                    <a:gd name="T1" fmla="*/ 4 h 36"/>
                    <a:gd name="T2" fmla="*/ 38 w 61"/>
                    <a:gd name="T3" fmla="*/ 13 h 36"/>
                    <a:gd name="T4" fmla="*/ 26 w 61"/>
                    <a:gd name="T5" fmla="*/ 22 h 36"/>
                    <a:gd name="T6" fmla="*/ 10 w 61"/>
                    <a:gd name="T7" fmla="*/ 27 h 36"/>
                    <a:gd name="T8" fmla="*/ 0 w 61"/>
                    <a:gd name="T9" fmla="*/ 30 h 36"/>
                    <a:gd name="T10" fmla="*/ 7 w 61"/>
                    <a:gd name="T11" fmla="*/ 35 h 36"/>
                    <a:gd name="T12" fmla="*/ 20 w 61"/>
                    <a:gd name="T13" fmla="*/ 34 h 36"/>
                    <a:gd name="T14" fmla="*/ 38 w 61"/>
                    <a:gd name="T15" fmla="*/ 22 h 36"/>
                    <a:gd name="T16" fmla="*/ 60 w 61"/>
                    <a:gd name="T17" fmla="*/ 0 h 36"/>
                    <a:gd name="T18" fmla="*/ 51 w 61"/>
                    <a:gd name="T19" fmla="*/ 4 h 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1"/>
                    <a:gd name="T31" fmla="*/ 0 h 36"/>
                    <a:gd name="T32" fmla="*/ 61 w 61"/>
                    <a:gd name="T33" fmla="*/ 36 h 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1" h="36">
                      <a:moveTo>
                        <a:pt x="51" y="4"/>
                      </a:moveTo>
                      <a:lnTo>
                        <a:pt x="38" y="13"/>
                      </a:lnTo>
                      <a:lnTo>
                        <a:pt x="26" y="22"/>
                      </a:lnTo>
                      <a:lnTo>
                        <a:pt x="10" y="27"/>
                      </a:lnTo>
                      <a:lnTo>
                        <a:pt x="0" y="30"/>
                      </a:lnTo>
                      <a:lnTo>
                        <a:pt x="7" y="35"/>
                      </a:lnTo>
                      <a:lnTo>
                        <a:pt x="20" y="34"/>
                      </a:lnTo>
                      <a:lnTo>
                        <a:pt x="38" y="22"/>
                      </a:lnTo>
                      <a:lnTo>
                        <a:pt x="60" y="0"/>
                      </a:lnTo>
                      <a:lnTo>
                        <a:pt x="51" y="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83" name="Group 422">
                <a:extLst>
                  <a:ext uri="{FF2B5EF4-FFF2-40B4-BE49-F238E27FC236}">
                    <a16:creationId xmlns:a16="http://schemas.microsoft.com/office/drawing/2014/main" id="{F22B8CC9-B2CF-4C03-AF22-B2BCD84638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12" y="2699"/>
                <a:ext cx="233" cy="485"/>
                <a:chOff x="3912" y="2699"/>
                <a:chExt cx="233" cy="485"/>
              </a:xfrm>
            </p:grpSpPr>
            <p:sp>
              <p:nvSpPr>
                <p:cNvPr id="84" name="Freeform 423">
                  <a:extLst>
                    <a:ext uri="{FF2B5EF4-FFF2-40B4-BE49-F238E27FC236}">
                      <a16:creationId xmlns:a16="http://schemas.microsoft.com/office/drawing/2014/main" id="{F52B8DC7-242A-408D-BD04-656D1A32CC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5" y="2717"/>
                  <a:ext cx="127" cy="460"/>
                </a:xfrm>
                <a:custGeom>
                  <a:avLst/>
                  <a:gdLst>
                    <a:gd name="T0" fmla="*/ 125 w 127"/>
                    <a:gd name="T1" fmla="*/ 85 h 460"/>
                    <a:gd name="T2" fmla="*/ 126 w 127"/>
                    <a:gd name="T3" fmla="*/ 103 h 460"/>
                    <a:gd name="T4" fmla="*/ 123 w 127"/>
                    <a:gd name="T5" fmla="*/ 193 h 460"/>
                    <a:gd name="T6" fmla="*/ 110 w 127"/>
                    <a:gd name="T7" fmla="*/ 314 h 460"/>
                    <a:gd name="T8" fmla="*/ 107 w 127"/>
                    <a:gd name="T9" fmla="*/ 391 h 460"/>
                    <a:gd name="T10" fmla="*/ 109 w 127"/>
                    <a:gd name="T11" fmla="*/ 445 h 460"/>
                    <a:gd name="T12" fmla="*/ 105 w 127"/>
                    <a:gd name="T13" fmla="*/ 459 h 460"/>
                    <a:gd name="T14" fmla="*/ 98 w 127"/>
                    <a:gd name="T15" fmla="*/ 456 h 460"/>
                    <a:gd name="T16" fmla="*/ 60 w 127"/>
                    <a:gd name="T17" fmla="*/ 425 h 460"/>
                    <a:gd name="T18" fmla="*/ 50 w 127"/>
                    <a:gd name="T19" fmla="*/ 419 h 460"/>
                    <a:gd name="T20" fmla="*/ 44 w 127"/>
                    <a:gd name="T21" fmla="*/ 410 h 460"/>
                    <a:gd name="T22" fmla="*/ 34 w 127"/>
                    <a:gd name="T23" fmla="*/ 398 h 460"/>
                    <a:gd name="T24" fmla="*/ 21 w 127"/>
                    <a:gd name="T25" fmla="*/ 386 h 460"/>
                    <a:gd name="T26" fmla="*/ 16 w 127"/>
                    <a:gd name="T27" fmla="*/ 370 h 460"/>
                    <a:gd name="T28" fmla="*/ 0 w 127"/>
                    <a:gd name="T29" fmla="*/ 356 h 460"/>
                    <a:gd name="T30" fmla="*/ 0 w 127"/>
                    <a:gd name="T31" fmla="*/ 347 h 460"/>
                    <a:gd name="T32" fmla="*/ 9 w 127"/>
                    <a:gd name="T33" fmla="*/ 338 h 460"/>
                    <a:gd name="T34" fmla="*/ 13 w 127"/>
                    <a:gd name="T35" fmla="*/ 324 h 460"/>
                    <a:gd name="T36" fmla="*/ 11 w 127"/>
                    <a:gd name="T37" fmla="*/ 317 h 460"/>
                    <a:gd name="T38" fmla="*/ 8 w 127"/>
                    <a:gd name="T39" fmla="*/ 305 h 460"/>
                    <a:gd name="T40" fmla="*/ 7 w 127"/>
                    <a:gd name="T41" fmla="*/ 297 h 460"/>
                    <a:gd name="T42" fmla="*/ 14 w 127"/>
                    <a:gd name="T43" fmla="*/ 284 h 460"/>
                    <a:gd name="T44" fmla="*/ 14 w 127"/>
                    <a:gd name="T45" fmla="*/ 275 h 460"/>
                    <a:gd name="T46" fmla="*/ 8 w 127"/>
                    <a:gd name="T47" fmla="*/ 257 h 460"/>
                    <a:gd name="T48" fmla="*/ 8 w 127"/>
                    <a:gd name="T49" fmla="*/ 248 h 460"/>
                    <a:gd name="T50" fmla="*/ 12 w 127"/>
                    <a:gd name="T51" fmla="*/ 241 h 460"/>
                    <a:gd name="T52" fmla="*/ 20 w 127"/>
                    <a:gd name="T53" fmla="*/ 232 h 460"/>
                    <a:gd name="T54" fmla="*/ 20 w 127"/>
                    <a:gd name="T55" fmla="*/ 216 h 460"/>
                    <a:gd name="T56" fmla="*/ 16 w 127"/>
                    <a:gd name="T57" fmla="*/ 203 h 460"/>
                    <a:gd name="T58" fmla="*/ 20 w 127"/>
                    <a:gd name="T59" fmla="*/ 189 h 460"/>
                    <a:gd name="T60" fmla="*/ 25 w 127"/>
                    <a:gd name="T61" fmla="*/ 185 h 460"/>
                    <a:gd name="T62" fmla="*/ 22 w 127"/>
                    <a:gd name="T63" fmla="*/ 171 h 460"/>
                    <a:gd name="T64" fmla="*/ 14 w 127"/>
                    <a:gd name="T65" fmla="*/ 156 h 460"/>
                    <a:gd name="T66" fmla="*/ 12 w 127"/>
                    <a:gd name="T67" fmla="*/ 146 h 460"/>
                    <a:gd name="T68" fmla="*/ 15 w 127"/>
                    <a:gd name="T69" fmla="*/ 137 h 460"/>
                    <a:gd name="T70" fmla="*/ 26 w 127"/>
                    <a:gd name="T71" fmla="*/ 130 h 460"/>
                    <a:gd name="T72" fmla="*/ 25 w 127"/>
                    <a:gd name="T73" fmla="*/ 123 h 460"/>
                    <a:gd name="T74" fmla="*/ 14 w 127"/>
                    <a:gd name="T75" fmla="*/ 102 h 460"/>
                    <a:gd name="T76" fmla="*/ 11 w 127"/>
                    <a:gd name="T77" fmla="*/ 85 h 460"/>
                    <a:gd name="T78" fmla="*/ 15 w 127"/>
                    <a:gd name="T79" fmla="*/ 77 h 460"/>
                    <a:gd name="T80" fmla="*/ 26 w 127"/>
                    <a:gd name="T81" fmla="*/ 69 h 460"/>
                    <a:gd name="T82" fmla="*/ 24 w 127"/>
                    <a:gd name="T83" fmla="*/ 62 h 460"/>
                    <a:gd name="T84" fmla="*/ 16 w 127"/>
                    <a:gd name="T85" fmla="*/ 53 h 460"/>
                    <a:gd name="T86" fmla="*/ 16 w 127"/>
                    <a:gd name="T87" fmla="*/ 44 h 460"/>
                    <a:gd name="T88" fmla="*/ 29 w 127"/>
                    <a:gd name="T89" fmla="*/ 38 h 460"/>
                    <a:gd name="T90" fmla="*/ 35 w 127"/>
                    <a:gd name="T91" fmla="*/ 32 h 460"/>
                    <a:gd name="T92" fmla="*/ 25 w 127"/>
                    <a:gd name="T93" fmla="*/ 18 h 460"/>
                    <a:gd name="T94" fmla="*/ 25 w 127"/>
                    <a:gd name="T95" fmla="*/ 11 h 460"/>
                    <a:gd name="T96" fmla="*/ 38 w 127"/>
                    <a:gd name="T97" fmla="*/ 7 h 460"/>
                    <a:gd name="T98" fmla="*/ 39 w 127"/>
                    <a:gd name="T99" fmla="*/ 0 h 460"/>
                    <a:gd name="T100" fmla="*/ 52 w 127"/>
                    <a:gd name="T101" fmla="*/ 19 h 460"/>
                    <a:gd name="T102" fmla="*/ 67 w 127"/>
                    <a:gd name="T103" fmla="*/ 40 h 460"/>
                    <a:gd name="T104" fmla="*/ 87 w 127"/>
                    <a:gd name="T105" fmla="*/ 56 h 460"/>
                    <a:gd name="T106" fmla="*/ 102 w 127"/>
                    <a:gd name="T107" fmla="*/ 70 h 460"/>
                    <a:gd name="T108" fmla="*/ 119 w 127"/>
                    <a:gd name="T109" fmla="*/ 79 h 460"/>
                    <a:gd name="T110" fmla="*/ 125 w 127"/>
                    <a:gd name="T111" fmla="*/ 85 h 46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27"/>
                    <a:gd name="T169" fmla="*/ 0 h 460"/>
                    <a:gd name="T170" fmla="*/ 127 w 127"/>
                    <a:gd name="T171" fmla="*/ 460 h 46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27" h="460">
                      <a:moveTo>
                        <a:pt x="125" y="85"/>
                      </a:moveTo>
                      <a:lnTo>
                        <a:pt x="126" y="103"/>
                      </a:lnTo>
                      <a:lnTo>
                        <a:pt x="123" y="193"/>
                      </a:lnTo>
                      <a:lnTo>
                        <a:pt x="110" y="314"/>
                      </a:lnTo>
                      <a:lnTo>
                        <a:pt x="107" y="391"/>
                      </a:lnTo>
                      <a:lnTo>
                        <a:pt x="109" y="445"/>
                      </a:lnTo>
                      <a:lnTo>
                        <a:pt x="105" y="459"/>
                      </a:lnTo>
                      <a:lnTo>
                        <a:pt x="98" y="456"/>
                      </a:lnTo>
                      <a:lnTo>
                        <a:pt x="60" y="425"/>
                      </a:lnTo>
                      <a:lnTo>
                        <a:pt x="50" y="419"/>
                      </a:lnTo>
                      <a:lnTo>
                        <a:pt x="44" y="410"/>
                      </a:lnTo>
                      <a:lnTo>
                        <a:pt x="34" y="398"/>
                      </a:lnTo>
                      <a:lnTo>
                        <a:pt x="21" y="386"/>
                      </a:lnTo>
                      <a:lnTo>
                        <a:pt x="16" y="370"/>
                      </a:lnTo>
                      <a:lnTo>
                        <a:pt x="0" y="356"/>
                      </a:lnTo>
                      <a:lnTo>
                        <a:pt x="0" y="347"/>
                      </a:lnTo>
                      <a:lnTo>
                        <a:pt x="9" y="338"/>
                      </a:lnTo>
                      <a:lnTo>
                        <a:pt x="13" y="324"/>
                      </a:lnTo>
                      <a:lnTo>
                        <a:pt x="11" y="317"/>
                      </a:lnTo>
                      <a:lnTo>
                        <a:pt x="8" y="305"/>
                      </a:lnTo>
                      <a:lnTo>
                        <a:pt x="7" y="297"/>
                      </a:lnTo>
                      <a:lnTo>
                        <a:pt x="14" y="284"/>
                      </a:lnTo>
                      <a:lnTo>
                        <a:pt x="14" y="275"/>
                      </a:lnTo>
                      <a:lnTo>
                        <a:pt x="8" y="257"/>
                      </a:lnTo>
                      <a:lnTo>
                        <a:pt x="8" y="248"/>
                      </a:lnTo>
                      <a:lnTo>
                        <a:pt x="12" y="241"/>
                      </a:lnTo>
                      <a:lnTo>
                        <a:pt x="20" y="232"/>
                      </a:lnTo>
                      <a:lnTo>
                        <a:pt x="20" y="216"/>
                      </a:lnTo>
                      <a:lnTo>
                        <a:pt x="16" y="203"/>
                      </a:lnTo>
                      <a:lnTo>
                        <a:pt x="20" y="189"/>
                      </a:lnTo>
                      <a:lnTo>
                        <a:pt x="25" y="185"/>
                      </a:lnTo>
                      <a:lnTo>
                        <a:pt x="22" y="171"/>
                      </a:lnTo>
                      <a:lnTo>
                        <a:pt x="14" y="156"/>
                      </a:lnTo>
                      <a:lnTo>
                        <a:pt x="12" y="146"/>
                      </a:lnTo>
                      <a:lnTo>
                        <a:pt x="15" y="137"/>
                      </a:lnTo>
                      <a:lnTo>
                        <a:pt x="26" y="130"/>
                      </a:lnTo>
                      <a:lnTo>
                        <a:pt x="25" y="123"/>
                      </a:lnTo>
                      <a:lnTo>
                        <a:pt x="14" y="102"/>
                      </a:lnTo>
                      <a:lnTo>
                        <a:pt x="11" y="85"/>
                      </a:lnTo>
                      <a:lnTo>
                        <a:pt x="15" y="77"/>
                      </a:lnTo>
                      <a:lnTo>
                        <a:pt x="26" y="69"/>
                      </a:lnTo>
                      <a:lnTo>
                        <a:pt x="24" y="62"/>
                      </a:lnTo>
                      <a:lnTo>
                        <a:pt x="16" y="53"/>
                      </a:lnTo>
                      <a:lnTo>
                        <a:pt x="16" y="44"/>
                      </a:lnTo>
                      <a:lnTo>
                        <a:pt x="29" y="38"/>
                      </a:lnTo>
                      <a:lnTo>
                        <a:pt x="35" y="32"/>
                      </a:lnTo>
                      <a:lnTo>
                        <a:pt x="25" y="18"/>
                      </a:lnTo>
                      <a:lnTo>
                        <a:pt x="25" y="11"/>
                      </a:lnTo>
                      <a:lnTo>
                        <a:pt x="38" y="7"/>
                      </a:lnTo>
                      <a:lnTo>
                        <a:pt x="39" y="0"/>
                      </a:lnTo>
                      <a:lnTo>
                        <a:pt x="52" y="19"/>
                      </a:lnTo>
                      <a:lnTo>
                        <a:pt x="67" y="40"/>
                      </a:lnTo>
                      <a:lnTo>
                        <a:pt x="87" y="56"/>
                      </a:lnTo>
                      <a:lnTo>
                        <a:pt x="102" y="70"/>
                      </a:lnTo>
                      <a:lnTo>
                        <a:pt x="119" y="79"/>
                      </a:lnTo>
                      <a:lnTo>
                        <a:pt x="125" y="85"/>
                      </a:lnTo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85" name="Freeform 424">
                  <a:extLst>
                    <a:ext uri="{FF2B5EF4-FFF2-40B4-BE49-F238E27FC236}">
                      <a16:creationId xmlns:a16="http://schemas.microsoft.com/office/drawing/2014/main" id="{5063C478-4FA9-496B-A4C0-BC31DEF20D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2" y="2724"/>
                  <a:ext cx="47" cy="346"/>
                </a:xfrm>
                <a:custGeom>
                  <a:avLst/>
                  <a:gdLst>
                    <a:gd name="T0" fmla="*/ 35 w 47"/>
                    <a:gd name="T1" fmla="*/ 12 h 346"/>
                    <a:gd name="T2" fmla="*/ 46 w 47"/>
                    <a:gd name="T3" fmla="*/ 25 h 346"/>
                    <a:gd name="T4" fmla="*/ 39 w 47"/>
                    <a:gd name="T5" fmla="*/ 34 h 346"/>
                    <a:gd name="T6" fmla="*/ 25 w 47"/>
                    <a:gd name="T7" fmla="*/ 40 h 346"/>
                    <a:gd name="T8" fmla="*/ 30 w 47"/>
                    <a:gd name="T9" fmla="*/ 50 h 346"/>
                    <a:gd name="T10" fmla="*/ 35 w 47"/>
                    <a:gd name="T11" fmla="*/ 63 h 346"/>
                    <a:gd name="T12" fmla="*/ 27 w 47"/>
                    <a:gd name="T13" fmla="*/ 70 h 346"/>
                    <a:gd name="T14" fmla="*/ 21 w 47"/>
                    <a:gd name="T15" fmla="*/ 80 h 346"/>
                    <a:gd name="T16" fmla="*/ 26 w 47"/>
                    <a:gd name="T17" fmla="*/ 97 h 346"/>
                    <a:gd name="T18" fmla="*/ 34 w 47"/>
                    <a:gd name="T19" fmla="*/ 113 h 346"/>
                    <a:gd name="T20" fmla="*/ 31 w 47"/>
                    <a:gd name="T21" fmla="*/ 127 h 346"/>
                    <a:gd name="T22" fmla="*/ 21 w 47"/>
                    <a:gd name="T23" fmla="*/ 139 h 346"/>
                    <a:gd name="T24" fmla="*/ 31 w 47"/>
                    <a:gd name="T25" fmla="*/ 163 h 346"/>
                    <a:gd name="T26" fmla="*/ 35 w 47"/>
                    <a:gd name="T27" fmla="*/ 179 h 346"/>
                    <a:gd name="T28" fmla="*/ 26 w 47"/>
                    <a:gd name="T29" fmla="*/ 191 h 346"/>
                    <a:gd name="T30" fmla="*/ 27 w 47"/>
                    <a:gd name="T31" fmla="*/ 208 h 346"/>
                    <a:gd name="T32" fmla="*/ 32 w 47"/>
                    <a:gd name="T33" fmla="*/ 226 h 346"/>
                    <a:gd name="T34" fmla="*/ 25 w 47"/>
                    <a:gd name="T35" fmla="*/ 235 h 346"/>
                    <a:gd name="T36" fmla="*/ 14 w 47"/>
                    <a:gd name="T37" fmla="*/ 246 h 346"/>
                    <a:gd name="T38" fmla="*/ 23 w 47"/>
                    <a:gd name="T39" fmla="*/ 268 h 346"/>
                    <a:gd name="T40" fmla="*/ 26 w 47"/>
                    <a:gd name="T41" fmla="*/ 283 h 346"/>
                    <a:gd name="T42" fmla="*/ 18 w 47"/>
                    <a:gd name="T43" fmla="*/ 285 h 346"/>
                    <a:gd name="T44" fmla="*/ 20 w 47"/>
                    <a:gd name="T45" fmla="*/ 308 h 346"/>
                    <a:gd name="T46" fmla="*/ 23 w 47"/>
                    <a:gd name="T47" fmla="*/ 321 h 346"/>
                    <a:gd name="T48" fmla="*/ 16 w 47"/>
                    <a:gd name="T49" fmla="*/ 335 h 346"/>
                    <a:gd name="T50" fmla="*/ 0 w 47"/>
                    <a:gd name="T51" fmla="*/ 341 h 346"/>
                    <a:gd name="T52" fmla="*/ 13 w 47"/>
                    <a:gd name="T53" fmla="*/ 318 h 346"/>
                    <a:gd name="T54" fmla="*/ 8 w 47"/>
                    <a:gd name="T55" fmla="*/ 299 h 346"/>
                    <a:gd name="T56" fmla="*/ 10 w 47"/>
                    <a:gd name="T57" fmla="*/ 282 h 346"/>
                    <a:gd name="T58" fmla="*/ 15 w 47"/>
                    <a:gd name="T59" fmla="*/ 274 h 346"/>
                    <a:gd name="T60" fmla="*/ 6 w 47"/>
                    <a:gd name="T61" fmla="*/ 252 h 346"/>
                    <a:gd name="T62" fmla="*/ 7 w 47"/>
                    <a:gd name="T63" fmla="*/ 231 h 346"/>
                    <a:gd name="T64" fmla="*/ 20 w 47"/>
                    <a:gd name="T65" fmla="*/ 222 h 346"/>
                    <a:gd name="T66" fmla="*/ 17 w 47"/>
                    <a:gd name="T67" fmla="*/ 206 h 346"/>
                    <a:gd name="T68" fmla="*/ 15 w 47"/>
                    <a:gd name="T69" fmla="*/ 188 h 346"/>
                    <a:gd name="T70" fmla="*/ 25 w 47"/>
                    <a:gd name="T71" fmla="*/ 177 h 346"/>
                    <a:gd name="T72" fmla="*/ 21 w 47"/>
                    <a:gd name="T73" fmla="*/ 163 h 346"/>
                    <a:gd name="T74" fmla="*/ 11 w 47"/>
                    <a:gd name="T75" fmla="*/ 143 h 346"/>
                    <a:gd name="T76" fmla="*/ 13 w 47"/>
                    <a:gd name="T77" fmla="*/ 130 h 346"/>
                    <a:gd name="T78" fmla="*/ 24 w 47"/>
                    <a:gd name="T79" fmla="*/ 119 h 346"/>
                    <a:gd name="T80" fmla="*/ 13 w 47"/>
                    <a:gd name="T81" fmla="*/ 93 h 346"/>
                    <a:gd name="T82" fmla="*/ 11 w 47"/>
                    <a:gd name="T83" fmla="*/ 77 h 346"/>
                    <a:gd name="T84" fmla="*/ 20 w 47"/>
                    <a:gd name="T85" fmla="*/ 67 h 346"/>
                    <a:gd name="T86" fmla="*/ 24 w 47"/>
                    <a:gd name="T87" fmla="*/ 59 h 346"/>
                    <a:gd name="T88" fmla="*/ 14 w 47"/>
                    <a:gd name="T89" fmla="*/ 46 h 346"/>
                    <a:gd name="T90" fmla="*/ 19 w 47"/>
                    <a:gd name="T91" fmla="*/ 34 h 346"/>
                    <a:gd name="T92" fmla="*/ 31 w 47"/>
                    <a:gd name="T93" fmla="*/ 27 h 346"/>
                    <a:gd name="T94" fmla="*/ 31 w 47"/>
                    <a:gd name="T95" fmla="*/ 18 h 346"/>
                    <a:gd name="T96" fmla="*/ 26 w 47"/>
                    <a:gd name="T97" fmla="*/ 6 h 34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7"/>
                    <a:gd name="T148" fmla="*/ 0 h 346"/>
                    <a:gd name="T149" fmla="*/ 47 w 47"/>
                    <a:gd name="T150" fmla="*/ 346 h 34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7" h="346">
                      <a:moveTo>
                        <a:pt x="30" y="0"/>
                      </a:moveTo>
                      <a:lnTo>
                        <a:pt x="35" y="12"/>
                      </a:lnTo>
                      <a:lnTo>
                        <a:pt x="40" y="20"/>
                      </a:lnTo>
                      <a:lnTo>
                        <a:pt x="46" y="25"/>
                      </a:lnTo>
                      <a:lnTo>
                        <a:pt x="45" y="31"/>
                      </a:lnTo>
                      <a:lnTo>
                        <a:pt x="39" y="34"/>
                      </a:lnTo>
                      <a:lnTo>
                        <a:pt x="31" y="36"/>
                      </a:lnTo>
                      <a:lnTo>
                        <a:pt x="25" y="40"/>
                      </a:lnTo>
                      <a:lnTo>
                        <a:pt x="26" y="47"/>
                      </a:lnTo>
                      <a:lnTo>
                        <a:pt x="30" y="50"/>
                      </a:lnTo>
                      <a:lnTo>
                        <a:pt x="35" y="59"/>
                      </a:lnTo>
                      <a:lnTo>
                        <a:pt x="35" y="63"/>
                      </a:lnTo>
                      <a:lnTo>
                        <a:pt x="34" y="67"/>
                      </a:lnTo>
                      <a:lnTo>
                        <a:pt x="27" y="70"/>
                      </a:lnTo>
                      <a:lnTo>
                        <a:pt x="21" y="75"/>
                      </a:lnTo>
                      <a:lnTo>
                        <a:pt x="21" y="80"/>
                      </a:lnTo>
                      <a:lnTo>
                        <a:pt x="22" y="86"/>
                      </a:lnTo>
                      <a:lnTo>
                        <a:pt x="26" y="97"/>
                      </a:lnTo>
                      <a:lnTo>
                        <a:pt x="30" y="107"/>
                      </a:lnTo>
                      <a:lnTo>
                        <a:pt x="34" y="113"/>
                      </a:lnTo>
                      <a:lnTo>
                        <a:pt x="33" y="121"/>
                      </a:lnTo>
                      <a:lnTo>
                        <a:pt x="31" y="127"/>
                      </a:lnTo>
                      <a:lnTo>
                        <a:pt x="25" y="133"/>
                      </a:lnTo>
                      <a:lnTo>
                        <a:pt x="21" y="139"/>
                      </a:lnTo>
                      <a:lnTo>
                        <a:pt x="21" y="148"/>
                      </a:lnTo>
                      <a:lnTo>
                        <a:pt x="31" y="163"/>
                      </a:lnTo>
                      <a:lnTo>
                        <a:pt x="35" y="171"/>
                      </a:lnTo>
                      <a:lnTo>
                        <a:pt x="35" y="179"/>
                      </a:lnTo>
                      <a:lnTo>
                        <a:pt x="31" y="184"/>
                      </a:lnTo>
                      <a:lnTo>
                        <a:pt x="26" y="191"/>
                      </a:lnTo>
                      <a:lnTo>
                        <a:pt x="24" y="198"/>
                      </a:lnTo>
                      <a:lnTo>
                        <a:pt x="27" y="208"/>
                      </a:lnTo>
                      <a:lnTo>
                        <a:pt x="31" y="219"/>
                      </a:lnTo>
                      <a:lnTo>
                        <a:pt x="32" y="226"/>
                      </a:lnTo>
                      <a:lnTo>
                        <a:pt x="31" y="230"/>
                      </a:lnTo>
                      <a:lnTo>
                        <a:pt x="25" y="235"/>
                      </a:lnTo>
                      <a:lnTo>
                        <a:pt x="18" y="241"/>
                      </a:lnTo>
                      <a:lnTo>
                        <a:pt x="14" y="246"/>
                      </a:lnTo>
                      <a:lnTo>
                        <a:pt x="17" y="256"/>
                      </a:lnTo>
                      <a:lnTo>
                        <a:pt x="23" y="268"/>
                      </a:lnTo>
                      <a:lnTo>
                        <a:pt x="26" y="276"/>
                      </a:lnTo>
                      <a:lnTo>
                        <a:pt x="26" y="283"/>
                      </a:lnTo>
                      <a:lnTo>
                        <a:pt x="25" y="285"/>
                      </a:lnTo>
                      <a:lnTo>
                        <a:pt x="18" y="285"/>
                      </a:lnTo>
                      <a:lnTo>
                        <a:pt x="16" y="299"/>
                      </a:lnTo>
                      <a:lnTo>
                        <a:pt x="20" y="308"/>
                      </a:lnTo>
                      <a:lnTo>
                        <a:pt x="23" y="315"/>
                      </a:lnTo>
                      <a:lnTo>
                        <a:pt x="23" y="321"/>
                      </a:lnTo>
                      <a:lnTo>
                        <a:pt x="23" y="327"/>
                      </a:lnTo>
                      <a:lnTo>
                        <a:pt x="16" y="335"/>
                      </a:lnTo>
                      <a:lnTo>
                        <a:pt x="7" y="345"/>
                      </a:lnTo>
                      <a:lnTo>
                        <a:pt x="0" y="341"/>
                      </a:lnTo>
                      <a:lnTo>
                        <a:pt x="3" y="332"/>
                      </a:lnTo>
                      <a:lnTo>
                        <a:pt x="13" y="318"/>
                      </a:lnTo>
                      <a:lnTo>
                        <a:pt x="12" y="309"/>
                      </a:lnTo>
                      <a:lnTo>
                        <a:pt x="8" y="299"/>
                      </a:lnTo>
                      <a:lnTo>
                        <a:pt x="6" y="289"/>
                      </a:lnTo>
                      <a:lnTo>
                        <a:pt x="10" y="282"/>
                      </a:lnTo>
                      <a:lnTo>
                        <a:pt x="14" y="279"/>
                      </a:lnTo>
                      <a:lnTo>
                        <a:pt x="15" y="274"/>
                      </a:lnTo>
                      <a:lnTo>
                        <a:pt x="11" y="263"/>
                      </a:lnTo>
                      <a:lnTo>
                        <a:pt x="6" y="252"/>
                      </a:lnTo>
                      <a:lnTo>
                        <a:pt x="4" y="242"/>
                      </a:lnTo>
                      <a:lnTo>
                        <a:pt x="7" y="231"/>
                      </a:lnTo>
                      <a:lnTo>
                        <a:pt x="16" y="227"/>
                      </a:lnTo>
                      <a:lnTo>
                        <a:pt x="20" y="222"/>
                      </a:lnTo>
                      <a:lnTo>
                        <a:pt x="19" y="214"/>
                      </a:lnTo>
                      <a:lnTo>
                        <a:pt x="17" y="206"/>
                      </a:lnTo>
                      <a:lnTo>
                        <a:pt x="14" y="196"/>
                      </a:lnTo>
                      <a:lnTo>
                        <a:pt x="15" y="188"/>
                      </a:lnTo>
                      <a:lnTo>
                        <a:pt x="19" y="183"/>
                      </a:lnTo>
                      <a:lnTo>
                        <a:pt x="25" y="177"/>
                      </a:lnTo>
                      <a:lnTo>
                        <a:pt x="25" y="173"/>
                      </a:lnTo>
                      <a:lnTo>
                        <a:pt x="21" y="163"/>
                      </a:lnTo>
                      <a:lnTo>
                        <a:pt x="14" y="152"/>
                      </a:lnTo>
                      <a:lnTo>
                        <a:pt x="11" y="143"/>
                      </a:lnTo>
                      <a:lnTo>
                        <a:pt x="11" y="136"/>
                      </a:lnTo>
                      <a:lnTo>
                        <a:pt x="13" y="130"/>
                      </a:lnTo>
                      <a:lnTo>
                        <a:pt x="18" y="125"/>
                      </a:lnTo>
                      <a:lnTo>
                        <a:pt x="24" y="119"/>
                      </a:lnTo>
                      <a:lnTo>
                        <a:pt x="24" y="114"/>
                      </a:lnTo>
                      <a:lnTo>
                        <a:pt x="13" y="93"/>
                      </a:lnTo>
                      <a:lnTo>
                        <a:pt x="12" y="84"/>
                      </a:lnTo>
                      <a:lnTo>
                        <a:pt x="11" y="77"/>
                      </a:lnTo>
                      <a:lnTo>
                        <a:pt x="15" y="71"/>
                      </a:lnTo>
                      <a:lnTo>
                        <a:pt x="20" y="67"/>
                      </a:lnTo>
                      <a:lnTo>
                        <a:pt x="23" y="62"/>
                      </a:lnTo>
                      <a:lnTo>
                        <a:pt x="24" y="59"/>
                      </a:lnTo>
                      <a:lnTo>
                        <a:pt x="20" y="53"/>
                      </a:lnTo>
                      <a:lnTo>
                        <a:pt x="14" y="46"/>
                      </a:lnTo>
                      <a:lnTo>
                        <a:pt x="15" y="40"/>
                      </a:lnTo>
                      <a:lnTo>
                        <a:pt x="19" y="34"/>
                      </a:lnTo>
                      <a:lnTo>
                        <a:pt x="25" y="30"/>
                      </a:lnTo>
                      <a:lnTo>
                        <a:pt x="31" y="27"/>
                      </a:lnTo>
                      <a:lnTo>
                        <a:pt x="33" y="24"/>
                      </a:lnTo>
                      <a:lnTo>
                        <a:pt x="31" y="18"/>
                      </a:lnTo>
                      <a:lnTo>
                        <a:pt x="28" y="12"/>
                      </a:lnTo>
                      <a:lnTo>
                        <a:pt x="26" y="6"/>
                      </a:lnTo>
                      <a:lnTo>
                        <a:pt x="3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86" name="Freeform 425">
                  <a:extLst>
                    <a:ext uri="{FF2B5EF4-FFF2-40B4-BE49-F238E27FC236}">
                      <a16:creationId xmlns:a16="http://schemas.microsoft.com/office/drawing/2014/main" id="{85D95B54-EE67-4EFA-83A3-64D7EDD6BF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1" y="2812"/>
                  <a:ext cx="43" cy="280"/>
                </a:xfrm>
                <a:custGeom>
                  <a:avLst/>
                  <a:gdLst>
                    <a:gd name="T0" fmla="*/ 39 w 43"/>
                    <a:gd name="T1" fmla="*/ 7 h 280"/>
                    <a:gd name="T2" fmla="*/ 40 w 43"/>
                    <a:gd name="T3" fmla="*/ 27 h 280"/>
                    <a:gd name="T4" fmla="*/ 26 w 43"/>
                    <a:gd name="T5" fmla="*/ 34 h 280"/>
                    <a:gd name="T6" fmla="*/ 29 w 43"/>
                    <a:gd name="T7" fmla="*/ 56 h 280"/>
                    <a:gd name="T8" fmla="*/ 34 w 43"/>
                    <a:gd name="T9" fmla="*/ 77 h 280"/>
                    <a:gd name="T10" fmla="*/ 26 w 43"/>
                    <a:gd name="T11" fmla="*/ 87 h 280"/>
                    <a:gd name="T12" fmla="*/ 28 w 43"/>
                    <a:gd name="T13" fmla="*/ 104 h 280"/>
                    <a:gd name="T14" fmla="*/ 32 w 43"/>
                    <a:gd name="T15" fmla="*/ 124 h 280"/>
                    <a:gd name="T16" fmla="*/ 28 w 43"/>
                    <a:gd name="T17" fmla="*/ 137 h 280"/>
                    <a:gd name="T18" fmla="*/ 21 w 43"/>
                    <a:gd name="T19" fmla="*/ 149 h 280"/>
                    <a:gd name="T20" fmla="*/ 29 w 43"/>
                    <a:gd name="T21" fmla="*/ 174 h 280"/>
                    <a:gd name="T22" fmla="*/ 30 w 43"/>
                    <a:gd name="T23" fmla="*/ 190 h 280"/>
                    <a:gd name="T24" fmla="*/ 15 w 43"/>
                    <a:gd name="T25" fmla="*/ 202 h 280"/>
                    <a:gd name="T26" fmla="*/ 18 w 43"/>
                    <a:gd name="T27" fmla="*/ 226 h 280"/>
                    <a:gd name="T28" fmla="*/ 21 w 43"/>
                    <a:gd name="T29" fmla="*/ 248 h 280"/>
                    <a:gd name="T30" fmla="*/ 12 w 43"/>
                    <a:gd name="T31" fmla="*/ 260 h 280"/>
                    <a:gd name="T32" fmla="*/ 7 w 43"/>
                    <a:gd name="T33" fmla="*/ 276 h 280"/>
                    <a:gd name="T34" fmla="*/ 4 w 43"/>
                    <a:gd name="T35" fmla="*/ 269 h 280"/>
                    <a:gd name="T36" fmla="*/ 13 w 43"/>
                    <a:gd name="T37" fmla="*/ 250 h 280"/>
                    <a:gd name="T38" fmla="*/ 10 w 43"/>
                    <a:gd name="T39" fmla="*/ 221 h 280"/>
                    <a:gd name="T40" fmla="*/ 9 w 43"/>
                    <a:gd name="T41" fmla="*/ 200 h 280"/>
                    <a:gd name="T42" fmla="*/ 20 w 43"/>
                    <a:gd name="T43" fmla="*/ 186 h 280"/>
                    <a:gd name="T44" fmla="*/ 12 w 43"/>
                    <a:gd name="T45" fmla="*/ 164 h 280"/>
                    <a:gd name="T46" fmla="*/ 11 w 43"/>
                    <a:gd name="T47" fmla="*/ 145 h 280"/>
                    <a:gd name="T48" fmla="*/ 19 w 43"/>
                    <a:gd name="T49" fmla="*/ 130 h 280"/>
                    <a:gd name="T50" fmla="*/ 24 w 43"/>
                    <a:gd name="T51" fmla="*/ 118 h 280"/>
                    <a:gd name="T52" fmla="*/ 17 w 43"/>
                    <a:gd name="T53" fmla="*/ 98 h 280"/>
                    <a:gd name="T54" fmla="*/ 19 w 43"/>
                    <a:gd name="T55" fmla="*/ 82 h 280"/>
                    <a:gd name="T56" fmla="*/ 25 w 43"/>
                    <a:gd name="T57" fmla="*/ 71 h 280"/>
                    <a:gd name="T58" fmla="*/ 19 w 43"/>
                    <a:gd name="T59" fmla="*/ 53 h 280"/>
                    <a:gd name="T60" fmla="*/ 18 w 43"/>
                    <a:gd name="T61" fmla="*/ 33 h 280"/>
                    <a:gd name="T62" fmla="*/ 28 w 43"/>
                    <a:gd name="T63" fmla="*/ 21 h 280"/>
                    <a:gd name="T64" fmla="*/ 29 w 43"/>
                    <a:gd name="T65" fmla="*/ 8 h 280"/>
                    <a:gd name="T66" fmla="*/ 36 w 43"/>
                    <a:gd name="T67" fmla="*/ 0 h 28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280"/>
                    <a:gd name="T104" fmla="*/ 43 w 43"/>
                    <a:gd name="T105" fmla="*/ 280 h 28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280">
                      <a:moveTo>
                        <a:pt x="36" y="0"/>
                      </a:moveTo>
                      <a:lnTo>
                        <a:pt x="39" y="7"/>
                      </a:lnTo>
                      <a:lnTo>
                        <a:pt x="42" y="21"/>
                      </a:lnTo>
                      <a:lnTo>
                        <a:pt x="40" y="27"/>
                      </a:lnTo>
                      <a:lnTo>
                        <a:pt x="32" y="31"/>
                      </a:lnTo>
                      <a:lnTo>
                        <a:pt x="26" y="34"/>
                      </a:lnTo>
                      <a:lnTo>
                        <a:pt x="26" y="46"/>
                      </a:lnTo>
                      <a:lnTo>
                        <a:pt x="29" y="56"/>
                      </a:lnTo>
                      <a:lnTo>
                        <a:pt x="34" y="63"/>
                      </a:lnTo>
                      <a:lnTo>
                        <a:pt x="34" y="77"/>
                      </a:lnTo>
                      <a:lnTo>
                        <a:pt x="32" y="82"/>
                      </a:lnTo>
                      <a:lnTo>
                        <a:pt x="26" y="87"/>
                      </a:lnTo>
                      <a:lnTo>
                        <a:pt x="25" y="97"/>
                      </a:lnTo>
                      <a:lnTo>
                        <a:pt x="28" y="104"/>
                      </a:lnTo>
                      <a:lnTo>
                        <a:pt x="32" y="112"/>
                      </a:lnTo>
                      <a:lnTo>
                        <a:pt x="32" y="124"/>
                      </a:lnTo>
                      <a:lnTo>
                        <a:pt x="32" y="130"/>
                      </a:lnTo>
                      <a:lnTo>
                        <a:pt x="28" y="137"/>
                      </a:lnTo>
                      <a:lnTo>
                        <a:pt x="21" y="143"/>
                      </a:lnTo>
                      <a:lnTo>
                        <a:pt x="21" y="149"/>
                      </a:lnTo>
                      <a:lnTo>
                        <a:pt x="22" y="167"/>
                      </a:lnTo>
                      <a:lnTo>
                        <a:pt x="29" y="174"/>
                      </a:lnTo>
                      <a:lnTo>
                        <a:pt x="32" y="182"/>
                      </a:lnTo>
                      <a:lnTo>
                        <a:pt x="30" y="190"/>
                      </a:lnTo>
                      <a:lnTo>
                        <a:pt x="20" y="197"/>
                      </a:lnTo>
                      <a:lnTo>
                        <a:pt x="15" y="202"/>
                      </a:lnTo>
                      <a:lnTo>
                        <a:pt x="13" y="212"/>
                      </a:lnTo>
                      <a:lnTo>
                        <a:pt x="18" y="226"/>
                      </a:lnTo>
                      <a:lnTo>
                        <a:pt x="21" y="241"/>
                      </a:lnTo>
                      <a:lnTo>
                        <a:pt x="21" y="248"/>
                      </a:lnTo>
                      <a:lnTo>
                        <a:pt x="19" y="259"/>
                      </a:lnTo>
                      <a:lnTo>
                        <a:pt x="12" y="260"/>
                      </a:lnTo>
                      <a:lnTo>
                        <a:pt x="8" y="268"/>
                      </a:lnTo>
                      <a:lnTo>
                        <a:pt x="7" y="276"/>
                      </a:lnTo>
                      <a:lnTo>
                        <a:pt x="0" y="279"/>
                      </a:lnTo>
                      <a:lnTo>
                        <a:pt x="4" y="269"/>
                      </a:lnTo>
                      <a:lnTo>
                        <a:pt x="11" y="258"/>
                      </a:lnTo>
                      <a:lnTo>
                        <a:pt x="13" y="250"/>
                      </a:lnTo>
                      <a:lnTo>
                        <a:pt x="13" y="234"/>
                      </a:lnTo>
                      <a:lnTo>
                        <a:pt x="10" y="221"/>
                      </a:lnTo>
                      <a:lnTo>
                        <a:pt x="9" y="211"/>
                      </a:lnTo>
                      <a:lnTo>
                        <a:pt x="9" y="200"/>
                      </a:lnTo>
                      <a:lnTo>
                        <a:pt x="15" y="191"/>
                      </a:lnTo>
                      <a:lnTo>
                        <a:pt x="20" y="186"/>
                      </a:lnTo>
                      <a:lnTo>
                        <a:pt x="18" y="174"/>
                      </a:lnTo>
                      <a:lnTo>
                        <a:pt x="12" y="164"/>
                      </a:lnTo>
                      <a:lnTo>
                        <a:pt x="11" y="156"/>
                      </a:lnTo>
                      <a:lnTo>
                        <a:pt x="11" y="145"/>
                      </a:lnTo>
                      <a:lnTo>
                        <a:pt x="14" y="137"/>
                      </a:lnTo>
                      <a:lnTo>
                        <a:pt x="19" y="130"/>
                      </a:lnTo>
                      <a:lnTo>
                        <a:pt x="24" y="124"/>
                      </a:lnTo>
                      <a:lnTo>
                        <a:pt x="24" y="118"/>
                      </a:lnTo>
                      <a:lnTo>
                        <a:pt x="20" y="111"/>
                      </a:lnTo>
                      <a:lnTo>
                        <a:pt x="17" y="98"/>
                      </a:lnTo>
                      <a:lnTo>
                        <a:pt x="17" y="90"/>
                      </a:lnTo>
                      <a:lnTo>
                        <a:pt x="19" y="82"/>
                      </a:lnTo>
                      <a:lnTo>
                        <a:pt x="24" y="76"/>
                      </a:lnTo>
                      <a:lnTo>
                        <a:pt x="25" y="71"/>
                      </a:lnTo>
                      <a:lnTo>
                        <a:pt x="24" y="63"/>
                      </a:lnTo>
                      <a:lnTo>
                        <a:pt x="19" y="53"/>
                      </a:lnTo>
                      <a:lnTo>
                        <a:pt x="17" y="46"/>
                      </a:lnTo>
                      <a:lnTo>
                        <a:pt x="18" y="33"/>
                      </a:lnTo>
                      <a:lnTo>
                        <a:pt x="22" y="28"/>
                      </a:lnTo>
                      <a:lnTo>
                        <a:pt x="28" y="21"/>
                      </a:lnTo>
                      <a:lnTo>
                        <a:pt x="31" y="14"/>
                      </a:lnTo>
                      <a:lnTo>
                        <a:pt x="29" y="8"/>
                      </a:lnTo>
                      <a:lnTo>
                        <a:pt x="31" y="3"/>
                      </a:lnTo>
                      <a:lnTo>
                        <a:pt x="3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87" name="Freeform 426">
                  <a:extLst>
                    <a:ext uri="{FF2B5EF4-FFF2-40B4-BE49-F238E27FC236}">
                      <a16:creationId xmlns:a16="http://schemas.microsoft.com/office/drawing/2014/main" id="{C58F2301-B789-4261-A924-BF394EDC35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4" y="2775"/>
                  <a:ext cx="70" cy="65"/>
                </a:xfrm>
                <a:custGeom>
                  <a:avLst/>
                  <a:gdLst>
                    <a:gd name="T0" fmla="*/ 69 w 70"/>
                    <a:gd name="T1" fmla="*/ 53 h 65"/>
                    <a:gd name="T2" fmla="*/ 48 w 70"/>
                    <a:gd name="T3" fmla="*/ 34 h 65"/>
                    <a:gd name="T4" fmla="*/ 31 w 70"/>
                    <a:gd name="T5" fmla="*/ 18 h 65"/>
                    <a:gd name="T6" fmla="*/ 15 w 70"/>
                    <a:gd name="T7" fmla="*/ 1 h 65"/>
                    <a:gd name="T8" fmla="*/ 0 w 70"/>
                    <a:gd name="T9" fmla="*/ 0 h 65"/>
                    <a:gd name="T10" fmla="*/ 34 w 70"/>
                    <a:gd name="T11" fmla="*/ 27 h 65"/>
                    <a:gd name="T12" fmla="*/ 51 w 70"/>
                    <a:gd name="T13" fmla="*/ 44 h 65"/>
                    <a:gd name="T14" fmla="*/ 65 w 70"/>
                    <a:gd name="T15" fmla="*/ 64 h 65"/>
                    <a:gd name="T16" fmla="*/ 69 w 70"/>
                    <a:gd name="T17" fmla="*/ 53 h 6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0"/>
                    <a:gd name="T28" fmla="*/ 0 h 65"/>
                    <a:gd name="T29" fmla="*/ 70 w 70"/>
                    <a:gd name="T30" fmla="*/ 65 h 6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0" h="65">
                      <a:moveTo>
                        <a:pt x="69" y="53"/>
                      </a:moveTo>
                      <a:lnTo>
                        <a:pt x="48" y="34"/>
                      </a:lnTo>
                      <a:lnTo>
                        <a:pt x="31" y="18"/>
                      </a:lnTo>
                      <a:lnTo>
                        <a:pt x="15" y="1"/>
                      </a:lnTo>
                      <a:lnTo>
                        <a:pt x="0" y="0"/>
                      </a:lnTo>
                      <a:lnTo>
                        <a:pt x="34" y="27"/>
                      </a:lnTo>
                      <a:lnTo>
                        <a:pt x="51" y="44"/>
                      </a:lnTo>
                      <a:lnTo>
                        <a:pt x="65" y="64"/>
                      </a:lnTo>
                      <a:lnTo>
                        <a:pt x="69" y="5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88" name="Freeform 427">
                  <a:extLst>
                    <a:ext uri="{FF2B5EF4-FFF2-40B4-BE49-F238E27FC236}">
                      <a16:creationId xmlns:a16="http://schemas.microsoft.com/office/drawing/2014/main" id="{6798C3A6-2E27-4504-B521-65FE778C7B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0" y="2809"/>
                  <a:ext cx="64" cy="55"/>
                </a:xfrm>
                <a:custGeom>
                  <a:avLst/>
                  <a:gdLst>
                    <a:gd name="T0" fmla="*/ 63 w 64"/>
                    <a:gd name="T1" fmla="*/ 35 h 55"/>
                    <a:gd name="T2" fmla="*/ 47 w 64"/>
                    <a:gd name="T3" fmla="*/ 28 h 55"/>
                    <a:gd name="T4" fmla="*/ 35 w 64"/>
                    <a:gd name="T5" fmla="*/ 18 h 55"/>
                    <a:gd name="T6" fmla="*/ 13 w 64"/>
                    <a:gd name="T7" fmla="*/ 1 h 55"/>
                    <a:gd name="T8" fmla="*/ 0 w 64"/>
                    <a:gd name="T9" fmla="*/ 0 h 55"/>
                    <a:gd name="T10" fmla="*/ 29 w 64"/>
                    <a:gd name="T11" fmla="*/ 18 h 55"/>
                    <a:gd name="T12" fmla="*/ 39 w 64"/>
                    <a:gd name="T13" fmla="*/ 28 h 55"/>
                    <a:gd name="T14" fmla="*/ 62 w 64"/>
                    <a:gd name="T15" fmla="*/ 54 h 55"/>
                    <a:gd name="T16" fmla="*/ 62 w 64"/>
                    <a:gd name="T17" fmla="*/ 39 h 55"/>
                    <a:gd name="T18" fmla="*/ 63 w 64"/>
                    <a:gd name="T19" fmla="*/ 35 h 5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4"/>
                    <a:gd name="T31" fmla="*/ 0 h 55"/>
                    <a:gd name="T32" fmla="*/ 64 w 64"/>
                    <a:gd name="T33" fmla="*/ 55 h 5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4" h="55">
                      <a:moveTo>
                        <a:pt x="63" y="35"/>
                      </a:moveTo>
                      <a:lnTo>
                        <a:pt x="47" y="28"/>
                      </a:lnTo>
                      <a:lnTo>
                        <a:pt x="35" y="18"/>
                      </a:lnTo>
                      <a:lnTo>
                        <a:pt x="13" y="1"/>
                      </a:lnTo>
                      <a:lnTo>
                        <a:pt x="0" y="0"/>
                      </a:lnTo>
                      <a:lnTo>
                        <a:pt x="29" y="18"/>
                      </a:lnTo>
                      <a:lnTo>
                        <a:pt x="39" y="28"/>
                      </a:lnTo>
                      <a:lnTo>
                        <a:pt x="62" y="54"/>
                      </a:lnTo>
                      <a:lnTo>
                        <a:pt x="62" y="39"/>
                      </a:lnTo>
                      <a:lnTo>
                        <a:pt x="63" y="3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89" name="Freeform 428">
                  <a:extLst>
                    <a:ext uri="{FF2B5EF4-FFF2-40B4-BE49-F238E27FC236}">
                      <a16:creationId xmlns:a16="http://schemas.microsoft.com/office/drawing/2014/main" id="{93BE6C26-6B69-4765-8F52-76F8D389B5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0" y="2838"/>
                  <a:ext cx="72" cy="81"/>
                </a:xfrm>
                <a:custGeom>
                  <a:avLst/>
                  <a:gdLst>
                    <a:gd name="T0" fmla="*/ 70 w 72"/>
                    <a:gd name="T1" fmla="*/ 61 h 81"/>
                    <a:gd name="T2" fmla="*/ 51 w 72"/>
                    <a:gd name="T3" fmla="*/ 42 h 81"/>
                    <a:gd name="T4" fmla="*/ 43 w 72"/>
                    <a:gd name="T5" fmla="*/ 30 h 81"/>
                    <a:gd name="T6" fmla="*/ 28 w 72"/>
                    <a:gd name="T7" fmla="*/ 18 h 81"/>
                    <a:gd name="T8" fmla="*/ 14 w 72"/>
                    <a:gd name="T9" fmla="*/ 7 h 81"/>
                    <a:gd name="T10" fmla="*/ 4 w 72"/>
                    <a:gd name="T11" fmla="*/ 0 h 81"/>
                    <a:gd name="T12" fmla="*/ 0 w 72"/>
                    <a:gd name="T13" fmla="*/ 0 h 81"/>
                    <a:gd name="T14" fmla="*/ 0 w 72"/>
                    <a:gd name="T15" fmla="*/ 6 h 81"/>
                    <a:gd name="T16" fmla="*/ 11 w 72"/>
                    <a:gd name="T17" fmla="*/ 14 h 81"/>
                    <a:gd name="T18" fmla="*/ 33 w 72"/>
                    <a:gd name="T19" fmla="*/ 29 h 81"/>
                    <a:gd name="T20" fmla="*/ 48 w 72"/>
                    <a:gd name="T21" fmla="*/ 46 h 81"/>
                    <a:gd name="T22" fmla="*/ 59 w 72"/>
                    <a:gd name="T23" fmla="*/ 63 h 81"/>
                    <a:gd name="T24" fmla="*/ 71 w 72"/>
                    <a:gd name="T25" fmla="*/ 80 h 81"/>
                    <a:gd name="T26" fmla="*/ 70 w 72"/>
                    <a:gd name="T27" fmla="*/ 61 h 8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2"/>
                    <a:gd name="T43" fmla="*/ 0 h 81"/>
                    <a:gd name="T44" fmla="*/ 72 w 72"/>
                    <a:gd name="T45" fmla="*/ 81 h 8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2" h="81">
                      <a:moveTo>
                        <a:pt x="70" y="61"/>
                      </a:moveTo>
                      <a:lnTo>
                        <a:pt x="51" y="42"/>
                      </a:lnTo>
                      <a:lnTo>
                        <a:pt x="43" y="30"/>
                      </a:lnTo>
                      <a:lnTo>
                        <a:pt x="28" y="18"/>
                      </a:lnTo>
                      <a:lnTo>
                        <a:pt x="14" y="7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1" y="14"/>
                      </a:lnTo>
                      <a:lnTo>
                        <a:pt x="33" y="29"/>
                      </a:lnTo>
                      <a:lnTo>
                        <a:pt x="48" y="46"/>
                      </a:lnTo>
                      <a:lnTo>
                        <a:pt x="59" y="63"/>
                      </a:lnTo>
                      <a:lnTo>
                        <a:pt x="71" y="80"/>
                      </a:lnTo>
                      <a:lnTo>
                        <a:pt x="70" y="6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90" name="Freeform 429">
                  <a:extLst>
                    <a:ext uri="{FF2B5EF4-FFF2-40B4-BE49-F238E27FC236}">
                      <a16:creationId xmlns:a16="http://schemas.microsoft.com/office/drawing/2014/main" id="{DDE7091F-2B5E-4295-9298-6A6D156C90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5" y="2902"/>
                  <a:ext cx="57" cy="48"/>
                </a:xfrm>
                <a:custGeom>
                  <a:avLst/>
                  <a:gdLst>
                    <a:gd name="T0" fmla="*/ 56 w 57"/>
                    <a:gd name="T1" fmla="*/ 39 h 48"/>
                    <a:gd name="T2" fmla="*/ 40 w 57"/>
                    <a:gd name="T3" fmla="*/ 22 h 48"/>
                    <a:gd name="T4" fmla="*/ 24 w 57"/>
                    <a:gd name="T5" fmla="*/ 11 h 48"/>
                    <a:gd name="T6" fmla="*/ 11 w 57"/>
                    <a:gd name="T7" fmla="*/ 3 h 48"/>
                    <a:gd name="T8" fmla="*/ 0 w 57"/>
                    <a:gd name="T9" fmla="*/ 0 h 48"/>
                    <a:gd name="T10" fmla="*/ 6 w 57"/>
                    <a:gd name="T11" fmla="*/ 10 h 48"/>
                    <a:gd name="T12" fmla="*/ 24 w 57"/>
                    <a:gd name="T13" fmla="*/ 20 h 48"/>
                    <a:gd name="T14" fmla="*/ 37 w 57"/>
                    <a:gd name="T15" fmla="*/ 36 h 48"/>
                    <a:gd name="T16" fmla="*/ 44 w 57"/>
                    <a:gd name="T17" fmla="*/ 45 h 48"/>
                    <a:gd name="T18" fmla="*/ 50 w 57"/>
                    <a:gd name="T19" fmla="*/ 47 h 48"/>
                    <a:gd name="T20" fmla="*/ 55 w 57"/>
                    <a:gd name="T21" fmla="*/ 44 h 48"/>
                    <a:gd name="T22" fmla="*/ 56 w 57"/>
                    <a:gd name="T23" fmla="*/ 39 h 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7"/>
                    <a:gd name="T37" fmla="*/ 0 h 48"/>
                    <a:gd name="T38" fmla="*/ 57 w 57"/>
                    <a:gd name="T39" fmla="*/ 48 h 4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7" h="48">
                      <a:moveTo>
                        <a:pt x="56" y="39"/>
                      </a:moveTo>
                      <a:lnTo>
                        <a:pt x="40" y="22"/>
                      </a:lnTo>
                      <a:lnTo>
                        <a:pt x="24" y="11"/>
                      </a:lnTo>
                      <a:lnTo>
                        <a:pt x="11" y="3"/>
                      </a:lnTo>
                      <a:lnTo>
                        <a:pt x="0" y="0"/>
                      </a:lnTo>
                      <a:lnTo>
                        <a:pt x="6" y="10"/>
                      </a:lnTo>
                      <a:lnTo>
                        <a:pt x="24" y="20"/>
                      </a:lnTo>
                      <a:lnTo>
                        <a:pt x="37" y="36"/>
                      </a:lnTo>
                      <a:lnTo>
                        <a:pt x="44" y="45"/>
                      </a:lnTo>
                      <a:lnTo>
                        <a:pt x="50" y="47"/>
                      </a:lnTo>
                      <a:lnTo>
                        <a:pt x="55" y="44"/>
                      </a:lnTo>
                      <a:lnTo>
                        <a:pt x="56" y="3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91" name="Freeform 430">
                  <a:extLst>
                    <a:ext uri="{FF2B5EF4-FFF2-40B4-BE49-F238E27FC236}">
                      <a16:creationId xmlns:a16="http://schemas.microsoft.com/office/drawing/2014/main" id="{86FDC2E6-A047-4785-B41F-C3A589C1A8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6" y="2933"/>
                  <a:ext cx="64" cy="59"/>
                </a:xfrm>
                <a:custGeom>
                  <a:avLst/>
                  <a:gdLst>
                    <a:gd name="T0" fmla="*/ 63 w 64"/>
                    <a:gd name="T1" fmla="*/ 55 h 59"/>
                    <a:gd name="T2" fmla="*/ 47 w 64"/>
                    <a:gd name="T3" fmla="*/ 37 h 59"/>
                    <a:gd name="T4" fmla="*/ 27 w 64"/>
                    <a:gd name="T5" fmla="*/ 16 h 59"/>
                    <a:gd name="T6" fmla="*/ 15 w 64"/>
                    <a:gd name="T7" fmla="*/ 5 h 59"/>
                    <a:gd name="T8" fmla="*/ 6 w 64"/>
                    <a:gd name="T9" fmla="*/ 0 h 59"/>
                    <a:gd name="T10" fmla="*/ 0 w 64"/>
                    <a:gd name="T11" fmla="*/ 3 h 59"/>
                    <a:gd name="T12" fmla="*/ 11 w 64"/>
                    <a:gd name="T13" fmla="*/ 11 h 59"/>
                    <a:gd name="T14" fmla="*/ 29 w 64"/>
                    <a:gd name="T15" fmla="*/ 31 h 59"/>
                    <a:gd name="T16" fmla="*/ 46 w 64"/>
                    <a:gd name="T17" fmla="*/ 48 h 59"/>
                    <a:gd name="T18" fmla="*/ 57 w 64"/>
                    <a:gd name="T19" fmla="*/ 58 h 59"/>
                    <a:gd name="T20" fmla="*/ 59 w 64"/>
                    <a:gd name="T21" fmla="*/ 58 h 59"/>
                    <a:gd name="T22" fmla="*/ 63 w 64"/>
                    <a:gd name="T23" fmla="*/ 55 h 5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4"/>
                    <a:gd name="T37" fmla="*/ 0 h 59"/>
                    <a:gd name="T38" fmla="*/ 64 w 64"/>
                    <a:gd name="T39" fmla="*/ 59 h 5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4" h="59">
                      <a:moveTo>
                        <a:pt x="63" y="55"/>
                      </a:moveTo>
                      <a:lnTo>
                        <a:pt x="47" y="37"/>
                      </a:lnTo>
                      <a:lnTo>
                        <a:pt x="27" y="16"/>
                      </a:lnTo>
                      <a:lnTo>
                        <a:pt x="15" y="5"/>
                      </a:lnTo>
                      <a:lnTo>
                        <a:pt x="6" y="0"/>
                      </a:lnTo>
                      <a:lnTo>
                        <a:pt x="0" y="3"/>
                      </a:lnTo>
                      <a:lnTo>
                        <a:pt x="11" y="11"/>
                      </a:lnTo>
                      <a:lnTo>
                        <a:pt x="29" y="31"/>
                      </a:lnTo>
                      <a:lnTo>
                        <a:pt x="46" y="48"/>
                      </a:lnTo>
                      <a:lnTo>
                        <a:pt x="57" y="58"/>
                      </a:lnTo>
                      <a:lnTo>
                        <a:pt x="59" y="58"/>
                      </a:lnTo>
                      <a:lnTo>
                        <a:pt x="63" y="5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92" name="Freeform 431">
                  <a:extLst>
                    <a:ext uri="{FF2B5EF4-FFF2-40B4-BE49-F238E27FC236}">
                      <a16:creationId xmlns:a16="http://schemas.microsoft.com/office/drawing/2014/main" id="{4A3B5E1E-E85D-42F9-9D04-507057159C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2" y="2981"/>
                  <a:ext cx="45" cy="47"/>
                </a:xfrm>
                <a:custGeom>
                  <a:avLst/>
                  <a:gdLst>
                    <a:gd name="T0" fmla="*/ 43 w 45"/>
                    <a:gd name="T1" fmla="*/ 39 h 47"/>
                    <a:gd name="T2" fmla="*/ 26 w 45"/>
                    <a:gd name="T3" fmla="*/ 12 h 47"/>
                    <a:gd name="T4" fmla="*/ 8 w 45"/>
                    <a:gd name="T5" fmla="*/ 2 h 47"/>
                    <a:gd name="T6" fmla="*/ 0 w 45"/>
                    <a:gd name="T7" fmla="*/ 0 h 47"/>
                    <a:gd name="T8" fmla="*/ 2 w 45"/>
                    <a:gd name="T9" fmla="*/ 5 h 47"/>
                    <a:gd name="T10" fmla="*/ 22 w 45"/>
                    <a:gd name="T11" fmla="*/ 21 h 47"/>
                    <a:gd name="T12" fmla="*/ 42 w 45"/>
                    <a:gd name="T13" fmla="*/ 44 h 47"/>
                    <a:gd name="T14" fmla="*/ 44 w 45"/>
                    <a:gd name="T15" fmla="*/ 46 h 47"/>
                    <a:gd name="T16" fmla="*/ 43 w 45"/>
                    <a:gd name="T17" fmla="*/ 39 h 4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5"/>
                    <a:gd name="T28" fmla="*/ 0 h 47"/>
                    <a:gd name="T29" fmla="*/ 45 w 45"/>
                    <a:gd name="T30" fmla="*/ 47 h 4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5" h="47">
                      <a:moveTo>
                        <a:pt x="43" y="39"/>
                      </a:moveTo>
                      <a:lnTo>
                        <a:pt x="26" y="12"/>
                      </a:lnTo>
                      <a:lnTo>
                        <a:pt x="8" y="2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22" y="21"/>
                      </a:lnTo>
                      <a:lnTo>
                        <a:pt x="42" y="44"/>
                      </a:lnTo>
                      <a:lnTo>
                        <a:pt x="44" y="46"/>
                      </a:lnTo>
                      <a:lnTo>
                        <a:pt x="43" y="3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93" name="Freeform 432">
                  <a:extLst>
                    <a:ext uri="{FF2B5EF4-FFF2-40B4-BE49-F238E27FC236}">
                      <a16:creationId xmlns:a16="http://schemas.microsoft.com/office/drawing/2014/main" id="{A6240B6C-B2EF-42E3-9CAB-A60FD9E032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2" y="3022"/>
                  <a:ext cx="31" cy="37"/>
                </a:xfrm>
                <a:custGeom>
                  <a:avLst/>
                  <a:gdLst>
                    <a:gd name="T0" fmla="*/ 29 w 31"/>
                    <a:gd name="T1" fmla="*/ 28 h 37"/>
                    <a:gd name="T2" fmla="*/ 14 w 31"/>
                    <a:gd name="T3" fmla="*/ 7 h 37"/>
                    <a:gd name="T4" fmla="*/ 1 w 31"/>
                    <a:gd name="T5" fmla="*/ 0 h 37"/>
                    <a:gd name="T6" fmla="*/ 0 w 31"/>
                    <a:gd name="T7" fmla="*/ 6 h 37"/>
                    <a:gd name="T8" fmla="*/ 6 w 31"/>
                    <a:gd name="T9" fmla="*/ 17 h 37"/>
                    <a:gd name="T10" fmla="*/ 23 w 31"/>
                    <a:gd name="T11" fmla="*/ 31 h 37"/>
                    <a:gd name="T12" fmla="*/ 27 w 31"/>
                    <a:gd name="T13" fmla="*/ 36 h 37"/>
                    <a:gd name="T14" fmla="*/ 30 w 31"/>
                    <a:gd name="T15" fmla="*/ 33 h 37"/>
                    <a:gd name="T16" fmla="*/ 29 w 31"/>
                    <a:gd name="T17" fmla="*/ 28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1"/>
                    <a:gd name="T28" fmla="*/ 0 h 37"/>
                    <a:gd name="T29" fmla="*/ 31 w 31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1" h="37">
                      <a:moveTo>
                        <a:pt x="29" y="28"/>
                      </a:moveTo>
                      <a:lnTo>
                        <a:pt x="14" y="7"/>
                      </a:lnTo>
                      <a:lnTo>
                        <a:pt x="1" y="0"/>
                      </a:lnTo>
                      <a:lnTo>
                        <a:pt x="0" y="6"/>
                      </a:lnTo>
                      <a:lnTo>
                        <a:pt x="6" y="17"/>
                      </a:lnTo>
                      <a:lnTo>
                        <a:pt x="23" y="31"/>
                      </a:lnTo>
                      <a:lnTo>
                        <a:pt x="27" y="36"/>
                      </a:lnTo>
                      <a:lnTo>
                        <a:pt x="30" y="33"/>
                      </a:lnTo>
                      <a:lnTo>
                        <a:pt x="29" y="2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94" name="Freeform 433">
                  <a:extLst>
                    <a:ext uri="{FF2B5EF4-FFF2-40B4-BE49-F238E27FC236}">
                      <a16:creationId xmlns:a16="http://schemas.microsoft.com/office/drawing/2014/main" id="{247B18AC-A5F2-4E2C-9735-D4AB023678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3" y="3068"/>
                  <a:ext cx="37" cy="40"/>
                </a:xfrm>
                <a:custGeom>
                  <a:avLst/>
                  <a:gdLst>
                    <a:gd name="T0" fmla="*/ 36 w 37"/>
                    <a:gd name="T1" fmla="*/ 39 h 40"/>
                    <a:gd name="T2" fmla="*/ 31 w 37"/>
                    <a:gd name="T3" fmla="*/ 33 h 40"/>
                    <a:gd name="T4" fmla="*/ 21 w 37"/>
                    <a:gd name="T5" fmla="*/ 17 h 40"/>
                    <a:gd name="T6" fmla="*/ 7 w 37"/>
                    <a:gd name="T7" fmla="*/ 0 h 40"/>
                    <a:gd name="T8" fmla="*/ 0 w 37"/>
                    <a:gd name="T9" fmla="*/ 0 h 40"/>
                    <a:gd name="T10" fmla="*/ 2 w 37"/>
                    <a:gd name="T11" fmla="*/ 6 h 40"/>
                    <a:gd name="T12" fmla="*/ 14 w 37"/>
                    <a:gd name="T13" fmla="*/ 22 h 40"/>
                    <a:gd name="T14" fmla="*/ 25 w 37"/>
                    <a:gd name="T15" fmla="*/ 38 h 40"/>
                    <a:gd name="T16" fmla="*/ 36 w 37"/>
                    <a:gd name="T17" fmla="*/ 39 h 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7"/>
                    <a:gd name="T28" fmla="*/ 0 h 40"/>
                    <a:gd name="T29" fmla="*/ 37 w 37"/>
                    <a:gd name="T30" fmla="*/ 40 h 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7" h="40">
                      <a:moveTo>
                        <a:pt x="36" y="39"/>
                      </a:moveTo>
                      <a:lnTo>
                        <a:pt x="31" y="33"/>
                      </a:lnTo>
                      <a:lnTo>
                        <a:pt x="21" y="17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14" y="22"/>
                      </a:lnTo>
                      <a:lnTo>
                        <a:pt x="25" y="38"/>
                      </a:lnTo>
                      <a:lnTo>
                        <a:pt x="36" y="3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95" name="Freeform 434">
                  <a:extLst>
                    <a:ext uri="{FF2B5EF4-FFF2-40B4-BE49-F238E27FC236}">
                      <a16:creationId xmlns:a16="http://schemas.microsoft.com/office/drawing/2014/main" id="{4CA91AB6-359C-4E3E-87BB-CA7AFB7D6B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5" y="2761"/>
                  <a:ext cx="130" cy="417"/>
                </a:xfrm>
                <a:custGeom>
                  <a:avLst/>
                  <a:gdLst>
                    <a:gd name="T0" fmla="*/ 28 w 130"/>
                    <a:gd name="T1" fmla="*/ 48 h 417"/>
                    <a:gd name="T2" fmla="*/ 31 w 130"/>
                    <a:gd name="T3" fmla="*/ 70 h 417"/>
                    <a:gd name="T4" fmla="*/ 20 w 130"/>
                    <a:gd name="T5" fmla="*/ 85 h 417"/>
                    <a:gd name="T6" fmla="*/ 20 w 130"/>
                    <a:gd name="T7" fmla="*/ 107 h 417"/>
                    <a:gd name="T8" fmla="*/ 26 w 130"/>
                    <a:gd name="T9" fmla="*/ 125 h 417"/>
                    <a:gd name="T10" fmla="*/ 16 w 130"/>
                    <a:gd name="T11" fmla="*/ 143 h 417"/>
                    <a:gd name="T12" fmla="*/ 25 w 130"/>
                    <a:gd name="T13" fmla="*/ 173 h 417"/>
                    <a:gd name="T14" fmla="*/ 12 w 130"/>
                    <a:gd name="T15" fmla="*/ 198 h 417"/>
                    <a:gd name="T16" fmla="*/ 16 w 130"/>
                    <a:gd name="T17" fmla="*/ 223 h 417"/>
                    <a:gd name="T18" fmla="*/ 20 w 130"/>
                    <a:gd name="T19" fmla="*/ 242 h 417"/>
                    <a:gd name="T20" fmla="*/ 7 w 130"/>
                    <a:gd name="T21" fmla="*/ 257 h 417"/>
                    <a:gd name="T22" fmla="*/ 12 w 130"/>
                    <a:gd name="T23" fmla="*/ 290 h 417"/>
                    <a:gd name="T24" fmla="*/ 11 w 130"/>
                    <a:gd name="T25" fmla="*/ 307 h 417"/>
                    <a:gd name="T26" fmla="*/ 0 w 130"/>
                    <a:gd name="T27" fmla="*/ 329 h 417"/>
                    <a:gd name="T28" fmla="*/ 6 w 130"/>
                    <a:gd name="T29" fmla="*/ 347 h 417"/>
                    <a:gd name="T30" fmla="*/ 6 w 130"/>
                    <a:gd name="T31" fmla="*/ 364 h 417"/>
                    <a:gd name="T32" fmla="*/ 7 w 130"/>
                    <a:gd name="T33" fmla="*/ 382 h 417"/>
                    <a:gd name="T34" fmla="*/ 14 w 130"/>
                    <a:gd name="T35" fmla="*/ 398 h 417"/>
                    <a:gd name="T36" fmla="*/ 15 w 130"/>
                    <a:gd name="T37" fmla="*/ 416 h 417"/>
                    <a:gd name="T38" fmla="*/ 41 w 130"/>
                    <a:gd name="T39" fmla="*/ 401 h 417"/>
                    <a:gd name="T40" fmla="*/ 72 w 130"/>
                    <a:gd name="T41" fmla="*/ 399 h 417"/>
                    <a:gd name="T42" fmla="*/ 94 w 130"/>
                    <a:gd name="T43" fmla="*/ 391 h 417"/>
                    <a:gd name="T44" fmla="*/ 101 w 130"/>
                    <a:gd name="T45" fmla="*/ 380 h 417"/>
                    <a:gd name="T46" fmla="*/ 104 w 130"/>
                    <a:gd name="T47" fmla="*/ 357 h 417"/>
                    <a:gd name="T48" fmla="*/ 101 w 130"/>
                    <a:gd name="T49" fmla="*/ 326 h 417"/>
                    <a:gd name="T50" fmla="*/ 96 w 130"/>
                    <a:gd name="T51" fmla="*/ 310 h 417"/>
                    <a:gd name="T52" fmla="*/ 101 w 130"/>
                    <a:gd name="T53" fmla="*/ 290 h 417"/>
                    <a:gd name="T54" fmla="*/ 92 w 130"/>
                    <a:gd name="T55" fmla="*/ 268 h 417"/>
                    <a:gd name="T56" fmla="*/ 105 w 130"/>
                    <a:gd name="T57" fmla="*/ 252 h 417"/>
                    <a:gd name="T58" fmla="*/ 96 w 130"/>
                    <a:gd name="T59" fmla="*/ 228 h 417"/>
                    <a:gd name="T60" fmla="*/ 92 w 130"/>
                    <a:gd name="T61" fmla="*/ 204 h 417"/>
                    <a:gd name="T62" fmla="*/ 113 w 130"/>
                    <a:gd name="T63" fmla="*/ 188 h 417"/>
                    <a:gd name="T64" fmla="*/ 106 w 130"/>
                    <a:gd name="T65" fmla="*/ 175 h 417"/>
                    <a:gd name="T66" fmla="*/ 107 w 130"/>
                    <a:gd name="T67" fmla="*/ 154 h 417"/>
                    <a:gd name="T68" fmla="*/ 99 w 130"/>
                    <a:gd name="T69" fmla="*/ 140 h 417"/>
                    <a:gd name="T70" fmla="*/ 107 w 130"/>
                    <a:gd name="T71" fmla="*/ 123 h 417"/>
                    <a:gd name="T72" fmla="*/ 101 w 130"/>
                    <a:gd name="T73" fmla="*/ 109 h 417"/>
                    <a:gd name="T74" fmla="*/ 101 w 130"/>
                    <a:gd name="T75" fmla="*/ 98 h 417"/>
                    <a:gd name="T76" fmla="*/ 109 w 130"/>
                    <a:gd name="T77" fmla="*/ 87 h 417"/>
                    <a:gd name="T78" fmla="*/ 101 w 130"/>
                    <a:gd name="T79" fmla="*/ 73 h 417"/>
                    <a:gd name="T80" fmla="*/ 100 w 130"/>
                    <a:gd name="T81" fmla="*/ 54 h 417"/>
                    <a:gd name="T82" fmla="*/ 123 w 130"/>
                    <a:gd name="T83" fmla="*/ 30 h 417"/>
                    <a:gd name="T84" fmla="*/ 129 w 130"/>
                    <a:gd name="T85" fmla="*/ 4 h 417"/>
                    <a:gd name="T86" fmla="*/ 116 w 130"/>
                    <a:gd name="T87" fmla="*/ 4 h 417"/>
                    <a:gd name="T88" fmla="*/ 76 w 130"/>
                    <a:gd name="T89" fmla="*/ 22 h 417"/>
                    <a:gd name="T90" fmla="*/ 44 w 130"/>
                    <a:gd name="T91" fmla="*/ 33 h 41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0"/>
                    <a:gd name="T139" fmla="*/ 0 h 417"/>
                    <a:gd name="T140" fmla="*/ 130 w 130"/>
                    <a:gd name="T141" fmla="*/ 417 h 41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0" h="417">
                      <a:moveTo>
                        <a:pt x="33" y="35"/>
                      </a:moveTo>
                      <a:lnTo>
                        <a:pt x="28" y="48"/>
                      </a:lnTo>
                      <a:lnTo>
                        <a:pt x="31" y="59"/>
                      </a:lnTo>
                      <a:lnTo>
                        <a:pt x="31" y="70"/>
                      </a:lnTo>
                      <a:lnTo>
                        <a:pt x="27" y="77"/>
                      </a:lnTo>
                      <a:lnTo>
                        <a:pt x="20" y="85"/>
                      </a:lnTo>
                      <a:lnTo>
                        <a:pt x="17" y="99"/>
                      </a:lnTo>
                      <a:lnTo>
                        <a:pt x="20" y="107"/>
                      </a:lnTo>
                      <a:lnTo>
                        <a:pt x="26" y="117"/>
                      </a:lnTo>
                      <a:lnTo>
                        <a:pt x="26" y="125"/>
                      </a:lnTo>
                      <a:lnTo>
                        <a:pt x="22" y="133"/>
                      </a:lnTo>
                      <a:lnTo>
                        <a:pt x="16" y="143"/>
                      </a:lnTo>
                      <a:lnTo>
                        <a:pt x="18" y="152"/>
                      </a:lnTo>
                      <a:lnTo>
                        <a:pt x="25" y="173"/>
                      </a:lnTo>
                      <a:lnTo>
                        <a:pt x="24" y="182"/>
                      </a:lnTo>
                      <a:lnTo>
                        <a:pt x="12" y="198"/>
                      </a:lnTo>
                      <a:lnTo>
                        <a:pt x="11" y="213"/>
                      </a:lnTo>
                      <a:lnTo>
                        <a:pt x="16" y="223"/>
                      </a:lnTo>
                      <a:lnTo>
                        <a:pt x="20" y="234"/>
                      </a:lnTo>
                      <a:lnTo>
                        <a:pt x="20" y="242"/>
                      </a:lnTo>
                      <a:lnTo>
                        <a:pt x="9" y="251"/>
                      </a:lnTo>
                      <a:lnTo>
                        <a:pt x="7" y="257"/>
                      </a:lnTo>
                      <a:lnTo>
                        <a:pt x="8" y="273"/>
                      </a:lnTo>
                      <a:lnTo>
                        <a:pt x="12" y="290"/>
                      </a:lnTo>
                      <a:lnTo>
                        <a:pt x="12" y="300"/>
                      </a:lnTo>
                      <a:lnTo>
                        <a:pt x="11" y="307"/>
                      </a:lnTo>
                      <a:lnTo>
                        <a:pt x="3" y="319"/>
                      </a:lnTo>
                      <a:lnTo>
                        <a:pt x="0" y="329"/>
                      </a:lnTo>
                      <a:lnTo>
                        <a:pt x="0" y="339"/>
                      </a:lnTo>
                      <a:lnTo>
                        <a:pt x="6" y="347"/>
                      </a:lnTo>
                      <a:lnTo>
                        <a:pt x="11" y="355"/>
                      </a:lnTo>
                      <a:lnTo>
                        <a:pt x="6" y="364"/>
                      </a:lnTo>
                      <a:lnTo>
                        <a:pt x="2" y="374"/>
                      </a:lnTo>
                      <a:lnTo>
                        <a:pt x="7" y="382"/>
                      </a:lnTo>
                      <a:lnTo>
                        <a:pt x="14" y="388"/>
                      </a:lnTo>
                      <a:lnTo>
                        <a:pt x="14" y="398"/>
                      </a:lnTo>
                      <a:lnTo>
                        <a:pt x="14" y="406"/>
                      </a:lnTo>
                      <a:lnTo>
                        <a:pt x="15" y="416"/>
                      </a:lnTo>
                      <a:lnTo>
                        <a:pt x="28" y="408"/>
                      </a:lnTo>
                      <a:lnTo>
                        <a:pt x="41" y="401"/>
                      </a:lnTo>
                      <a:lnTo>
                        <a:pt x="53" y="399"/>
                      </a:lnTo>
                      <a:lnTo>
                        <a:pt x="72" y="399"/>
                      </a:lnTo>
                      <a:lnTo>
                        <a:pt x="86" y="398"/>
                      </a:lnTo>
                      <a:lnTo>
                        <a:pt x="94" y="391"/>
                      </a:lnTo>
                      <a:lnTo>
                        <a:pt x="108" y="388"/>
                      </a:lnTo>
                      <a:lnTo>
                        <a:pt x="101" y="380"/>
                      </a:lnTo>
                      <a:lnTo>
                        <a:pt x="99" y="369"/>
                      </a:lnTo>
                      <a:lnTo>
                        <a:pt x="104" y="357"/>
                      </a:lnTo>
                      <a:lnTo>
                        <a:pt x="104" y="340"/>
                      </a:lnTo>
                      <a:lnTo>
                        <a:pt x="101" y="326"/>
                      </a:lnTo>
                      <a:lnTo>
                        <a:pt x="96" y="319"/>
                      </a:lnTo>
                      <a:lnTo>
                        <a:pt x="96" y="310"/>
                      </a:lnTo>
                      <a:lnTo>
                        <a:pt x="101" y="298"/>
                      </a:lnTo>
                      <a:lnTo>
                        <a:pt x="101" y="290"/>
                      </a:lnTo>
                      <a:lnTo>
                        <a:pt x="91" y="276"/>
                      </a:lnTo>
                      <a:lnTo>
                        <a:pt x="92" y="268"/>
                      </a:lnTo>
                      <a:lnTo>
                        <a:pt x="96" y="261"/>
                      </a:lnTo>
                      <a:lnTo>
                        <a:pt x="105" y="252"/>
                      </a:lnTo>
                      <a:lnTo>
                        <a:pt x="102" y="244"/>
                      </a:lnTo>
                      <a:lnTo>
                        <a:pt x="96" y="228"/>
                      </a:lnTo>
                      <a:lnTo>
                        <a:pt x="92" y="216"/>
                      </a:lnTo>
                      <a:lnTo>
                        <a:pt x="92" y="204"/>
                      </a:lnTo>
                      <a:lnTo>
                        <a:pt x="110" y="199"/>
                      </a:lnTo>
                      <a:lnTo>
                        <a:pt x="113" y="188"/>
                      </a:lnTo>
                      <a:lnTo>
                        <a:pt x="111" y="181"/>
                      </a:lnTo>
                      <a:lnTo>
                        <a:pt x="106" y="175"/>
                      </a:lnTo>
                      <a:lnTo>
                        <a:pt x="107" y="165"/>
                      </a:lnTo>
                      <a:lnTo>
                        <a:pt x="107" y="154"/>
                      </a:lnTo>
                      <a:lnTo>
                        <a:pt x="102" y="148"/>
                      </a:lnTo>
                      <a:lnTo>
                        <a:pt x="99" y="140"/>
                      </a:lnTo>
                      <a:lnTo>
                        <a:pt x="102" y="132"/>
                      </a:lnTo>
                      <a:lnTo>
                        <a:pt x="107" y="123"/>
                      </a:lnTo>
                      <a:lnTo>
                        <a:pt x="107" y="117"/>
                      </a:lnTo>
                      <a:lnTo>
                        <a:pt x="101" y="109"/>
                      </a:lnTo>
                      <a:lnTo>
                        <a:pt x="99" y="102"/>
                      </a:lnTo>
                      <a:lnTo>
                        <a:pt x="101" y="98"/>
                      </a:lnTo>
                      <a:lnTo>
                        <a:pt x="108" y="93"/>
                      </a:lnTo>
                      <a:lnTo>
                        <a:pt x="109" y="87"/>
                      </a:lnTo>
                      <a:lnTo>
                        <a:pt x="106" y="84"/>
                      </a:lnTo>
                      <a:lnTo>
                        <a:pt x="101" y="73"/>
                      </a:lnTo>
                      <a:lnTo>
                        <a:pt x="99" y="62"/>
                      </a:lnTo>
                      <a:lnTo>
                        <a:pt x="100" y="54"/>
                      </a:lnTo>
                      <a:lnTo>
                        <a:pt x="106" y="46"/>
                      </a:lnTo>
                      <a:lnTo>
                        <a:pt x="123" y="30"/>
                      </a:lnTo>
                      <a:lnTo>
                        <a:pt x="128" y="16"/>
                      </a:lnTo>
                      <a:lnTo>
                        <a:pt x="129" y="4"/>
                      </a:lnTo>
                      <a:lnTo>
                        <a:pt x="124" y="0"/>
                      </a:lnTo>
                      <a:lnTo>
                        <a:pt x="116" y="4"/>
                      </a:lnTo>
                      <a:lnTo>
                        <a:pt x="95" y="15"/>
                      </a:lnTo>
                      <a:lnTo>
                        <a:pt x="76" y="22"/>
                      </a:lnTo>
                      <a:lnTo>
                        <a:pt x="56" y="29"/>
                      </a:lnTo>
                      <a:lnTo>
                        <a:pt x="44" y="33"/>
                      </a:lnTo>
                      <a:lnTo>
                        <a:pt x="33" y="35"/>
                      </a:lnTo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96" name="Freeform 435">
                  <a:extLst>
                    <a:ext uri="{FF2B5EF4-FFF2-40B4-BE49-F238E27FC236}">
                      <a16:creationId xmlns:a16="http://schemas.microsoft.com/office/drawing/2014/main" id="{F2FBD677-8041-48A0-BC15-7889A07C41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3" y="2758"/>
                  <a:ext cx="222" cy="426"/>
                </a:xfrm>
                <a:custGeom>
                  <a:avLst/>
                  <a:gdLst>
                    <a:gd name="T0" fmla="*/ 134 w 222"/>
                    <a:gd name="T1" fmla="*/ 400 h 426"/>
                    <a:gd name="T2" fmla="*/ 93 w 222"/>
                    <a:gd name="T3" fmla="*/ 412 h 426"/>
                    <a:gd name="T4" fmla="*/ 16 w 222"/>
                    <a:gd name="T5" fmla="*/ 339 h 426"/>
                    <a:gd name="T6" fmla="*/ 12 w 222"/>
                    <a:gd name="T7" fmla="*/ 350 h 426"/>
                    <a:gd name="T8" fmla="*/ 95 w 222"/>
                    <a:gd name="T9" fmla="*/ 425 h 426"/>
                    <a:gd name="T10" fmla="*/ 138 w 222"/>
                    <a:gd name="T11" fmla="*/ 405 h 426"/>
                    <a:gd name="T12" fmla="*/ 195 w 222"/>
                    <a:gd name="T13" fmla="*/ 390 h 426"/>
                    <a:gd name="T14" fmla="*/ 193 w 222"/>
                    <a:gd name="T15" fmla="*/ 358 h 426"/>
                    <a:gd name="T16" fmla="*/ 183 w 222"/>
                    <a:gd name="T17" fmla="*/ 325 h 426"/>
                    <a:gd name="T18" fmla="*/ 190 w 222"/>
                    <a:gd name="T19" fmla="*/ 297 h 426"/>
                    <a:gd name="T20" fmla="*/ 179 w 222"/>
                    <a:gd name="T21" fmla="*/ 270 h 426"/>
                    <a:gd name="T22" fmla="*/ 186 w 222"/>
                    <a:gd name="T23" fmla="*/ 239 h 426"/>
                    <a:gd name="T24" fmla="*/ 192 w 222"/>
                    <a:gd name="T25" fmla="*/ 209 h 426"/>
                    <a:gd name="T26" fmla="*/ 195 w 222"/>
                    <a:gd name="T27" fmla="*/ 170 h 426"/>
                    <a:gd name="T28" fmla="*/ 188 w 222"/>
                    <a:gd name="T29" fmla="*/ 136 h 426"/>
                    <a:gd name="T30" fmla="*/ 185 w 222"/>
                    <a:gd name="T31" fmla="*/ 110 h 426"/>
                    <a:gd name="T32" fmla="*/ 196 w 222"/>
                    <a:gd name="T33" fmla="*/ 88 h 426"/>
                    <a:gd name="T34" fmla="*/ 193 w 222"/>
                    <a:gd name="T35" fmla="*/ 50 h 426"/>
                    <a:gd name="T36" fmla="*/ 220 w 222"/>
                    <a:gd name="T37" fmla="*/ 5 h 426"/>
                    <a:gd name="T38" fmla="*/ 208 w 222"/>
                    <a:gd name="T39" fmla="*/ 14 h 426"/>
                    <a:gd name="T40" fmla="*/ 180 w 222"/>
                    <a:gd name="T41" fmla="*/ 55 h 426"/>
                    <a:gd name="T42" fmla="*/ 140 w 222"/>
                    <a:gd name="T43" fmla="*/ 89 h 426"/>
                    <a:gd name="T44" fmla="*/ 180 w 222"/>
                    <a:gd name="T45" fmla="*/ 77 h 426"/>
                    <a:gd name="T46" fmla="*/ 176 w 222"/>
                    <a:gd name="T47" fmla="*/ 102 h 426"/>
                    <a:gd name="T48" fmla="*/ 156 w 222"/>
                    <a:gd name="T49" fmla="*/ 127 h 426"/>
                    <a:gd name="T50" fmla="*/ 183 w 222"/>
                    <a:gd name="T51" fmla="*/ 122 h 426"/>
                    <a:gd name="T52" fmla="*/ 176 w 222"/>
                    <a:gd name="T53" fmla="*/ 142 h 426"/>
                    <a:gd name="T54" fmla="*/ 173 w 222"/>
                    <a:gd name="T55" fmla="*/ 163 h 426"/>
                    <a:gd name="T56" fmla="*/ 133 w 222"/>
                    <a:gd name="T57" fmla="*/ 189 h 426"/>
                    <a:gd name="T58" fmla="*/ 177 w 222"/>
                    <a:gd name="T59" fmla="*/ 173 h 426"/>
                    <a:gd name="T60" fmla="*/ 193 w 222"/>
                    <a:gd name="T61" fmla="*/ 193 h 426"/>
                    <a:gd name="T62" fmla="*/ 165 w 222"/>
                    <a:gd name="T63" fmla="*/ 209 h 426"/>
                    <a:gd name="T64" fmla="*/ 115 w 222"/>
                    <a:gd name="T65" fmla="*/ 231 h 426"/>
                    <a:gd name="T66" fmla="*/ 171 w 222"/>
                    <a:gd name="T67" fmla="*/ 224 h 426"/>
                    <a:gd name="T68" fmla="*/ 181 w 222"/>
                    <a:gd name="T69" fmla="*/ 261 h 426"/>
                    <a:gd name="T70" fmla="*/ 114 w 222"/>
                    <a:gd name="T71" fmla="*/ 275 h 426"/>
                    <a:gd name="T72" fmla="*/ 151 w 222"/>
                    <a:gd name="T73" fmla="*/ 275 h 426"/>
                    <a:gd name="T74" fmla="*/ 173 w 222"/>
                    <a:gd name="T75" fmla="*/ 287 h 426"/>
                    <a:gd name="T76" fmla="*/ 171 w 222"/>
                    <a:gd name="T77" fmla="*/ 308 h 426"/>
                    <a:gd name="T78" fmla="*/ 107 w 222"/>
                    <a:gd name="T79" fmla="*/ 318 h 426"/>
                    <a:gd name="T80" fmla="*/ 138 w 222"/>
                    <a:gd name="T81" fmla="*/ 319 h 426"/>
                    <a:gd name="T82" fmla="*/ 175 w 222"/>
                    <a:gd name="T83" fmla="*/ 315 h 426"/>
                    <a:gd name="T84" fmla="*/ 143 w 222"/>
                    <a:gd name="T85" fmla="*/ 343 h 426"/>
                    <a:gd name="T86" fmla="*/ 106 w 222"/>
                    <a:gd name="T87" fmla="*/ 358 h 426"/>
                    <a:gd name="T88" fmla="*/ 152 w 222"/>
                    <a:gd name="T89" fmla="*/ 344 h 426"/>
                    <a:gd name="T90" fmla="*/ 179 w 222"/>
                    <a:gd name="T91" fmla="*/ 340 h 426"/>
                    <a:gd name="T92" fmla="*/ 177 w 222"/>
                    <a:gd name="T93" fmla="*/ 365 h 426"/>
                    <a:gd name="T94" fmla="*/ 180 w 222"/>
                    <a:gd name="T95" fmla="*/ 386 h 42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22"/>
                    <a:gd name="T145" fmla="*/ 0 h 426"/>
                    <a:gd name="T146" fmla="*/ 222 w 222"/>
                    <a:gd name="T147" fmla="*/ 426 h 42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22" h="426">
                      <a:moveTo>
                        <a:pt x="174" y="387"/>
                      </a:moveTo>
                      <a:lnTo>
                        <a:pt x="165" y="397"/>
                      </a:lnTo>
                      <a:lnTo>
                        <a:pt x="152" y="400"/>
                      </a:lnTo>
                      <a:lnTo>
                        <a:pt x="134" y="400"/>
                      </a:lnTo>
                      <a:lnTo>
                        <a:pt x="114" y="403"/>
                      </a:lnTo>
                      <a:lnTo>
                        <a:pt x="101" y="410"/>
                      </a:lnTo>
                      <a:lnTo>
                        <a:pt x="97" y="415"/>
                      </a:lnTo>
                      <a:lnTo>
                        <a:pt x="93" y="412"/>
                      </a:lnTo>
                      <a:lnTo>
                        <a:pt x="70" y="394"/>
                      </a:lnTo>
                      <a:lnTo>
                        <a:pt x="41" y="370"/>
                      </a:lnTo>
                      <a:lnTo>
                        <a:pt x="31" y="355"/>
                      </a:lnTo>
                      <a:lnTo>
                        <a:pt x="16" y="339"/>
                      </a:lnTo>
                      <a:lnTo>
                        <a:pt x="12" y="327"/>
                      </a:lnTo>
                      <a:lnTo>
                        <a:pt x="0" y="325"/>
                      </a:lnTo>
                      <a:lnTo>
                        <a:pt x="7" y="338"/>
                      </a:lnTo>
                      <a:lnTo>
                        <a:pt x="12" y="350"/>
                      </a:lnTo>
                      <a:lnTo>
                        <a:pt x="31" y="365"/>
                      </a:lnTo>
                      <a:lnTo>
                        <a:pt x="43" y="383"/>
                      </a:lnTo>
                      <a:lnTo>
                        <a:pt x="75" y="404"/>
                      </a:lnTo>
                      <a:lnTo>
                        <a:pt x="95" y="425"/>
                      </a:lnTo>
                      <a:lnTo>
                        <a:pt x="103" y="423"/>
                      </a:lnTo>
                      <a:lnTo>
                        <a:pt x="111" y="414"/>
                      </a:lnTo>
                      <a:lnTo>
                        <a:pt x="123" y="408"/>
                      </a:lnTo>
                      <a:lnTo>
                        <a:pt x="138" y="405"/>
                      </a:lnTo>
                      <a:lnTo>
                        <a:pt x="167" y="404"/>
                      </a:lnTo>
                      <a:lnTo>
                        <a:pt x="176" y="399"/>
                      </a:lnTo>
                      <a:lnTo>
                        <a:pt x="192" y="396"/>
                      </a:lnTo>
                      <a:lnTo>
                        <a:pt x="195" y="390"/>
                      </a:lnTo>
                      <a:lnTo>
                        <a:pt x="190" y="382"/>
                      </a:lnTo>
                      <a:lnTo>
                        <a:pt x="185" y="374"/>
                      </a:lnTo>
                      <a:lnTo>
                        <a:pt x="189" y="364"/>
                      </a:lnTo>
                      <a:lnTo>
                        <a:pt x="193" y="358"/>
                      </a:lnTo>
                      <a:lnTo>
                        <a:pt x="193" y="350"/>
                      </a:lnTo>
                      <a:lnTo>
                        <a:pt x="190" y="337"/>
                      </a:lnTo>
                      <a:lnTo>
                        <a:pt x="188" y="331"/>
                      </a:lnTo>
                      <a:lnTo>
                        <a:pt x="183" y="325"/>
                      </a:lnTo>
                      <a:lnTo>
                        <a:pt x="181" y="318"/>
                      </a:lnTo>
                      <a:lnTo>
                        <a:pt x="183" y="311"/>
                      </a:lnTo>
                      <a:lnTo>
                        <a:pt x="190" y="306"/>
                      </a:lnTo>
                      <a:lnTo>
                        <a:pt x="190" y="297"/>
                      </a:lnTo>
                      <a:lnTo>
                        <a:pt x="187" y="291"/>
                      </a:lnTo>
                      <a:lnTo>
                        <a:pt x="180" y="283"/>
                      </a:lnTo>
                      <a:lnTo>
                        <a:pt x="176" y="277"/>
                      </a:lnTo>
                      <a:lnTo>
                        <a:pt x="179" y="270"/>
                      </a:lnTo>
                      <a:lnTo>
                        <a:pt x="189" y="265"/>
                      </a:lnTo>
                      <a:lnTo>
                        <a:pt x="193" y="257"/>
                      </a:lnTo>
                      <a:lnTo>
                        <a:pt x="193" y="251"/>
                      </a:lnTo>
                      <a:lnTo>
                        <a:pt x="186" y="239"/>
                      </a:lnTo>
                      <a:lnTo>
                        <a:pt x="179" y="225"/>
                      </a:lnTo>
                      <a:lnTo>
                        <a:pt x="177" y="216"/>
                      </a:lnTo>
                      <a:lnTo>
                        <a:pt x="181" y="212"/>
                      </a:lnTo>
                      <a:lnTo>
                        <a:pt x="192" y="209"/>
                      </a:lnTo>
                      <a:lnTo>
                        <a:pt x="198" y="205"/>
                      </a:lnTo>
                      <a:lnTo>
                        <a:pt x="200" y="193"/>
                      </a:lnTo>
                      <a:lnTo>
                        <a:pt x="193" y="179"/>
                      </a:lnTo>
                      <a:lnTo>
                        <a:pt x="195" y="170"/>
                      </a:lnTo>
                      <a:lnTo>
                        <a:pt x="197" y="161"/>
                      </a:lnTo>
                      <a:lnTo>
                        <a:pt x="192" y="151"/>
                      </a:lnTo>
                      <a:lnTo>
                        <a:pt x="186" y="142"/>
                      </a:lnTo>
                      <a:lnTo>
                        <a:pt x="188" y="136"/>
                      </a:lnTo>
                      <a:lnTo>
                        <a:pt x="193" y="131"/>
                      </a:lnTo>
                      <a:lnTo>
                        <a:pt x="193" y="121"/>
                      </a:lnTo>
                      <a:lnTo>
                        <a:pt x="189" y="115"/>
                      </a:lnTo>
                      <a:lnTo>
                        <a:pt x="185" y="110"/>
                      </a:lnTo>
                      <a:lnTo>
                        <a:pt x="186" y="103"/>
                      </a:lnTo>
                      <a:lnTo>
                        <a:pt x="193" y="99"/>
                      </a:lnTo>
                      <a:lnTo>
                        <a:pt x="198" y="96"/>
                      </a:lnTo>
                      <a:lnTo>
                        <a:pt x="196" y="88"/>
                      </a:lnTo>
                      <a:lnTo>
                        <a:pt x="188" y="77"/>
                      </a:lnTo>
                      <a:lnTo>
                        <a:pt x="185" y="70"/>
                      </a:lnTo>
                      <a:lnTo>
                        <a:pt x="185" y="59"/>
                      </a:lnTo>
                      <a:lnTo>
                        <a:pt x="193" y="50"/>
                      </a:lnTo>
                      <a:lnTo>
                        <a:pt x="207" y="35"/>
                      </a:lnTo>
                      <a:lnTo>
                        <a:pt x="215" y="25"/>
                      </a:lnTo>
                      <a:lnTo>
                        <a:pt x="221" y="15"/>
                      </a:lnTo>
                      <a:lnTo>
                        <a:pt x="220" y="5"/>
                      </a:lnTo>
                      <a:lnTo>
                        <a:pt x="215" y="0"/>
                      </a:lnTo>
                      <a:lnTo>
                        <a:pt x="211" y="1"/>
                      </a:lnTo>
                      <a:lnTo>
                        <a:pt x="203" y="8"/>
                      </a:lnTo>
                      <a:lnTo>
                        <a:pt x="208" y="14"/>
                      </a:lnTo>
                      <a:lnTo>
                        <a:pt x="206" y="24"/>
                      </a:lnTo>
                      <a:lnTo>
                        <a:pt x="197" y="40"/>
                      </a:lnTo>
                      <a:lnTo>
                        <a:pt x="184" y="49"/>
                      </a:lnTo>
                      <a:lnTo>
                        <a:pt x="180" y="55"/>
                      </a:lnTo>
                      <a:lnTo>
                        <a:pt x="177" y="62"/>
                      </a:lnTo>
                      <a:lnTo>
                        <a:pt x="175" y="68"/>
                      </a:lnTo>
                      <a:lnTo>
                        <a:pt x="157" y="80"/>
                      </a:lnTo>
                      <a:lnTo>
                        <a:pt x="140" y="89"/>
                      </a:lnTo>
                      <a:lnTo>
                        <a:pt x="138" y="95"/>
                      </a:lnTo>
                      <a:lnTo>
                        <a:pt x="143" y="97"/>
                      </a:lnTo>
                      <a:lnTo>
                        <a:pt x="168" y="81"/>
                      </a:lnTo>
                      <a:lnTo>
                        <a:pt x="180" y="77"/>
                      </a:lnTo>
                      <a:lnTo>
                        <a:pt x="186" y="89"/>
                      </a:lnTo>
                      <a:lnTo>
                        <a:pt x="188" y="93"/>
                      </a:lnTo>
                      <a:lnTo>
                        <a:pt x="182" y="99"/>
                      </a:lnTo>
                      <a:lnTo>
                        <a:pt x="176" y="102"/>
                      </a:lnTo>
                      <a:lnTo>
                        <a:pt x="175" y="108"/>
                      </a:lnTo>
                      <a:lnTo>
                        <a:pt x="177" y="115"/>
                      </a:lnTo>
                      <a:lnTo>
                        <a:pt x="171" y="121"/>
                      </a:lnTo>
                      <a:lnTo>
                        <a:pt x="156" y="127"/>
                      </a:lnTo>
                      <a:lnTo>
                        <a:pt x="134" y="135"/>
                      </a:lnTo>
                      <a:lnTo>
                        <a:pt x="142" y="138"/>
                      </a:lnTo>
                      <a:lnTo>
                        <a:pt x="165" y="130"/>
                      </a:lnTo>
                      <a:lnTo>
                        <a:pt x="183" y="122"/>
                      </a:lnTo>
                      <a:lnTo>
                        <a:pt x="187" y="125"/>
                      </a:lnTo>
                      <a:lnTo>
                        <a:pt x="184" y="130"/>
                      </a:lnTo>
                      <a:lnTo>
                        <a:pt x="178" y="136"/>
                      </a:lnTo>
                      <a:lnTo>
                        <a:pt x="176" y="142"/>
                      </a:lnTo>
                      <a:lnTo>
                        <a:pt x="178" y="150"/>
                      </a:lnTo>
                      <a:lnTo>
                        <a:pt x="185" y="156"/>
                      </a:lnTo>
                      <a:lnTo>
                        <a:pt x="185" y="161"/>
                      </a:lnTo>
                      <a:lnTo>
                        <a:pt x="173" y="163"/>
                      </a:lnTo>
                      <a:lnTo>
                        <a:pt x="162" y="175"/>
                      </a:lnTo>
                      <a:lnTo>
                        <a:pt x="150" y="182"/>
                      </a:lnTo>
                      <a:lnTo>
                        <a:pt x="134" y="186"/>
                      </a:lnTo>
                      <a:lnTo>
                        <a:pt x="133" y="189"/>
                      </a:lnTo>
                      <a:lnTo>
                        <a:pt x="143" y="189"/>
                      </a:lnTo>
                      <a:lnTo>
                        <a:pt x="164" y="183"/>
                      </a:lnTo>
                      <a:lnTo>
                        <a:pt x="173" y="178"/>
                      </a:lnTo>
                      <a:lnTo>
                        <a:pt x="177" y="173"/>
                      </a:lnTo>
                      <a:lnTo>
                        <a:pt x="185" y="172"/>
                      </a:lnTo>
                      <a:lnTo>
                        <a:pt x="184" y="178"/>
                      </a:lnTo>
                      <a:lnTo>
                        <a:pt x="188" y="185"/>
                      </a:lnTo>
                      <a:lnTo>
                        <a:pt x="193" y="193"/>
                      </a:lnTo>
                      <a:lnTo>
                        <a:pt x="190" y="198"/>
                      </a:lnTo>
                      <a:lnTo>
                        <a:pt x="180" y="202"/>
                      </a:lnTo>
                      <a:lnTo>
                        <a:pt x="171" y="203"/>
                      </a:lnTo>
                      <a:lnTo>
                        <a:pt x="165" y="209"/>
                      </a:lnTo>
                      <a:lnTo>
                        <a:pt x="138" y="216"/>
                      </a:lnTo>
                      <a:lnTo>
                        <a:pt x="117" y="222"/>
                      </a:lnTo>
                      <a:lnTo>
                        <a:pt x="109" y="225"/>
                      </a:lnTo>
                      <a:lnTo>
                        <a:pt x="115" y="231"/>
                      </a:lnTo>
                      <a:lnTo>
                        <a:pt x="127" y="228"/>
                      </a:lnTo>
                      <a:lnTo>
                        <a:pt x="152" y="220"/>
                      </a:lnTo>
                      <a:lnTo>
                        <a:pt x="168" y="217"/>
                      </a:lnTo>
                      <a:lnTo>
                        <a:pt x="171" y="224"/>
                      </a:lnTo>
                      <a:lnTo>
                        <a:pt x="174" y="235"/>
                      </a:lnTo>
                      <a:lnTo>
                        <a:pt x="182" y="246"/>
                      </a:lnTo>
                      <a:lnTo>
                        <a:pt x="182" y="253"/>
                      </a:lnTo>
                      <a:lnTo>
                        <a:pt x="181" y="261"/>
                      </a:lnTo>
                      <a:lnTo>
                        <a:pt x="173" y="262"/>
                      </a:lnTo>
                      <a:lnTo>
                        <a:pt x="159" y="265"/>
                      </a:lnTo>
                      <a:lnTo>
                        <a:pt x="140" y="272"/>
                      </a:lnTo>
                      <a:lnTo>
                        <a:pt x="114" y="275"/>
                      </a:lnTo>
                      <a:lnTo>
                        <a:pt x="104" y="279"/>
                      </a:lnTo>
                      <a:lnTo>
                        <a:pt x="111" y="283"/>
                      </a:lnTo>
                      <a:lnTo>
                        <a:pt x="134" y="280"/>
                      </a:lnTo>
                      <a:lnTo>
                        <a:pt x="151" y="275"/>
                      </a:lnTo>
                      <a:lnTo>
                        <a:pt x="161" y="271"/>
                      </a:lnTo>
                      <a:lnTo>
                        <a:pt x="170" y="270"/>
                      </a:lnTo>
                      <a:lnTo>
                        <a:pt x="169" y="277"/>
                      </a:lnTo>
                      <a:lnTo>
                        <a:pt x="173" y="287"/>
                      </a:lnTo>
                      <a:lnTo>
                        <a:pt x="179" y="293"/>
                      </a:lnTo>
                      <a:lnTo>
                        <a:pt x="179" y="299"/>
                      </a:lnTo>
                      <a:lnTo>
                        <a:pt x="179" y="305"/>
                      </a:lnTo>
                      <a:lnTo>
                        <a:pt x="171" y="308"/>
                      </a:lnTo>
                      <a:lnTo>
                        <a:pt x="156" y="308"/>
                      </a:lnTo>
                      <a:lnTo>
                        <a:pt x="145" y="312"/>
                      </a:lnTo>
                      <a:lnTo>
                        <a:pt x="120" y="318"/>
                      </a:lnTo>
                      <a:lnTo>
                        <a:pt x="107" y="318"/>
                      </a:lnTo>
                      <a:lnTo>
                        <a:pt x="102" y="324"/>
                      </a:lnTo>
                      <a:lnTo>
                        <a:pt x="108" y="326"/>
                      </a:lnTo>
                      <a:lnTo>
                        <a:pt x="120" y="324"/>
                      </a:lnTo>
                      <a:lnTo>
                        <a:pt x="138" y="319"/>
                      </a:lnTo>
                      <a:lnTo>
                        <a:pt x="149" y="316"/>
                      </a:lnTo>
                      <a:lnTo>
                        <a:pt x="161" y="313"/>
                      </a:lnTo>
                      <a:lnTo>
                        <a:pt x="171" y="315"/>
                      </a:lnTo>
                      <a:lnTo>
                        <a:pt x="175" y="315"/>
                      </a:lnTo>
                      <a:lnTo>
                        <a:pt x="174" y="324"/>
                      </a:lnTo>
                      <a:lnTo>
                        <a:pt x="177" y="329"/>
                      </a:lnTo>
                      <a:lnTo>
                        <a:pt x="159" y="332"/>
                      </a:lnTo>
                      <a:lnTo>
                        <a:pt x="143" y="343"/>
                      </a:lnTo>
                      <a:lnTo>
                        <a:pt x="125" y="348"/>
                      </a:lnTo>
                      <a:lnTo>
                        <a:pt x="111" y="349"/>
                      </a:lnTo>
                      <a:lnTo>
                        <a:pt x="102" y="354"/>
                      </a:lnTo>
                      <a:lnTo>
                        <a:pt x="106" y="358"/>
                      </a:lnTo>
                      <a:lnTo>
                        <a:pt x="116" y="355"/>
                      </a:lnTo>
                      <a:lnTo>
                        <a:pt x="127" y="352"/>
                      </a:lnTo>
                      <a:lnTo>
                        <a:pt x="140" y="350"/>
                      </a:lnTo>
                      <a:lnTo>
                        <a:pt x="152" y="344"/>
                      </a:lnTo>
                      <a:lnTo>
                        <a:pt x="158" y="339"/>
                      </a:lnTo>
                      <a:lnTo>
                        <a:pt x="166" y="338"/>
                      </a:lnTo>
                      <a:lnTo>
                        <a:pt x="175" y="339"/>
                      </a:lnTo>
                      <a:lnTo>
                        <a:pt x="179" y="340"/>
                      </a:lnTo>
                      <a:lnTo>
                        <a:pt x="182" y="347"/>
                      </a:lnTo>
                      <a:lnTo>
                        <a:pt x="183" y="355"/>
                      </a:lnTo>
                      <a:lnTo>
                        <a:pt x="181" y="362"/>
                      </a:lnTo>
                      <a:lnTo>
                        <a:pt x="177" y="365"/>
                      </a:lnTo>
                      <a:lnTo>
                        <a:pt x="173" y="375"/>
                      </a:lnTo>
                      <a:lnTo>
                        <a:pt x="176" y="379"/>
                      </a:lnTo>
                      <a:lnTo>
                        <a:pt x="180" y="383"/>
                      </a:lnTo>
                      <a:lnTo>
                        <a:pt x="180" y="386"/>
                      </a:lnTo>
                      <a:lnTo>
                        <a:pt x="174" y="38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97" name="Freeform 436">
                  <a:extLst>
                    <a:ext uri="{FF2B5EF4-FFF2-40B4-BE49-F238E27FC236}">
                      <a16:creationId xmlns:a16="http://schemas.microsoft.com/office/drawing/2014/main" id="{E32D6CCB-5376-4A85-B407-C2416D6B0B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1" y="3124"/>
                  <a:ext cx="61" cy="19"/>
                </a:xfrm>
                <a:custGeom>
                  <a:avLst/>
                  <a:gdLst>
                    <a:gd name="T0" fmla="*/ 0 w 61"/>
                    <a:gd name="T1" fmla="*/ 14 h 19"/>
                    <a:gd name="T2" fmla="*/ 24 w 61"/>
                    <a:gd name="T3" fmla="*/ 14 h 19"/>
                    <a:gd name="T4" fmla="*/ 33 w 61"/>
                    <a:gd name="T5" fmla="*/ 10 h 19"/>
                    <a:gd name="T6" fmla="*/ 41 w 61"/>
                    <a:gd name="T7" fmla="*/ 4 h 19"/>
                    <a:gd name="T8" fmla="*/ 56 w 61"/>
                    <a:gd name="T9" fmla="*/ 0 h 19"/>
                    <a:gd name="T10" fmla="*/ 60 w 61"/>
                    <a:gd name="T11" fmla="*/ 5 h 19"/>
                    <a:gd name="T12" fmla="*/ 54 w 61"/>
                    <a:gd name="T13" fmla="*/ 6 h 19"/>
                    <a:gd name="T14" fmla="*/ 43 w 61"/>
                    <a:gd name="T15" fmla="*/ 12 h 19"/>
                    <a:gd name="T16" fmla="*/ 37 w 61"/>
                    <a:gd name="T17" fmla="*/ 14 h 19"/>
                    <a:gd name="T18" fmla="*/ 28 w 61"/>
                    <a:gd name="T19" fmla="*/ 17 h 19"/>
                    <a:gd name="T20" fmla="*/ 12 w 61"/>
                    <a:gd name="T21" fmla="*/ 18 h 19"/>
                    <a:gd name="T22" fmla="*/ 1 w 61"/>
                    <a:gd name="T23" fmla="*/ 17 h 19"/>
                    <a:gd name="T24" fmla="*/ 0 w 61"/>
                    <a:gd name="T25" fmla="*/ 14 h 1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1"/>
                    <a:gd name="T40" fmla="*/ 0 h 19"/>
                    <a:gd name="T41" fmla="*/ 61 w 61"/>
                    <a:gd name="T42" fmla="*/ 19 h 1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1" h="19">
                      <a:moveTo>
                        <a:pt x="0" y="14"/>
                      </a:moveTo>
                      <a:lnTo>
                        <a:pt x="24" y="14"/>
                      </a:lnTo>
                      <a:lnTo>
                        <a:pt x="33" y="10"/>
                      </a:lnTo>
                      <a:lnTo>
                        <a:pt x="41" y="4"/>
                      </a:lnTo>
                      <a:lnTo>
                        <a:pt x="56" y="0"/>
                      </a:lnTo>
                      <a:lnTo>
                        <a:pt x="60" y="5"/>
                      </a:lnTo>
                      <a:lnTo>
                        <a:pt x="54" y="6"/>
                      </a:lnTo>
                      <a:lnTo>
                        <a:pt x="43" y="12"/>
                      </a:lnTo>
                      <a:lnTo>
                        <a:pt x="37" y="14"/>
                      </a:lnTo>
                      <a:lnTo>
                        <a:pt x="28" y="17"/>
                      </a:lnTo>
                      <a:lnTo>
                        <a:pt x="12" y="18"/>
                      </a:lnTo>
                      <a:lnTo>
                        <a:pt x="1" y="17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98" name="Freeform 437">
                  <a:extLst>
                    <a:ext uri="{FF2B5EF4-FFF2-40B4-BE49-F238E27FC236}">
                      <a16:creationId xmlns:a16="http://schemas.microsoft.com/office/drawing/2014/main" id="{B0D66AAC-5FAA-4638-96E1-CD195E5667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5" y="2703"/>
                  <a:ext cx="175" cy="91"/>
                </a:xfrm>
                <a:custGeom>
                  <a:avLst/>
                  <a:gdLst>
                    <a:gd name="T0" fmla="*/ 6 w 175"/>
                    <a:gd name="T1" fmla="*/ 6 h 91"/>
                    <a:gd name="T2" fmla="*/ 27 w 175"/>
                    <a:gd name="T3" fmla="*/ 8 h 91"/>
                    <a:gd name="T4" fmla="*/ 48 w 175"/>
                    <a:gd name="T5" fmla="*/ 10 h 91"/>
                    <a:gd name="T6" fmla="*/ 63 w 175"/>
                    <a:gd name="T7" fmla="*/ 10 h 91"/>
                    <a:gd name="T8" fmla="*/ 75 w 175"/>
                    <a:gd name="T9" fmla="*/ 9 h 91"/>
                    <a:gd name="T10" fmla="*/ 93 w 175"/>
                    <a:gd name="T11" fmla="*/ 4 h 91"/>
                    <a:gd name="T12" fmla="*/ 102 w 175"/>
                    <a:gd name="T13" fmla="*/ 0 h 91"/>
                    <a:gd name="T14" fmla="*/ 113 w 175"/>
                    <a:gd name="T15" fmla="*/ 7 h 91"/>
                    <a:gd name="T16" fmla="*/ 132 w 175"/>
                    <a:gd name="T17" fmla="*/ 21 h 91"/>
                    <a:gd name="T18" fmla="*/ 146 w 175"/>
                    <a:gd name="T19" fmla="*/ 31 h 91"/>
                    <a:gd name="T20" fmla="*/ 163 w 175"/>
                    <a:gd name="T21" fmla="*/ 44 h 91"/>
                    <a:gd name="T22" fmla="*/ 174 w 175"/>
                    <a:gd name="T23" fmla="*/ 53 h 91"/>
                    <a:gd name="T24" fmla="*/ 163 w 175"/>
                    <a:gd name="T25" fmla="*/ 61 h 91"/>
                    <a:gd name="T26" fmla="*/ 153 w 175"/>
                    <a:gd name="T27" fmla="*/ 70 h 91"/>
                    <a:gd name="T28" fmla="*/ 136 w 175"/>
                    <a:gd name="T29" fmla="*/ 76 h 91"/>
                    <a:gd name="T30" fmla="*/ 120 w 175"/>
                    <a:gd name="T31" fmla="*/ 82 h 91"/>
                    <a:gd name="T32" fmla="*/ 104 w 175"/>
                    <a:gd name="T33" fmla="*/ 87 h 91"/>
                    <a:gd name="T34" fmla="*/ 90 w 175"/>
                    <a:gd name="T35" fmla="*/ 88 h 91"/>
                    <a:gd name="T36" fmla="*/ 75 w 175"/>
                    <a:gd name="T37" fmla="*/ 90 h 91"/>
                    <a:gd name="T38" fmla="*/ 58 w 175"/>
                    <a:gd name="T39" fmla="*/ 77 h 91"/>
                    <a:gd name="T40" fmla="*/ 44 w 175"/>
                    <a:gd name="T41" fmla="*/ 66 h 91"/>
                    <a:gd name="T42" fmla="*/ 29 w 175"/>
                    <a:gd name="T43" fmla="*/ 52 h 91"/>
                    <a:gd name="T44" fmla="*/ 16 w 175"/>
                    <a:gd name="T45" fmla="*/ 38 h 91"/>
                    <a:gd name="T46" fmla="*/ 6 w 175"/>
                    <a:gd name="T47" fmla="*/ 27 h 91"/>
                    <a:gd name="T48" fmla="*/ 0 w 175"/>
                    <a:gd name="T49" fmla="*/ 13 h 91"/>
                    <a:gd name="T50" fmla="*/ 6 w 175"/>
                    <a:gd name="T51" fmla="*/ 6 h 9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75"/>
                    <a:gd name="T79" fmla="*/ 0 h 91"/>
                    <a:gd name="T80" fmla="*/ 175 w 175"/>
                    <a:gd name="T81" fmla="*/ 91 h 9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75" h="91">
                      <a:moveTo>
                        <a:pt x="6" y="6"/>
                      </a:moveTo>
                      <a:lnTo>
                        <a:pt x="27" y="8"/>
                      </a:lnTo>
                      <a:lnTo>
                        <a:pt x="48" y="10"/>
                      </a:lnTo>
                      <a:lnTo>
                        <a:pt x="63" y="10"/>
                      </a:lnTo>
                      <a:lnTo>
                        <a:pt x="75" y="9"/>
                      </a:lnTo>
                      <a:lnTo>
                        <a:pt x="93" y="4"/>
                      </a:lnTo>
                      <a:lnTo>
                        <a:pt x="102" y="0"/>
                      </a:lnTo>
                      <a:lnTo>
                        <a:pt x="113" y="7"/>
                      </a:lnTo>
                      <a:lnTo>
                        <a:pt x="132" y="21"/>
                      </a:lnTo>
                      <a:lnTo>
                        <a:pt x="146" y="31"/>
                      </a:lnTo>
                      <a:lnTo>
                        <a:pt x="163" y="44"/>
                      </a:lnTo>
                      <a:lnTo>
                        <a:pt x="174" y="53"/>
                      </a:lnTo>
                      <a:lnTo>
                        <a:pt x="163" y="61"/>
                      </a:lnTo>
                      <a:lnTo>
                        <a:pt x="153" y="70"/>
                      </a:lnTo>
                      <a:lnTo>
                        <a:pt x="136" y="76"/>
                      </a:lnTo>
                      <a:lnTo>
                        <a:pt x="120" y="82"/>
                      </a:lnTo>
                      <a:lnTo>
                        <a:pt x="104" y="87"/>
                      </a:lnTo>
                      <a:lnTo>
                        <a:pt x="90" y="88"/>
                      </a:lnTo>
                      <a:lnTo>
                        <a:pt x="75" y="90"/>
                      </a:lnTo>
                      <a:lnTo>
                        <a:pt x="58" y="77"/>
                      </a:lnTo>
                      <a:lnTo>
                        <a:pt x="44" y="66"/>
                      </a:lnTo>
                      <a:lnTo>
                        <a:pt x="29" y="52"/>
                      </a:lnTo>
                      <a:lnTo>
                        <a:pt x="16" y="38"/>
                      </a:lnTo>
                      <a:lnTo>
                        <a:pt x="6" y="27"/>
                      </a:lnTo>
                      <a:lnTo>
                        <a:pt x="0" y="13"/>
                      </a:lnTo>
                      <a:lnTo>
                        <a:pt x="6" y="6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99" name="Freeform 438">
                  <a:extLst>
                    <a:ext uri="{FF2B5EF4-FFF2-40B4-BE49-F238E27FC236}">
                      <a16:creationId xmlns:a16="http://schemas.microsoft.com/office/drawing/2014/main" id="{60D5BDBE-C0CF-46EB-A87B-E32FFAA73A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1" y="2699"/>
                  <a:ext cx="190" cy="109"/>
                </a:xfrm>
                <a:custGeom>
                  <a:avLst/>
                  <a:gdLst>
                    <a:gd name="T0" fmla="*/ 90 w 190"/>
                    <a:gd name="T1" fmla="*/ 92 h 109"/>
                    <a:gd name="T2" fmla="*/ 121 w 190"/>
                    <a:gd name="T3" fmla="*/ 86 h 109"/>
                    <a:gd name="T4" fmla="*/ 146 w 190"/>
                    <a:gd name="T5" fmla="*/ 76 h 109"/>
                    <a:gd name="T6" fmla="*/ 164 w 190"/>
                    <a:gd name="T7" fmla="*/ 65 h 109"/>
                    <a:gd name="T8" fmla="*/ 171 w 190"/>
                    <a:gd name="T9" fmla="*/ 59 h 109"/>
                    <a:gd name="T10" fmla="*/ 146 w 190"/>
                    <a:gd name="T11" fmla="*/ 35 h 109"/>
                    <a:gd name="T12" fmla="*/ 127 w 190"/>
                    <a:gd name="T13" fmla="*/ 22 h 109"/>
                    <a:gd name="T14" fmla="*/ 108 w 190"/>
                    <a:gd name="T15" fmla="*/ 10 h 109"/>
                    <a:gd name="T16" fmla="*/ 104 w 190"/>
                    <a:gd name="T17" fmla="*/ 10 h 109"/>
                    <a:gd name="T18" fmla="*/ 91 w 190"/>
                    <a:gd name="T19" fmla="*/ 13 h 109"/>
                    <a:gd name="T20" fmla="*/ 75 w 190"/>
                    <a:gd name="T21" fmla="*/ 17 h 109"/>
                    <a:gd name="T22" fmla="*/ 46 w 190"/>
                    <a:gd name="T23" fmla="*/ 18 h 109"/>
                    <a:gd name="T24" fmla="*/ 17 w 190"/>
                    <a:gd name="T25" fmla="*/ 16 h 109"/>
                    <a:gd name="T26" fmla="*/ 10 w 190"/>
                    <a:gd name="T27" fmla="*/ 16 h 109"/>
                    <a:gd name="T28" fmla="*/ 10 w 190"/>
                    <a:gd name="T29" fmla="*/ 21 h 109"/>
                    <a:gd name="T30" fmla="*/ 16 w 190"/>
                    <a:gd name="T31" fmla="*/ 29 h 109"/>
                    <a:gd name="T32" fmla="*/ 26 w 190"/>
                    <a:gd name="T33" fmla="*/ 44 h 109"/>
                    <a:gd name="T34" fmla="*/ 40 w 190"/>
                    <a:gd name="T35" fmla="*/ 56 h 109"/>
                    <a:gd name="T36" fmla="*/ 58 w 190"/>
                    <a:gd name="T37" fmla="*/ 75 h 109"/>
                    <a:gd name="T38" fmla="*/ 76 w 190"/>
                    <a:gd name="T39" fmla="*/ 88 h 109"/>
                    <a:gd name="T40" fmla="*/ 86 w 190"/>
                    <a:gd name="T41" fmla="*/ 96 h 109"/>
                    <a:gd name="T42" fmla="*/ 89 w 190"/>
                    <a:gd name="T43" fmla="*/ 104 h 109"/>
                    <a:gd name="T44" fmla="*/ 85 w 190"/>
                    <a:gd name="T45" fmla="*/ 108 h 109"/>
                    <a:gd name="T46" fmla="*/ 79 w 190"/>
                    <a:gd name="T47" fmla="*/ 105 h 109"/>
                    <a:gd name="T48" fmla="*/ 62 w 190"/>
                    <a:gd name="T49" fmla="*/ 89 h 109"/>
                    <a:gd name="T50" fmla="*/ 40 w 190"/>
                    <a:gd name="T51" fmla="*/ 69 h 109"/>
                    <a:gd name="T52" fmla="*/ 25 w 190"/>
                    <a:gd name="T53" fmla="*/ 56 h 109"/>
                    <a:gd name="T54" fmla="*/ 14 w 190"/>
                    <a:gd name="T55" fmla="*/ 43 h 109"/>
                    <a:gd name="T56" fmla="*/ 5 w 190"/>
                    <a:gd name="T57" fmla="*/ 31 h 109"/>
                    <a:gd name="T58" fmla="*/ 2 w 190"/>
                    <a:gd name="T59" fmla="*/ 23 h 109"/>
                    <a:gd name="T60" fmla="*/ 0 w 190"/>
                    <a:gd name="T61" fmla="*/ 13 h 109"/>
                    <a:gd name="T62" fmla="*/ 2 w 190"/>
                    <a:gd name="T63" fmla="*/ 8 h 109"/>
                    <a:gd name="T64" fmla="*/ 10 w 190"/>
                    <a:gd name="T65" fmla="*/ 5 h 109"/>
                    <a:gd name="T66" fmla="*/ 21 w 190"/>
                    <a:gd name="T67" fmla="*/ 7 h 109"/>
                    <a:gd name="T68" fmla="*/ 44 w 190"/>
                    <a:gd name="T69" fmla="*/ 11 h 109"/>
                    <a:gd name="T70" fmla="*/ 64 w 190"/>
                    <a:gd name="T71" fmla="*/ 12 h 109"/>
                    <a:gd name="T72" fmla="*/ 79 w 190"/>
                    <a:gd name="T73" fmla="*/ 9 h 109"/>
                    <a:gd name="T74" fmla="*/ 95 w 190"/>
                    <a:gd name="T75" fmla="*/ 6 h 109"/>
                    <a:gd name="T76" fmla="*/ 102 w 190"/>
                    <a:gd name="T77" fmla="*/ 0 h 109"/>
                    <a:gd name="T78" fmla="*/ 109 w 190"/>
                    <a:gd name="T79" fmla="*/ 1 h 109"/>
                    <a:gd name="T80" fmla="*/ 126 w 190"/>
                    <a:gd name="T81" fmla="*/ 11 h 109"/>
                    <a:gd name="T82" fmla="*/ 143 w 190"/>
                    <a:gd name="T83" fmla="*/ 25 h 109"/>
                    <a:gd name="T84" fmla="*/ 163 w 190"/>
                    <a:gd name="T85" fmla="*/ 39 h 109"/>
                    <a:gd name="T86" fmla="*/ 173 w 190"/>
                    <a:gd name="T87" fmla="*/ 47 h 109"/>
                    <a:gd name="T88" fmla="*/ 184 w 190"/>
                    <a:gd name="T89" fmla="*/ 54 h 109"/>
                    <a:gd name="T90" fmla="*/ 189 w 190"/>
                    <a:gd name="T91" fmla="*/ 57 h 109"/>
                    <a:gd name="T92" fmla="*/ 186 w 190"/>
                    <a:gd name="T93" fmla="*/ 62 h 109"/>
                    <a:gd name="T94" fmla="*/ 178 w 190"/>
                    <a:gd name="T95" fmla="*/ 67 h 109"/>
                    <a:gd name="T96" fmla="*/ 168 w 190"/>
                    <a:gd name="T97" fmla="*/ 75 h 109"/>
                    <a:gd name="T98" fmla="*/ 160 w 190"/>
                    <a:gd name="T99" fmla="*/ 77 h 109"/>
                    <a:gd name="T100" fmla="*/ 143 w 190"/>
                    <a:gd name="T101" fmla="*/ 84 h 109"/>
                    <a:gd name="T102" fmla="*/ 131 w 190"/>
                    <a:gd name="T103" fmla="*/ 88 h 109"/>
                    <a:gd name="T104" fmla="*/ 118 w 190"/>
                    <a:gd name="T105" fmla="*/ 95 h 109"/>
                    <a:gd name="T106" fmla="*/ 104 w 190"/>
                    <a:gd name="T107" fmla="*/ 97 h 109"/>
                    <a:gd name="T108" fmla="*/ 94 w 190"/>
                    <a:gd name="T109" fmla="*/ 97 h 109"/>
                    <a:gd name="T110" fmla="*/ 90 w 190"/>
                    <a:gd name="T111" fmla="*/ 92 h 10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90"/>
                    <a:gd name="T169" fmla="*/ 0 h 109"/>
                    <a:gd name="T170" fmla="*/ 190 w 190"/>
                    <a:gd name="T171" fmla="*/ 109 h 10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90" h="109">
                      <a:moveTo>
                        <a:pt x="90" y="92"/>
                      </a:moveTo>
                      <a:lnTo>
                        <a:pt x="121" y="86"/>
                      </a:lnTo>
                      <a:lnTo>
                        <a:pt x="146" y="76"/>
                      </a:lnTo>
                      <a:lnTo>
                        <a:pt x="164" y="65"/>
                      </a:lnTo>
                      <a:lnTo>
                        <a:pt x="171" y="59"/>
                      </a:lnTo>
                      <a:lnTo>
                        <a:pt x="146" y="35"/>
                      </a:lnTo>
                      <a:lnTo>
                        <a:pt x="127" y="22"/>
                      </a:lnTo>
                      <a:lnTo>
                        <a:pt x="108" y="10"/>
                      </a:lnTo>
                      <a:lnTo>
                        <a:pt x="104" y="10"/>
                      </a:lnTo>
                      <a:lnTo>
                        <a:pt x="91" y="13"/>
                      </a:lnTo>
                      <a:lnTo>
                        <a:pt x="75" y="17"/>
                      </a:lnTo>
                      <a:lnTo>
                        <a:pt x="46" y="18"/>
                      </a:lnTo>
                      <a:lnTo>
                        <a:pt x="17" y="16"/>
                      </a:lnTo>
                      <a:lnTo>
                        <a:pt x="10" y="16"/>
                      </a:lnTo>
                      <a:lnTo>
                        <a:pt x="10" y="21"/>
                      </a:lnTo>
                      <a:lnTo>
                        <a:pt x="16" y="29"/>
                      </a:lnTo>
                      <a:lnTo>
                        <a:pt x="26" y="44"/>
                      </a:lnTo>
                      <a:lnTo>
                        <a:pt x="40" y="56"/>
                      </a:lnTo>
                      <a:lnTo>
                        <a:pt x="58" y="75"/>
                      </a:lnTo>
                      <a:lnTo>
                        <a:pt x="76" y="88"/>
                      </a:lnTo>
                      <a:lnTo>
                        <a:pt x="86" y="96"/>
                      </a:lnTo>
                      <a:lnTo>
                        <a:pt x="89" y="104"/>
                      </a:lnTo>
                      <a:lnTo>
                        <a:pt x="85" y="108"/>
                      </a:lnTo>
                      <a:lnTo>
                        <a:pt x="79" y="105"/>
                      </a:lnTo>
                      <a:lnTo>
                        <a:pt x="62" y="89"/>
                      </a:lnTo>
                      <a:lnTo>
                        <a:pt x="40" y="69"/>
                      </a:lnTo>
                      <a:lnTo>
                        <a:pt x="25" y="56"/>
                      </a:lnTo>
                      <a:lnTo>
                        <a:pt x="14" y="43"/>
                      </a:lnTo>
                      <a:lnTo>
                        <a:pt x="5" y="31"/>
                      </a:lnTo>
                      <a:lnTo>
                        <a:pt x="2" y="23"/>
                      </a:lnTo>
                      <a:lnTo>
                        <a:pt x="0" y="13"/>
                      </a:lnTo>
                      <a:lnTo>
                        <a:pt x="2" y="8"/>
                      </a:lnTo>
                      <a:lnTo>
                        <a:pt x="10" y="5"/>
                      </a:lnTo>
                      <a:lnTo>
                        <a:pt x="21" y="7"/>
                      </a:lnTo>
                      <a:lnTo>
                        <a:pt x="44" y="11"/>
                      </a:lnTo>
                      <a:lnTo>
                        <a:pt x="64" y="12"/>
                      </a:lnTo>
                      <a:lnTo>
                        <a:pt x="79" y="9"/>
                      </a:lnTo>
                      <a:lnTo>
                        <a:pt x="95" y="6"/>
                      </a:lnTo>
                      <a:lnTo>
                        <a:pt x="102" y="0"/>
                      </a:lnTo>
                      <a:lnTo>
                        <a:pt x="109" y="1"/>
                      </a:lnTo>
                      <a:lnTo>
                        <a:pt x="126" y="11"/>
                      </a:lnTo>
                      <a:lnTo>
                        <a:pt x="143" y="25"/>
                      </a:lnTo>
                      <a:lnTo>
                        <a:pt x="163" y="39"/>
                      </a:lnTo>
                      <a:lnTo>
                        <a:pt x="173" y="47"/>
                      </a:lnTo>
                      <a:lnTo>
                        <a:pt x="184" y="54"/>
                      </a:lnTo>
                      <a:lnTo>
                        <a:pt x="189" y="57"/>
                      </a:lnTo>
                      <a:lnTo>
                        <a:pt x="186" y="62"/>
                      </a:lnTo>
                      <a:lnTo>
                        <a:pt x="178" y="67"/>
                      </a:lnTo>
                      <a:lnTo>
                        <a:pt x="168" y="75"/>
                      </a:lnTo>
                      <a:lnTo>
                        <a:pt x="160" y="77"/>
                      </a:lnTo>
                      <a:lnTo>
                        <a:pt x="143" y="84"/>
                      </a:lnTo>
                      <a:lnTo>
                        <a:pt x="131" y="88"/>
                      </a:lnTo>
                      <a:lnTo>
                        <a:pt x="118" y="95"/>
                      </a:lnTo>
                      <a:lnTo>
                        <a:pt x="104" y="97"/>
                      </a:lnTo>
                      <a:lnTo>
                        <a:pt x="94" y="97"/>
                      </a:lnTo>
                      <a:lnTo>
                        <a:pt x="90" y="9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00" name="Freeform 439">
                  <a:extLst>
                    <a:ext uri="{FF2B5EF4-FFF2-40B4-BE49-F238E27FC236}">
                      <a16:creationId xmlns:a16="http://schemas.microsoft.com/office/drawing/2014/main" id="{428C1431-E225-40CE-A104-78BD173603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4" y="2784"/>
                  <a:ext cx="62" cy="36"/>
                </a:xfrm>
                <a:custGeom>
                  <a:avLst/>
                  <a:gdLst>
                    <a:gd name="T0" fmla="*/ 51 w 62"/>
                    <a:gd name="T1" fmla="*/ 4 h 36"/>
                    <a:gd name="T2" fmla="*/ 38 w 62"/>
                    <a:gd name="T3" fmla="*/ 13 h 36"/>
                    <a:gd name="T4" fmla="*/ 27 w 62"/>
                    <a:gd name="T5" fmla="*/ 22 h 36"/>
                    <a:gd name="T6" fmla="*/ 10 w 62"/>
                    <a:gd name="T7" fmla="*/ 27 h 36"/>
                    <a:gd name="T8" fmla="*/ 0 w 62"/>
                    <a:gd name="T9" fmla="*/ 30 h 36"/>
                    <a:gd name="T10" fmla="*/ 7 w 62"/>
                    <a:gd name="T11" fmla="*/ 35 h 36"/>
                    <a:gd name="T12" fmla="*/ 20 w 62"/>
                    <a:gd name="T13" fmla="*/ 34 h 36"/>
                    <a:gd name="T14" fmla="*/ 38 w 62"/>
                    <a:gd name="T15" fmla="*/ 22 h 36"/>
                    <a:gd name="T16" fmla="*/ 61 w 62"/>
                    <a:gd name="T17" fmla="*/ 0 h 36"/>
                    <a:gd name="T18" fmla="*/ 51 w 62"/>
                    <a:gd name="T19" fmla="*/ 4 h 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2"/>
                    <a:gd name="T31" fmla="*/ 0 h 36"/>
                    <a:gd name="T32" fmla="*/ 62 w 62"/>
                    <a:gd name="T33" fmla="*/ 36 h 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2" h="36">
                      <a:moveTo>
                        <a:pt x="51" y="4"/>
                      </a:moveTo>
                      <a:lnTo>
                        <a:pt x="38" y="13"/>
                      </a:lnTo>
                      <a:lnTo>
                        <a:pt x="27" y="22"/>
                      </a:lnTo>
                      <a:lnTo>
                        <a:pt x="10" y="27"/>
                      </a:lnTo>
                      <a:lnTo>
                        <a:pt x="0" y="30"/>
                      </a:lnTo>
                      <a:lnTo>
                        <a:pt x="7" y="35"/>
                      </a:lnTo>
                      <a:lnTo>
                        <a:pt x="20" y="34"/>
                      </a:lnTo>
                      <a:lnTo>
                        <a:pt x="38" y="22"/>
                      </a:lnTo>
                      <a:lnTo>
                        <a:pt x="61" y="0"/>
                      </a:lnTo>
                      <a:lnTo>
                        <a:pt x="51" y="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</p:grpSp>
        <p:grpSp>
          <p:nvGrpSpPr>
            <p:cNvPr id="49" name="Group 440">
              <a:extLst>
                <a:ext uri="{FF2B5EF4-FFF2-40B4-BE49-F238E27FC236}">
                  <a16:creationId xmlns:a16="http://schemas.microsoft.com/office/drawing/2014/main" id="{797C901F-EC48-40C0-85A0-44FF22C719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2" y="951"/>
              <a:ext cx="265" cy="295"/>
              <a:chOff x="4559" y="1513"/>
              <a:chExt cx="293" cy="310"/>
            </a:xfrm>
          </p:grpSpPr>
          <p:grpSp>
            <p:nvGrpSpPr>
              <p:cNvPr id="70" name="Group 441">
                <a:extLst>
                  <a:ext uri="{FF2B5EF4-FFF2-40B4-BE49-F238E27FC236}">
                    <a16:creationId xmlns:a16="http://schemas.microsoft.com/office/drawing/2014/main" id="{53D22078-8666-4CF1-BB8C-8974995BCA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639"/>
                <a:ext cx="256" cy="184"/>
                <a:chOff x="4596" y="1639"/>
                <a:chExt cx="256" cy="184"/>
              </a:xfrm>
            </p:grpSpPr>
            <p:sp>
              <p:nvSpPr>
                <p:cNvPr id="77" name="Freeform 442">
                  <a:extLst>
                    <a:ext uri="{FF2B5EF4-FFF2-40B4-BE49-F238E27FC236}">
                      <a16:creationId xmlns:a16="http://schemas.microsoft.com/office/drawing/2014/main" id="{CACC4C64-5D31-4828-816C-EA2303CBD5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7" y="1645"/>
                  <a:ext cx="238" cy="161"/>
                </a:xfrm>
                <a:custGeom>
                  <a:avLst/>
                  <a:gdLst>
                    <a:gd name="T0" fmla="*/ 236 w 237"/>
                    <a:gd name="T1" fmla="*/ 66 h 161"/>
                    <a:gd name="T2" fmla="*/ 209 w 237"/>
                    <a:gd name="T3" fmla="*/ 56 h 161"/>
                    <a:gd name="T4" fmla="*/ 181 w 237"/>
                    <a:gd name="T5" fmla="*/ 46 h 161"/>
                    <a:gd name="T6" fmla="*/ 164 w 237"/>
                    <a:gd name="T7" fmla="*/ 39 h 161"/>
                    <a:gd name="T8" fmla="*/ 152 w 237"/>
                    <a:gd name="T9" fmla="*/ 30 h 161"/>
                    <a:gd name="T10" fmla="*/ 132 w 237"/>
                    <a:gd name="T11" fmla="*/ 11 h 161"/>
                    <a:gd name="T12" fmla="*/ 124 w 237"/>
                    <a:gd name="T13" fmla="*/ 0 h 161"/>
                    <a:gd name="T14" fmla="*/ 104 w 237"/>
                    <a:gd name="T15" fmla="*/ 4 h 161"/>
                    <a:gd name="T16" fmla="*/ 72 w 237"/>
                    <a:gd name="T17" fmla="*/ 15 h 161"/>
                    <a:gd name="T18" fmla="*/ 49 w 237"/>
                    <a:gd name="T19" fmla="*/ 23 h 161"/>
                    <a:gd name="T20" fmla="*/ 20 w 237"/>
                    <a:gd name="T21" fmla="*/ 33 h 161"/>
                    <a:gd name="T22" fmla="*/ 0 w 237"/>
                    <a:gd name="T23" fmla="*/ 43 h 161"/>
                    <a:gd name="T24" fmla="*/ 8 w 237"/>
                    <a:gd name="T25" fmla="*/ 61 h 161"/>
                    <a:gd name="T26" fmla="*/ 16 w 237"/>
                    <a:gd name="T27" fmla="*/ 81 h 161"/>
                    <a:gd name="T28" fmla="*/ 31 w 237"/>
                    <a:gd name="T29" fmla="*/ 101 h 161"/>
                    <a:gd name="T30" fmla="*/ 49 w 237"/>
                    <a:gd name="T31" fmla="*/ 120 h 161"/>
                    <a:gd name="T32" fmla="*/ 64 w 237"/>
                    <a:gd name="T33" fmla="*/ 137 h 161"/>
                    <a:gd name="T34" fmla="*/ 80 w 237"/>
                    <a:gd name="T35" fmla="*/ 148 h 161"/>
                    <a:gd name="T36" fmla="*/ 97 w 237"/>
                    <a:gd name="T37" fmla="*/ 160 h 161"/>
                    <a:gd name="T38" fmla="*/ 128 w 237"/>
                    <a:gd name="T39" fmla="*/ 149 h 161"/>
                    <a:gd name="T40" fmla="*/ 151 w 237"/>
                    <a:gd name="T41" fmla="*/ 138 h 161"/>
                    <a:gd name="T42" fmla="*/ 179 w 237"/>
                    <a:gd name="T43" fmla="*/ 124 h 161"/>
                    <a:gd name="T44" fmla="*/ 204 w 237"/>
                    <a:gd name="T45" fmla="*/ 109 h 161"/>
                    <a:gd name="T46" fmla="*/ 222 w 237"/>
                    <a:gd name="T47" fmla="*/ 100 h 161"/>
                    <a:gd name="T48" fmla="*/ 237 w 237"/>
                    <a:gd name="T49" fmla="*/ 80 h 161"/>
                    <a:gd name="T50" fmla="*/ 236 w 237"/>
                    <a:gd name="T51" fmla="*/ 66 h 16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37" h="161">
                      <a:moveTo>
                        <a:pt x="235" y="66"/>
                      </a:moveTo>
                      <a:lnTo>
                        <a:pt x="208" y="56"/>
                      </a:lnTo>
                      <a:lnTo>
                        <a:pt x="180" y="46"/>
                      </a:lnTo>
                      <a:lnTo>
                        <a:pt x="163" y="39"/>
                      </a:lnTo>
                      <a:lnTo>
                        <a:pt x="151" y="30"/>
                      </a:lnTo>
                      <a:lnTo>
                        <a:pt x="131" y="11"/>
                      </a:lnTo>
                      <a:lnTo>
                        <a:pt x="123" y="0"/>
                      </a:lnTo>
                      <a:lnTo>
                        <a:pt x="104" y="4"/>
                      </a:lnTo>
                      <a:lnTo>
                        <a:pt x="72" y="15"/>
                      </a:lnTo>
                      <a:lnTo>
                        <a:pt x="49" y="23"/>
                      </a:lnTo>
                      <a:lnTo>
                        <a:pt x="20" y="33"/>
                      </a:lnTo>
                      <a:lnTo>
                        <a:pt x="0" y="43"/>
                      </a:lnTo>
                      <a:lnTo>
                        <a:pt x="8" y="61"/>
                      </a:lnTo>
                      <a:lnTo>
                        <a:pt x="16" y="81"/>
                      </a:lnTo>
                      <a:lnTo>
                        <a:pt x="31" y="101"/>
                      </a:lnTo>
                      <a:lnTo>
                        <a:pt x="49" y="120"/>
                      </a:lnTo>
                      <a:lnTo>
                        <a:pt x="64" y="137"/>
                      </a:lnTo>
                      <a:lnTo>
                        <a:pt x="80" y="148"/>
                      </a:lnTo>
                      <a:lnTo>
                        <a:pt x="97" y="160"/>
                      </a:lnTo>
                      <a:lnTo>
                        <a:pt x="127" y="149"/>
                      </a:lnTo>
                      <a:lnTo>
                        <a:pt x="150" y="138"/>
                      </a:lnTo>
                      <a:lnTo>
                        <a:pt x="178" y="124"/>
                      </a:lnTo>
                      <a:lnTo>
                        <a:pt x="203" y="109"/>
                      </a:lnTo>
                      <a:lnTo>
                        <a:pt x="221" y="100"/>
                      </a:lnTo>
                      <a:lnTo>
                        <a:pt x="236" y="80"/>
                      </a:lnTo>
                      <a:lnTo>
                        <a:pt x="235" y="66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78" name="Freeform 443">
                  <a:extLst>
                    <a:ext uri="{FF2B5EF4-FFF2-40B4-BE49-F238E27FC236}">
                      <a16:creationId xmlns:a16="http://schemas.microsoft.com/office/drawing/2014/main" id="{27622CD5-6099-4EA3-9EF6-04A8579CFA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5" y="1639"/>
                  <a:ext cx="257" cy="184"/>
                </a:xfrm>
                <a:custGeom>
                  <a:avLst/>
                  <a:gdLst>
                    <a:gd name="T0" fmla="*/ 97 w 256"/>
                    <a:gd name="T1" fmla="*/ 156 h 184"/>
                    <a:gd name="T2" fmla="*/ 65 w 256"/>
                    <a:gd name="T3" fmla="*/ 127 h 184"/>
                    <a:gd name="T4" fmla="*/ 40 w 256"/>
                    <a:gd name="T5" fmla="*/ 98 h 184"/>
                    <a:gd name="T6" fmla="*/ 26 w 256"/>
                    <a:gd name="T7" fmla="*/ 70 h 184"/>
                    <a:gd name="T8" fmla="*/ 21 w 256"/>
                    <a:gd name="T9" fmla="*/ 55 h 184"/>
                    <a:gd name="T10" fmla="*/ 65 w 256"/>
                    <a:gd name="T11" fmla="*/ 32 h 184"/>
                    <a:gd name="T12" fmla="*/ 97 w 256"/>
                    <a:gd name="T13" fmla="*/ 25 h 184"/>
                    <a:gd name="T14" fmla="*/ 129 w 256"/>
                    <a:gd name="T15" fmla="*/ 16 h 184"/>
                    <a:gd name="T16" fmla="*/ 134 w 256"/>
                    <a:gd name="T17" fmla="*/ 18 h 184"/>
                    <a:gd name="T18" fmla="*/ 146 w 256"/>
                    <a:gd name="T19" fmla="*/ 31 h 184"/>
                    <a:gd name="T20" fmla="*/ 164 w 256"/>
                    <a:gd name="T21" fmla="*/ 46 h 184"/>
                    <a:gd name="T22" fmla="*/ 198 w 256"/>
                    <a:gd name="T23" fmla="*/ 64 h 184"/>
                    <a:gd name="T24" fmla="*/ 233 w 256"/>
                    <a:gd name="T25" fmla="*/ 77 h 184"/>
                    <a:gd name="T26" fmla="*/ 242 w 256"/>
                    <a:gd name="T27" fmla="*/ 82 h 184"/>
                    <a:gd name="T28" fmla="*/ 239 w 256"/>
                    <a:gd name="T29" fmla="*/ 90 h 184"/>
                    <a:gd name="T30" fmla="*/ 227 w 256"/>
                    <a:gd name="T31" fmla="*/ 100 h 184"/>
                    <a:gd name="T32" fmla="*/ 204 w 256"/>
                    <a:gd name="T33" fmla="*/ 117 h 184"/>
                    <a:gd name="T34" fmla="*/ 180 w 256"/>
                    <a:gd name="T35" fmla="*/ 128 h 184"/>
                    <a:gd name="T36" fmla="*/ 147 w 256"/>
                    <a:gd name="T37" fmla="*/ 145 h 184"/>
                    <a:gd name="T38" fmla="*/ 117 w 256"/>
                    <a:gd name="T39" fmla="*/ 157 h 184"/>
                    <a:gd name="T40" fmla="*/ 100 w 256"/>
                    <a:gd name="T41" fmla="*/ 163 h 184"/>
                    <a:gd name="T42" fmla="*/ 91 w 256"/>
                    <a:gd name="T43" fmla="*/ 173 h 184"/>
                    <a:gd name="T44" fmla="*/ 94 w 256"/>
                    <a:gd name="T45" fmla="*/ 183 h 184"/>
                    <a:gd name="T46" fmla="*/ 103 w 256"/>
                    <a:gd name="T47" fmla="*/ 182 h 184"/>
                    <a:gd name="T48" fmla="*/ 134 w 256"/>
                    <a:gd name="T49" fmla="*/ 166 h 184"/>
                    <a:gd name="T50" fmla="*/ 172 w 256"/>
                    <a:gd name="T51" fmla="*/ 149 h 184"/>
                    <a:gd name="T52" fmla="*/ 200 w 256"/>
                    <a:gd name="T53" fmla="*/ 136 h 184"/>
                    <a:gd name="T54" fmla="*/ 219 w 256"/>
                    <a:gd name="T55" fmla="*/ 123 h 184"/>
                    <a:gd name="T56" fmla="*/ 238 w 256"/>
                    <a:gd name="T57" fmla="*/ 109 h 184"/>
                    <a:gd name="T58" fmla="*/ 248 w 256"/>
                    <a:gd name="T59" fmla="*/ 97 h 184"/>
                    <a:gd name="T60" fmla="*/ 255 w 256"/>
                    <a:gd name="T61" fmla="*/ 84 h 184"/>
                    <a:gd name="T62" fmla="*/ 256 w 256"/>
                    <a:gd name="T63" fmla="*/ 73 h 184"/>
                    <a:gd name="T64" fmla="*/ 249 w 256"/>
                    <a:gd name="T65" fmla="*/ 66 h 184"/>
                    <a:gd name="T66" fmla="*/ 234 w 256"/>
                    <a:gd name="T67" fmla="*/ 60 h 184"/>
                    <a:gd name="T68" fmla="*/ 204 w 256"/>
                    <a:gd name="T69" fmla="*/ 54 h 184"/>
                    <a:gd name="T70" fmla="*/ 180 w 256"/>
                    <a:gd name="T71" fmla="*/ 45 h 184"/>
                    <a:gd name="T72" fmla="*/ 164 w 256"/>
                    <a:gd name="T73" fmla="*/ 31 h 184"/>
                    <a:gd name="T74" fmla="*/ 147 w 256"/>
                    <a:gd name="T75" fmla="*/ 18 h 184"/>
                    <a:gd name="T76" fmla="*/ 142 w 256"/>
                    <a:gd name="T77" fmla="*/ 4 h 184"/>
                    <a:gd name="T78" fmla="*/ 132 w 256"/>
                    <a:gd name="T79" fmla="*/ 0 h 184"/>
                    <a:gd name="T80" fmla="*/ 105 w 256"/>
                    <a:gd name="T81" fmla="*/ 7 h 184"/>
                    <a:gd name="T82" fmla="*/ 75 w 256"/>
                    <a:gd name="T83" fmla="*/ 20 h 184"/>
                    <a:gd name="T84" fmla="*/ 43 w 256"/>
                    <a:gd name="T85" fmla="*/ 29 h 184"/>
                    <a:gd name="T86" fmla="*/ 25 w 256"/>
                    <a:gd name="T87" fmla="*/ 35 h 184"/>
                    <a:gd name="T88" fmla="*/ 7 w 256"/>
                    <a:gd name="T89" fmla="*/ 41 h 184"/>
                    <a:gd name="T90" fmla="*/ 0 w 256"/>
                    <a:gd name="T91" fmla="*/ 43 h 184"/>
                    <a:gd name="T92" fmla="*/ 1 w 256"/>
                    <a:gd name="T93" fmla="*/ 53 h 184"/>
                    <a:gd name="T94" fmla="*/ 8 w 256"/>
                    <a:gd name="T95" fmla="*/ 64 h 184"/>
                    <a:gd name="T96" fmla="*/ 15 w 256"/>
                    <a:gd name="T97" fmla="*/ 81 h 184"/>
                    <a:gd name="T98" fmla="*/ 24 w 256"/>
                    <a:gd name="T99" fmla="*/ 92 h 184"/>
                    <a:gd name="T100" fmla="*/ 39 w 256"/>
                    <a:gd name="T101" fmla="*/ 110 h 184"/>
                    <a:gd name="T102" fmla="*/ 51 w 256"/>
                    <a:gd name="T103" fmla="*/ 124 h 184"/>
                    <a:gd name="T104" fmla="*/ 62 w 256"/>
                    <a:gd name="T105" fmla="*/ 143 h 184"/>
                    <a:gd name="T106" fmla="*/ 77 w 256"/>
                    <a:gd name="T107" fmla="*/ 153 h 184"/>
                    <a:gd name="T108" fmla="*/ 90 w 256"/>
                    <a:gd name="T109" fmla="*/ 160 h 184"/>
                    <a:gd name="T110" fmla="*/ 97 w 256"/>
                    <a:gd name="T111" fmla="*/ 156 h 18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256" h="184">
                      <a:moveTo>
                        <a:pt x="97" y="156"/>
                      </a:moveTo>
                      <a:lnTo>
                        <a:pt x="65" y="127"/>
                      </a:lnTo>
                      <a:lnTo>
                        <a:pt x="40" y="98"/>
                      </a:lnTo>
                      <a:lnTo>
                        <a:pt x="26" y="70"/>
                      </a:lnTo>
                      <a:lnTo>
                        <a:pt x="21" y="55"/>
                      </a:lnTo>
                      <a:lnTo>
                        <a:pt x="65" y="32"/>
                      </a:lnTo>
                      <a:lnTo>
                        <a:pt x="97" y="25"/>
                      </a:lnTo>
                      <a:lnTo>
                        <a:pt x="128" y="16"/>
                      </a:lnTo>
                      <a:lnTo>
                        <a:pt x="133" y="18"/>
                      </a:lnTo>
                      <a:lnTo>
                        <a:pt x="145" y="31"/>
                      </a:lnTo>
                      <a:lnTo>
                        <a:pt x="163" y="46"/>
                      </a:lnTo>
                      <a:lnTo>
                        <a:pt x="197" y="64"/>
                      </a:lnTo>
                      <a:lnTo>
                        <a:pt x="232" y="77"/>
                      </a:lnTo>
                      <a:lnTo>
                        <a:pt x="241" y="82"/>
                      </a:lnTo>
                      <a:lnTo>
                        <a:pt x="238" y="90"/>
                      </a:lnTo>
                      <a:lnTo>
                        <a:pt x="226" y="100"/>
                      </a:lnTo>
                      <a:lnTo>
                        <a:pt x="203" y="117"/>
                      </a:lnTo>
                      <a:lnTo>
                        <a:pt x="179" y="128"/>
                      </a:lnTo>
                      <a:lnTo>
                        <a:pt x="146" y="145"/>
                      </a:lnTo>
                      <a:lnTo>
                        <a:pt x="117" y="157"/>
                      </a:lnTo>
                      <a:lnTo>
                        <a:pt x="100" y="163"/>
                      </a:lnTo>
                      <a:lnTo>
                        <a:pt x="91" y="173"/>
                      </a:lnTo>
                      <a:lnTo>
                        <a:pt x="94" y="183"/>
                      </a:lnTo>
                      <a:lnTo>
                        <a:pt x="103" y="182"/>
                      </a:lnTo>
                      <a:lnTo>
                        <a:pt x="133" y="166"/>
                      </a:lnTo>
                      <a:lnTo>
                        <a:pt x="171" y="149"/>
                      </a:lnTo>
                      <a:lnTo>
                        <a:pt x="199" y="136"/>
                      </a:lnTo>
                      <a:lnTo>
                        <a:pt x="218" y="123"/>
                      </a:lnTo>
                      <a:lnTo>
                        <a:pt x="237" y="109"/>
                      </a:lnTo>
                      <a:lnTo>
                        <a:pt x="247" y="97"/>
                      </a:lnTo>
                      <a:lnTo>
                        <a:pt x="254" y="84"/>
                      </a:lnTo>
                      <a:lnTo>
                        <a:pt x="255" y="73"/>
                      </a:lnTo>
                      <a:lnTo>
                        <a:pt x="248" y="66"/>
                      </a:lnTo>
                      <a:lnTo>
                        <a:pt x="233" y="60"/>
                      </a:lnTo>
                      <a:lnTo>
                        <a:pt x="203" y="54"/>
                      </a:lnTo>
                      <a:lnTo>
                        <a:pt x="179" y="45"/>
                      </a:lnTo>
                      <a:lnTo>
                        <a:pt x="163" y="31"/>
                      </a:lnTo>
                      <a:lnTo>
                        <a:pt x="146" y="18"/>
                      </a:lnTo>
                      <a:lnTo>
                        <a:pt x="141" y="4"/>
                      </a:lnTo>
                      <a:lnTo>
                        <a:pt x="131" y="0"/>
                      </a:lnTo>
                      <a:lnTo>
                        <a:pt x="105" y="7"/>
                      </a:lnTo>
                      <a:lnTo>
                        <a:pt x="75" y="20"/>
                      </a:lnTo>
                      <a:lnTo>
                        <a:pt x="43" y="29"/>
                      </a:lnTo>
                      <a:lnTo>
                        <a:pt x="25" y="35"/>
                      </a:lnTo>
                      <a:lnTo>
                        <a:pt x="7" y="41"/>
                      </a:lnTo>
                      <a:lnTo>
                        <a:pt x="0" y="43"/>
                      </a:lnTo>
                      <a:lnTo>
                        <a:pt x="1" y="53"/>
                      </a:lnTo>
                      <a:lnTo>
                        <a:pt x="8" y="64"/>
                      </a:lnTo>
                      <a:lnTo>
                        <a:pt x="15" y="81"/>
                      </a:lnTo>
                      <a:lnTo>
                        <a:pt x="24" y="92"/>
                      </a:lnTo>
                      <a:lnTo>
                        <a:pt x="39" y="110"/>
                      </a:lnTo>
                      <a:lnTo>
                        <a:pt x="51" y="124"/>
                      </a:lnTo>
                      <a:lnTo>
                        <a:pt x="62" y="143"/>
                      </a:lnTo>
                      <a:lnTo>
                        <a:pt x="77" y="153"/>
                      </a:lnTo>
                      <a:lnTo>
                        <a:pt x="90" y="160"/>
                      </a:lnTo>
                      <a:lnTo>
                        <a:pt x="97" y="15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71" name="Group 444">
                <a:extLst>
                  <a:ext uri="{FF2B5EF4-FFF2-40B4-BE49-F238E27FC236}">
                    <a16:creationId xmlns:a16="http://schemas.microsoft.com/office/drawing/2014/main" id="{7C5DB8F9-8A6E-42BD-851A-9526FC24EA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80" y="1577"/>
                <a:ext cx="254" cy="184"/>
                <a:chOff x="4580" y="1577"/>
                <a:chExt cx="254" cy="184"/>
              </a:xfrm>
            </p:grpSpPr>
            <p:sp>
              <p:nvSpPr>
                <p:cNvPr id="75" name="Freeform 445">
                  <a:extLst>
                    <a:ext uri="{FF2B5EF4-FFF2-40B4-BE49-F238E27FC236}">
                      <a16:creationId xmlns:a16="http://schemas.microsoft.com/office/drawing/2014/main" id="{DC57B24B-1611-4D0A-94EA-A2DFF56D32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1" y="1583"/>
                  <a:ext cx="236" cy="161"/>
                </a:xfrm>
                <a:custGeom>
                  <a:avLst/>
                  <a:gdLst>
                    <a:gd name="T0" fmla="*/ 234 w 236"/>
                    <a:gd name="T1" fmla="*/ 66 h 161"/>
                    <a:gd name="T2" fmla="*/ 207 w 236"/>
                    <a:gd name="T3" fmla="*/ 56 h 161"/>
                    <a:gd name="T4" fmla="*/ 179 w 236"/>
                    <a:gd name="T5" fmla="*/ 46 h 161"/>
                    <a:gd name="T6" fmla="*/ 162 w 236"/>
                    <a:gd name="T7" fmla="*/ 39 h 161"/>
                    <a:gd name="T8" fmla="*/ 150 w 236"/>
                    <a:gd name="T9" fmla="*/ 30 h 161"/>
                    <a:gd name="T10" fmla="*/ 130 w 236"/>
                    <a:gd name="T11" fmla="*/ 11 h 161"/>
                    <a:gd name="T12" fmla="*/ 122 w 236"/>
                    <a:gd name="T13" fmla="*/ 0 h 161"/>
                    <a:gd name="T14" fmla="*/ 104 w 236"/>
                    <a:gd name="T15" fmla="*/ 4 h 161"/>
                    <a:gd name="T16" fmla="*/ 72 w 236"/>
                    <a:gd name="T17" fmla="*/ 15 h 161"/>
                    <a:gd name="T18" fmla="*/ 49 w 236"/>
                    <a:gd name="T19" fmla="*/ 23 h 161"/>
                    <a:gd name="T20" fmla="*/ 20 w 236"/>
                    <a:gd name="T21" fmla="*/ 33 h 161"/>
                    <a:gd name="T22" fmla="*/ 0 w 236"/>
                    <a:gd name="T23" fmla="*/ 43 h 161"/>
                    <a:gd name="T24" fmla="*/ 8 w 236"/>
                    <a:gd name="T25" fmla="*/ 62 h 161"/>
                    <a:gd name="T26" fmla="*/ 16 w 236"/>
                    <a:gd name="T27" fmla="*/ 82 h 161"/>
                    <a:gd name="T28" fmla="*/ 31 w 236"/>
                    <a:gd name="T29" fmla="*/ 100 h 161"/>
                    <a:gd name="T30" fmla="*/ 48 w 236"/>
                    <a:gd name="T31" fmla="*/ 121 h 161"/>
                    <a:gd name="T32" fmla="*/ 63 w 236"/>
                    <a:gd name="T33" fmla="*/ 137 h 161"/>
                    <a:gd name="T34" fmla="*/ 80 w 236"/>
                    <a:gd name="T35" fmla="*/ 148 h 161"/>
                    <a:gd name="T36" fmla="*/ 96 w 236"/>
                    <a:gd name="T37" fmla="*/ 160 h 161"/>
                    <a:gd name="T38" fmla="*/ 126 w 236"/>
                    <a:gd name="T39" fmla="*/ 149 h 161"/>
                    <a:gd name="T40" fmla="*/ 150 w 236"/>
                    <a:gd name="T41" fmla="*/ 139 h 161"/>
                    <a:gd name="T42" fmla="*/ 178 w 236"/>
                    <a:gd name="T43" fmla="*/ 125 h 161"/>
                    <a:gd name="T44" fmla="*/ 202 w 236"/>
                    <a:gd name="T45" fmla="*/ 109 h 161"/>
                    <a:gd name="T46" fmla="*/ 220 w 236"/>
                    <a:gd name="T47" fmla="*/ 99 h 161"/>
                    <a:gd name="T48" fmla="*/ 235 w 236"/>
                    <a:gd name="T49" fmla="*/ 81 h 161"/>
                    <a:gd name="T50" fmla="*/ 234 w 236"/>
                    <a:gd name="T51" fmla="*/ 66 h 16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36"/>
                    <a:gd name="T79" fmla="*/ 0 h 161"/>
                    <a:gd name="T80" fmla="*/ 236 w 236"/>
                    <a:gd name="T81" fmla="*/ 161 h 16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36" h="161">
                      <a:moveTo>
                        <a:pt x="234" y="66"/>
                      </a:moveTo>
                      <a:lnTo>
                        <a:pt x="207" y="56"/>
                      </a:lnTo>
                      <a:lnTo>
                        <a:pt x="179" y="46"/>
                      </a:lnTo>
                      <a:lnTo>
                        <a:pt x="162" y="39"/>
                      </a:lnTo>
                      <a:lnTo>
                        <a:pt x="150" y="30"/>
                      </a:lnTo>
                      <a:lnTo>
                        <a:pt x="130" y="11"/>
                      </a:lnTo>
                      <a:lnTo>
                        <a:pt x="122" y="0"/>
                      </a:lnTo>
                      <a:lnTo>
                        <a:pt x="104" y="4"/>
                      </a:lnTo>
                      <a:lnTo>
                        <a:pt x="72" y="15"/>
                      </a:lnTo>
                      <a:lnTo>
                        <a:pt x="49" y="23"/>
                      </a:lnTo>
                      <a:lnTo>
                        <a:pt x="20" y="33"/>
                      </a:lnTo>
                      <a:lnTo>
                        <a:pt x="0" y="43"/>
                      </a:lnTo>
                      <a:lnTo>
                        <a:pt x="8" y="62"/>
                      </a:lnTo>
                      <a:lnTo>
                        <a:pt x="16" y="82"/>
                      </a:lnTo>
                      <a:lnTo>
                        <a:pt x="31" y="100"/>
                      </a:lnTo>
                      <a:lnTo>
                        <a:pt x="48" y="121"/>
                      </a:lnTo>
                      <a:lnTo>
                        <a:pt x="63" y="137"/>
                      </a:lnTo>
                      <a:lnTo>
                        <a:pt x="80" y="148"/>
                      </a:lnTo>
                      <a:lnTo>
                        <a:pt x="96" y="160"/>
                      </a:lnTo>
                      <a:lnTo>
                        <a:pt x="126" y="149"/>
                      </a:lnTo>
                      <a:lnTo>
                        <a:pt x="150" y="139"/>
                      </a:lnTo>
                      <a:lnTo>
                        <a:pt x="178" y="125"/>
                      </a:lnTo>
                      <a:lnTo>
                        <a:pt x="202" y="109"/>
                      </a:lnTo>
                      <a:lnTo>
                        <a:pt x="220" y="99"/>
                      </a:lnTo>
                      <a:lnTo>
                        <a:pt x="235" y="81"/>
                      </a:lnTo>
                      <a:lnTo>
                        <a:pt x="234" y="66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76" name="Freeform 446">
                  <a:extLst>
                    <a:ext uri="{FF2B5EF4-FFF2-40B4-BE49-F238E27FC236}">
                      <a16:creationId xmlns:a16="http://schemas.microsoft.com/office/drawing/2014/main" id="{039D9BD8-5415-44BB-B791-3F2070BE29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0" y="1577"/>
                  <a:ext cx="254" cy="184"/>
                </a:xfrm>
                <a:custGeom>
                  <a:avLst/>
                  <a:gdLst>
                    <a:gd name="T0" fmla="*/ 96 w 254"/>
                    <a:gd name="T1" fmla="*/ 156 h 184"/>
                    <a:gd name="T2" fmla="*/ 64 w 254"/>
                    <a:gd name="T3" fmla="*/ 127 h 184"/>
                    <a:gd name="T4" fmla="*/ 40 w 254"/>
                    <a:gd name="T5" fmla="*/ 99 h 184"/>
                    <a:gd name="T6" fmla="*/ 26 w 254"/>
                    <a:gd name="T7" fmla="*/ 70 h 184"/>
                    <a:gd name="T8" fmla="*/ 21 w 254"/>
                    <a:gd name="T9" fmla="*/ 55 h 184"/>
                    <a:gd name="T10" fmla="*/ 65 w 254"/>
                    <a:gd name="T11" fmla="*/ 33 h 184"/>
                    <a:gd name="T12" fmla="*/ 97 w 254"/>
                    <a:gd name="T13" fmla="*/ 25 h 184"/>
                    <a:gd name="T14" fmla="*/ 127 w 254"/>
                    <a:gd name="T15" fmla="*/ 16 h 184"/>
                    <a:gd name="T16" fmla="*/ 132 w 254"/>
                    <a:gd name="T17" fmla="*/ 18 h 184"/>
                    <a:gd name="T18" fmla="*/ 144 w 254"/>
                    <a:gd name="T19" fmla="*/ 31 h 184"/>
                    <a:gd name="T20" fmla="*/ 162 w 254"/>
                    <a:gd name="T21" fmla="*/ 46 h 184"/>
                    <a:gd name="T22" fmla="*/ 196 w 254"/>
                    <a:gd name="T23" fmla="*/ 64 h 184"/>
                    <a:gd name="T24" fmla="*/ 231 w 254"/>
                    <a:gd name="T25" fmla="*/ 77 h 184"/>
                    <a:gd name="T26" fmla="*/ 240 w 254"/>
                    <a:gd name="T27" fmla="*/ 83 h 184"/>
                    <a:gd name="T28" fmla="*/ 237 w 254"/>
                    <a:gd name="T29" fmla="*/ 91 h 184"/>
                    <a:gd name="T30" fmla="*/ 225 w 254"/>
                    <a:gd name="T31" fmla="*/ 100 h 184"/>
                    <a:gd name="T32" fmla="*/ 202 w 254"/>
                    <a:gd name="T33" fmla="*/ 117 h 184"/>
                    <a:gd name="T34" fmla="*/ 178 w 254"/>
                    <a:gd name="T35" fmla="*/ 128 h 184"/>
                    <a:gd name="T36" fmla="*/ 145 w 254"/>
                    <a:gd name="T37" fmla="*/ 146 h 184"/>
                    <a:gd name="T38" fmla="*/ 117 w 254"/>
                    <a:gd name="T39" fmla="*/ 157 h 184"/>
                    <a:gd name="T40" fmla="*/ 99 w 254"/>
                    <a:gd name="T41" fmla="*/ 163 h 184"/>
                    <a:gd name="T42" fmla="*/ 91 w 254"/>
                    <a:gd name="T43" fmla="*/ 173 h 184"/>
                    <a:gd name="T44" fmla="*/ 93 w 254"/>
                    <a:gd name="T45" fmla="*/ 183 h 184"/>
                    <a:gd name="T46" fmla="*/ 102 w 254"/>
                    <a:gd name="T47" fmla="*/ 182 h 184"/>
                    <a:gd name="T48" fmla="*/ 133 w 254"/>
                    <a:gd name="T49" fmla="*/ 166 h 184"/>
                    <a:gd name="T50" fmla="*/ 170 w 254"/>
                    <a:gd name="T51" fmla="*/ 149 h 184"/>
                    <a:gd name="T52" fmla="*/ 197 w 254"/>
                    <a:gd name="T53" fmla="*/ 136 h 184"/>
                    <a:gd name="T54" fmla="*/ 217 w 254"/>
                    <a:gd name="T55" fmla="*/ 123 h 184"/>
                    <a:gd name="T56" fmla="*/ 236 w 254"/>
                    <a:gd name="T57" fmla="*/ 108 h 184"/>
                    <a:gd name="T58" fmla="*/ 246 w 254"/>
                    <a:gd name="T59" fmla="*/ 97 h 184"/>
                    <a:gd name="T60" fmla="*/ 253 w 254"/>
                    <a:gd name="T61" fmla="*/ 84 h 184"/>
                    <a:gd name="T62" fmla="*/ 253 w 254"/>
                    <a:gd name="T63" fmla="*/ 73 h 184"/>
                    <a:gd name="T64" fmla="*/ 247 w 254"/>
                    <a:gd name="T65" fmla="*/ 66 h 184"/>
                    <a:gd name="T66" fmla="*/ 232 w 254"/>
                    <a:gd name="T67" fmla="*/ 61 h 184"/>
                    <a:gd name="T68" fmla="*/ 202 w 254"/>
                    <a:gd name="T69" fmla="*/ 55 h 184"/>
                    <a:gd name="T70" fmla="*/ 178 w 254"/>
                    <a:gd name="T71" fmla="*/ 44 h 184"/>
                    <a:gd name="T72" fmla="*/ 163 w 254"/>
                    <a:gd name="T73" fmla="*/ 31 h 184"/>
                    <a:gd name="T74" fmla="*/ 145 w 254"/>
                    <a:gd name="T75" fmla="*/ 18 h 184"/>
                    <a:gd name="T76" fmla="*/ 140 w 254"/>
                    <a:gd name="T77" fmla="*/ 4 h 184"/>
                    <a:gd name="T78" fmla="*/ 131 w 254"/>
                    <a:gd name="T79" fmla="*/ 0 h 184"/>
                    <a:gd name="T80" fmla="*/ 104 w 254"/>
                    <a:gd name="T81" fmla="*/ 7 h 184"/>
                    <a:gd name="T82" fmla="*/ 74 w 254"/>
                    <a:gd name="T83" fmla="*/ 19 h 184"/>
                    <a:gd name="T84" fmla="*/ 43 w 254"/>
                    <a:gd name="T85" fmla="*/ 29 h 184"/>
                    <a:gd name="T86" fmla="*/ 25 w 254"/>
                    <a:gd name="T87" fmla="*/ 35 h 184"/>
                    <a:gd name="T88" fmla="*/ 7 w 254"/>
                    <a:gd name="T89" fmla="*/ 41 h 184"/>
                    <a:gd name="T90" fmla="*/ 0 w 254"/>
                    <a:gd name="T91" fmla="*/ 43 h 184"/>
                    <a:gd name="T92" fmla="*/ 1 w 254"/>
                    <a:gd name="T93" fmla="*/ 53 h 184"/>
                    <a:gd name="T94" fmla="*/ 8 w 254"/>
                    <a:gd name="T95" fmla="*/ 64 h 184"/>
                    <a:gd name="T96" fmla="*/ 15 w 254"/>
                    <a:gd name="T97" fmla="*/ 82 h 184"/>
                    <a:gd name="T98" fmla="*/ 24 w 254"/>
                    <a:gd name="T99" fmla="*/ 92 h 184"/>
                    <a:gd name="T100" fmla="*/ 39 w 254"/>
                    <a:gd name="T101" fmla="*/ 110 h 184"/>
                    <a:gd name="T102" fmla="*/ 51 w 254"/>
                    <a:gd name="T103" fmla="*/ 124 h 184"/>
                    <a:gd name="T104" fmla="*/ 62 w 254"/>
                    <a:gd name="T105" fmla="*/ 144 h 184"/>
                    <a:gd name="T106" fmla="*/ 77 w 254"/>
                    <a:gd name="T107" fmla="*/ 154 h 184"/>
                    <a:gd name="T108" fmla="*/ 89 w 254"/>
                    <a:gd name="T109" fmla="*/ 160 h 184"/>
                    <a:gd name="T110" fmla="*/ 96 w 254"/>
                    <a:gd name="T111" fmla="*/ 156 h 18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54"/>
                    <a:gd name="T169" fmla="*/ 0 h 184"/>
                    <a:gd name="T170" fmla="*/ 254 w 254"/>
                    <a:gd name="T171" fmla="*/ 184 h 18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54" h="184">
                      <a:moveTo>
                        <a:pt x="96" y="156"/>
                      </a:moveTo>
                      <a:lnTo>
                        <a:pt x="64" y="127"/>
                      </a:lnTo>
                      <a:lnTo>
                        <a:pt x="40" y="99"/>
                      </a:lnTo>
                      <a:lnTo>
                        <a:pt x="26" y="70"/>
                      </a:lnTo>
                      <a:lnTo>
                        <a:pt x="21" y="55"/>
                      </a:lnTo>
                      <a:lnTo>
                        <a:pt x="65" y="33"/>
                      </a:lnTo>
                      <a:lnTo>
                        <a:pt x="97" y="25"/>
                      </a:lnTo>
                      <a:lnTo>
                        <a:pt x="127" y="16"/>
                      </a:lnTo>
                      <a:lnTo>
                        <a:pt x="132" y="18"/>
                      </a:lnTo>
                      <a:lnTo>
                        <a:pt x="144" y="31"/>
                      </a:lnTo>
                      <a:lnTo>
                        <a:pt x="162" y="46"/>
                      </a:lnTo>
                      <a:lnTo>
                        <a:pt x="196" y="64"/>
                      </a:lnTo>
                      <a:lnTo>
                        <a:pt x="231" y="77"/>
                      </a:lnTo>
                      <a:lnTo>
                        <a:pt x="240" y="83"/>
                      </a:lnTo>
                      <a:lnTo>
                        <a:pt x="237" y="91"/>
                      </a:lnTo>
                      <a:lnTo>
                        <a:pt x="225" y="100"/>
                      </a:lnTo>
                      <a:lnTo>
                        <a:pt x="202" y="117"/>
                      </a:lnTo>
                      <a:lnTo>
                        <a:pt x="178" y="128"/>
                      </a:lnTo>
                      <a:lnTo>
                        <a:pt x="145" y="146"/>
                      </a:lnTo>
                      <a:lnTo>
                        <a:pt x="117" y="157"/>
                      </a:lnTo>
                      <a:lnTo>
                        <a:pt x="99" y="163"/>
                      </a:lnTo>
                      <a:lnTo>
                        <a:pt x="91" y="173"/>
                      </a:lnTo>
                      <a:lnTo>
                        <a:pt x="93" y="183"/>
                      </a:lnTo>
                      <a:lnTo>
                        <a:pt x="102" y="182"/>
                      </a:lnTo>
                      <a:lnTo>
                        <a:pt x="133" y="166"/>
                      </a:lnTo>
                      <a:lnTo>
                        <a:pt x="170" y="149"/>
                      </a:lnTo>
                      <a:lnTo>
                        <a:pt x="197" y="136"/>
                      </a:lnTo>
                      <a:lnTo>
                        <a:pt x="217" y="123"/>
                      </a:lnTo>
                      <a:lnTo>
                        <a:pt x="236" y="108"/>
                      </a:lnTo>
                      <a:lnTo>
                        <a:pt x="246" y="97"/>
                      </a:lnTo>
                      <a:lnTo>
                        <a:pt x="253" y="84"/>
                      </a:lnTo>
                      <a:lnTo>
                        <a:pt x="253" y="73"/>
                      </a:lnTo>
                      <a:lnTo>
                        <a:pt x="247" y="66"/>
                      </a:lnTo>
                      <a:lnTo>
                        <a:pt x="232" y="61"/>
                      </a:lnTo>
                      <a:lnTo>
                        <a:pt x="202" y="55"/>
                      </a:lnTo>
                      <a:lnTo>
                        <a:pt x="178" y="44"/>
                      </a:lnTo>
                      <a:lnTo>
                        <a:pt x="163" y="31"/>
                      </a:lnTo>
                      <a:lnTo>
                        <a:pt x="145" y="18"/>
                      </a:lnTo>
                      <a:lnTo>
                        <a:pt x="140" y="4"/>
                      </a:lnTo>
                      <a:lnTo>
                        <a:pt x="131" y="0"/>
                      </a:lnTo>
                      <a:lnTo>
                        <a:pt x="104" y="7"/>
                      </a:lnTo>
                      <a:lnTo>
                        <a:pt x="74" y="19"/>
                      </a:lnTo>
                      <a:lnTo>
                        <a:pt x="43" y="29"/>
                      </a:lnTo>
                      <a:lnTo>
                        <a:pt x="25" y="35"/>
                      </a:lnTo>
                      <a:lnTo>
                        <a:pt x="7" y="41"/>
                      </a:lnTo>
                      <a:lnTo>
                        <a:pt x="0" y="43"/>
                      </a:lnTo>
                      <a:lnTo>
                        <a:pt x="1" y="53"/>
                      </a:lnTo>
                      <a:lnTo>
                        <a:pt x="8" y="64"/>
                      </a:lnTo>
                      <a:lnTo>
                        <a:pt x="15" y="82"/>
                      </a:lnTo>
                      <a:lnTo>
                        <a:pt x="24" y="92"/>
                      </a:lnTo>
                      <a:lnTo>
                        <a:pt x="39" y="110"/>
                      </a:lnTo>
                      <a:lnTo>
                        <a:pt x="51" y="124"/>
                      </a:lnTo>
                      <a:lnTo>
                        <a:pt x="62" y="144"/>
                      </a:lnTo>
                      <a:lnTo>
                        <a:pt x="77" y="154"/>
                      </a:lnTo>
                      <a:lnTo>
                        <a:pt x="89" y="160"/>
                      </a:lnTo>
                      <a:lnTo>
                        <a:pt x="96" y="15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72" name="Group 447">
                <a:extLst>
                  <a:ext uri="{FF2B5EF4-FFF2-40B4-BE49-F238E27FC236}">
                    <a16:creationId xmlns:a16="http://schemas.microsoft.com/office/drawing/2014/main" id="{21FC8BAA-05C2-48F4-889C-14029F51C1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1513"/>
                <a:ext cx="256" cy="184"/>
                <a:chOff x="4559" y="1513"/>
                <a:chExt cx="256" cy="184"/>
              </a:xfrm>
            </p:grpSpPr>
            <p:sp>
              <p:nvSpPr>
                <p:cNvPr id="73" name="Freeform 448">
                  <a:extLst>
                    <a:ext uri="{FF2B5EF4-FFF2-40B4-BE49-F238E27FC236}">
                      <a16:creationId xmlns:a16="http://schemas.microsoft.com/office/drawing/2014/main" id="{B67EBD1B-04D9-47AA-8AA7-E68A994B10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0" y="1519"/>
                  <a:ext cx="237" cy="161"/>
                </a:xfrm>
                <a:custGeom>
                  <a:avLst/>
                  <a:gdLst>
                    <a:gd name="T0" fmla="*/ 235 w 237"/>
                    <a:gd name="T1" fmla="*/ 66 h 161"/>
                    <a:gd name="T2" fmla="*/ 208 w 237"/>
                    <a:gd name="T3" fmla="*/ 56 h 161"/>
                    <a:gd name="T4" fmla="*/ 180 w 237"/>
                    <a:gd name="T5" fmla="*/ 46 h 161"/>
                    <a:gd name="T6" fmla="*/ 163 w 237"/>
                    <a:gd name="T7" fmla="*/ 39 h 161"/>
                    <a:gd name="T8" fmla="*/ 151 w 237"/>
                    <a:gd name="T9" fmla="*/ 30 h 161"/>
                    <a:gd name="T10" fmla="*/ 131 w 237"/>
                    <a:gd name="T11" fmla="*/ 11 h 161"/>
                    <a:gd name="T12" fmla="*/ 123 w 237"/>
                    <a:gd name="T13" fmla="*/ 0 h 161"/>
                    <a:gd name="T14" fmla="*/ 104 w 237"/>
                    <a:gd name="T15" fmla="*/ 4 h 161"/>
                    <a:gd name="T16" fmla="*/ 72 w 237"/>
                    <a:gd name="T17" fmla="*/ 15 h 161"/>
                    <a:gd name="T18" fmla="*/ 49 w 237"/>
                    <a:gd name="T19" fmla="*/ 23 h 161"/>
                    <a:gd name="T20" fmla="*/ 20 w 237"/>
                    <a:gd name="T21" fmla="*/ 33 h 161"/>
                    <a:gd name="T22" fmla="*/ 0 w 237"/>
                    <a:gd name="T23" fmla="*/ 43 h 161"/>
                    <a:gd name="T24" fmla="*/ 8 w 237"/>
                    <a:gd name="T25" fmla="*/ 61 h 161"/>
                    <a:gd name="T26" fmla="*/ 16 w 237"/>
                    <a:gd name="T27" fmla="*/ 81 h 161"/>
                    <a:gd name="T28" fmla="*/ 31 w 237"/>
                    <a:gd name="T29" fmla="*/ 101 h 161"/>
                    <a:gd name="T30" fmla="*/ 49 w 237"/>
                    <a:gd name="T31" fmla="*/ 120 h 161"/>
                    <a:gd name="T32" fmla="*/ 64 w 237"/>
                    <a:gd name="T33" fmla="*/ 137 h 161"/>
                    <a:gd name="T34" fmla="*/ 80 w 237"/>
                    <a:gd name="T35" fmla="*/ 148 h 161"/>
                    <a:gd name="T36" fmla="*/ 97 w 237"/>
                    <a:gd name="T37" fmla="*/ 160 h 161"/>
                    <a:gd name="T38" fmla="*/ 127 w 237"/>
                    <a:gd name="T39" fmla="*/ 149 h 161"/>
                    <a:gd name="T40" fmla="*/ 150 w 237"/>
                    <a:gd name="T41" fmla="*/ 138 h 161"/>
                    <a:gd name="T42" fmla="*/ 178 w 237"/>
                    <a:gd name="T43" fmla="*/ 124 h 161"/>
                    <a:gd name="T44" fmla="*/ 203 w 237"/>
                    <a:gd name="T45" fmla="*/ 109 h 161"/>
                    <a:gd name="T46" fmla="*/ 221 w 237"/>
                    <a:gd name="T47" fmla="*/ 100 h 161"/>
                    <a:gd name="T48" fmla="*/ 236 w 237"/>
                    <a:gd name="T49" fmla="*/ 80 h 161"/>
                    <a:gd name="T50" fmla="*/ 235 w 237"/>
                    <a:gd name="T51" fmla="*/ 66 h 16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37"/>
                    <a:gd name="T79" fmla="*/ 0 h 161"/>
                    <a:gd name="T80" fmla="*/ 237 w 237"/>
                    <a:gd name="T81" fmla="*/ 161 h 16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37" h="161">
                      <a:moveTo>
                        <a:pt x="235" y="66"/>
                      </a:moveTo>
                      <a:lnTo>
                        <a:pt x="208" y="56"/>
                      </a:lnTo>
                      <a:lnTo>
                        <a:pt x="180" y="46"/>
                      </a:lnTo>
                      <a:lnTo>
                        <a:pt x="163" y="39"/>
                      </a:lnTo>
                      <a:lnTo>
                        <a:pt x="151" y="30"/>
                      </a:lnTo>
                      <a:lnTo>
                        <a:pt x="131" y="11"/>
                      </a:lnTo>
                      <a:lnTo>
                        <a:pt x="123" y="0"/>
                      </a:lnTo>
                      <a:lnTo>
                        <a:pt x="104" y="4"/>
                      </a:lnTo>
                      <a:lnTo>
                        <a:pt x="72" y="15"/>
                      </a:lnTo>
                      <a:lnTo>
                        <a:pt x="49" y="23"/>
                      </a:lnTo>
                      <a:lnTo>
                        <a:pt x="20" y="33"/>
                      </a:lnTo>
                      <a:lnTo>
                        <a:pt x="0" y="43"/>
                      </a:lnTo>
                      <a:lnTo>
                        <a:pt x="8" y="61"/>
                      </a:lnTo>
                      <a:lnTo>
                        <a:pt x="16" y="81"/>
                      </a:lnTo>
                      <a:lnTo>
                        <a:pt x="31" y="101"/>
                      </a:lnTo>
                      <a:lnTo>
                        <a:pt x="49" y="120"/>
                      </a:lnTo>
                      <a:lnTo>
                        <a:pt x="64" y="137"/>
                      </a:lnTo>
                      <a:lnTo>
                        <a:pt x="80" y="148"/>
                      </a:lnTo>
                      <a:lnTo>
                        <a:pt x="97" y="160"/>
                      </a:lnTo>
                      <a:lnTo>
                        <a:pt x="127" y="149"/>
                      </a:lnTo>
                      <a:lnTo>
                        <a:pt x="150" y="138"/>
                      </a:lnTo>
                      <a:lnTo>
                        <a:pt x="178" y="124"/>
                      </a:lnTo>
                      <a:lnTo>
                        <a:pt x="203" y="109"/>
                      </a:lnTo>
                      <a:lnTo>
                        <a:pt x="221" y="100"/>
                      </a:lnTo>
                      <a:lnTo>
                        <a:pt x="236" y="80"/>
                      </a:lnTo>
                      <a:lnTo>
                        <a:pt x="235" y="66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74" name="Freeform 449">
                  <a:extLst>
                    <a:ext uri="{FF2B5EF4-FFF2-40B4-BE49-F238E27FC236}">
                      <a16:creationId xmlns:a16="http://schemas.microsoft.com/office/drawing/2014/main" id="{DC4378D7-F9C1-4752-B71B-2A1FF45F5F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9" y="1513"/>
                  <a:ext cx="256" cy="184"/>
                </a:xfrm>
                <a:custGeom>
                  <a:avLst/>
                  <a:gdLst>
                    <a:gd name="T0" fmla="*/ 97 w 256"/>
                    <a:gd name="T1" fmla="*/ 156 h 184"/>
                    <a:gd name="T2" fmla="*/ 65 w 256"/>
                    <a:gd name="T3" fmla="*/ 127 h 184"/>
                    <a:gd name="T4" fmla="*/ 40 w 256"/>
                    <a:gd name="T5" fmla="*/ 98 h 184"/>
                    <a:gd name="T6" fmla="*/ 26 w 256"/>
                    <a:gd name="T7" fmla="*/ 70 h 184"/>
                    <a:gd name="T8" fmla="*/ 21 w 256"/>
                    <a:gd name="T9" fmla="*/ 55 h 184"/>
                    <a:gd name="T10" fmla="*/ 65 w 256"/>
                    <a:gd name="T11" fmla="*/ 32 h 184"/>
                    <a:gd name="T12" fmla="*/ 97 w 256"/>
                    <a:gd name="T13" fmla="*/ 25 h 184"/>
                    <a:gd name="T14" fmla="*/ 128 w 256"/>
                    <a:gd name="T15" fmla="*/ 16 h 184"/>
                    <a:gd name="T16" fmla="*/ 133 w 256"/>
                    <a:gd name="T17" fmla="*/ 18 h 184"/>
                    <a:gd name="T18" fmla="*/ 145 w 256"/>
                    <a:gd name="T19" fmla="*/ 31 h 184"/>
                    <a:gd name="T20" fmla="*/ 163 w 256"/>
                    <a:gd name="T21" fmla="*/ 46 h 184"/>
                    <a:gd name="T22" fmla="*/ 197 w 256"/>
                    <a:gd name="T23" fmla="*/ 64 h 184"/>
                    <a:gd name="T24" fmla="*/ 232 w 256"/>
                    <a:gd name="T25" fmla="*/ 77 h 184"/>
                    <a:gd name="T26" fmla="*/ 241 w 256"/>
                    <a:gd name="T27" fmla="*/ 82 h 184"/>
                    <a:gd name="T28" fmla="*/ 238 w 256"/>
                    <a:gd name="T29" fmla="*/ 90 h 184"/>
                    <a:gd name="T30" fmla="*/ 226 w 256"/>
                    <a:gd name="T31" fmla="*/ 100 h 184"/>
                    <a:gd name="T32" fmla="*/ 203 w 256"/>
                    <a:gd name="T33" fmla="*/ 117 h 184"/>
                    <a:gd name="T34" fmla="*/ 179 w 256"/>
                    <a:gd name="T35" fmla="*/ 128 h 184"/>
                    <a:gd name="T36" fmla="*/ 146 w 256"/>
                    <a:gd name="T37" fmla="*/ 145 h 184"/>
                    <a:gd name="T38" fmla="*/ 117 w 256"/>
                    <a:gd name="T39" fmla="*/ 157 h 184"/>
                    <a:gd name="T40" fmla="*/ 100 w 256"/>
                    <a:gd name="T41" fmla="*/ 163 h 184"/>
                    <a:gd name="T42" fmla="*/ 91 w 256"/>
                    <a:gd name="T43" fmla="*/ 173 h 184"/>
                    <a:gd name="T44" fmla="*/ 94 w 256"/>
                    <a:gd name="T45" fmla="*/ 183 h 184"/>
                    <a:gd name="T46" fmla="*/ 103 w 256"/>
                    <a:gd name="T47" fmla="*/ 182 h 184"/>
                    <a:gd name="T48" fmla="*/ 133 w 256"/>
                    <a:gd name="T49" fmla="*/ 166 h 184"/>
                    <a:gd name="T50" fmla="*/ 171 w 256"/>
                    <a:gd name="T51" fmla="*/ 149 h 184"/>
                    <a:gd name="T52" fmla="*/ 199 w 256"/>
                    <a:gd name="T53" fmla="*/ 136 h 184"/>
                    <a:gd name="T54" fmla="*/ 218 w 256"/>
                    <a:gd name="T55" fmla="*/ 123 h 184"/>
                    <a:gd name="T56" fmla="*/ 237 w 256"/>
                    <a:gd name="T57" fmla="*/ 109 h 184"/>
                    <a:gd name="T58" fmla="*/ 247 w 256"/>
                    <a:gd name="T59" fmla="*/ 97 h 184"/>
                    <a:gd name="T60" fmla="*/ 254 w 256"/>
                    <a:gd name="T61" fmla="*/ 84 h 184"/>
                    <a:gd name="T62" fmla="*/ 255 w 256"/>
                    <a:gd name="T63" fmla="*/ 73 h 184"/>
                    <a:gd name="T64" fmla="*/ 248 w 256"/>
                    <a:gd name="T65" fmla="*/ 66 h 184"/>
                    <a:gd name="T66" fmla="*/ 233 w 256"/>
                    <a:gd name="T67" fmla="*/ 60 h 184"/>
                    <a:gd name="T68" fmla="*/ 203 w 256"/>
                    <a:gd name="T69" fmla="*/ 54 h 184"/>
                    <a:gd name="T70" fmla="*/ 179 w 256"/>
                    <a:gd name="T71" fmla="*/ 45 h 184"/>
                    <a:gd name="T72" fmla="*/ 163 w 256"/>
                    <a:gd name="T73" fmla="*/ 31 h 184"/>
                    <a:gd name="T74" fmla="*/ 146 w 256"/>
                    <a:gd name="T75" fmla="*/ 18 h 184"/>
                    <a:gd name="T76" fmla="*/ 141 w 256"/>
                    <a:gd name="T77" fmla="*/ 4 h 184"/>
                    <a:gd name="T78" fmla="*/ 131 w 256"/>
                    <a:gd name="T79" fmla="*/ 0 h 184"/>
                    <a:gd name="T80" fmla="*/ 105 w 256"/>
                    <a:gd name="T81" fmla="*/ 7 h 184"/>
                    <a:gd name="T82" fmla="*/ 75 w 256"/>
                    <a:gd name="T83" fmla="*/ 20 h 184"/>
                    <a:gd name="T84" fmla="*/ 43 w 256"/>
                    <a:gd name="T85" fmla="*/ 29 h 184"/>
                    <a:gd name="T86" fmla="*/ 25 w 256"/>
                    <a:gd name="T87" fmla="*/ 35 h 184"/>
                    <a:gd name="T88" fmla="*/ 7 w 256"/>
                    <a:gd name="T89" fmla="*/ 41 h 184"/>
                    <a:gd name="T90" fmla="*/ 0 w 256"/>
                    <a:gd name="T91" fmla="*/ 43 h 184"/>
                    <a:gd name="T92" fmla="*/ 1 w 256"/>
                    <a:gd name="T93" fmla="*/ 53 h 184"/>
                    <a:gd name="T94" fmla="*/ 8 w 256"/>
                    <a:gd name="T95" fmla="*/ 64 h 184"/>
                    <a:gd name="T96" fmla="*/ 15 w 256"/>
                    <a:gd name="T97" fmla="*/ 81 h 184"/>
                    <a:gd name="T98" fmla="*/ 24 w 256"/>
                    <a:gd name="T99" fmla="*/ 92 h 184"/>
                    <a:gd name="T100" fmla="*/ 39 w 256"/>
                    <a:gd name="T101" fmla="*/ 110 h 184"/>
                    <a:gd name="T102" fmla="*/ 51 w 256"/>
                    <a:gd name="T103" fmla="*/ 124 h 184"/>
                    <a:gd name="T104" fmla="*/ 62 w 256"/>
                    <a:gd name="T105" fmla="*/ 143 h 184"/>
                    <a:gd name="T106" fmla="*/ 77 w 256"/>
                    <a:gd name="T107" fmla="*/ 153 h 184"/>
                    <a:gd name="T108" fmla="*/ 90 w 256"/>
                    <a:gd name="T109" fmla="*/ 160 h 184"/>
                    <a:gd name="T110" fmla="*/ 97 w 256"/>
                    <a:gd name="T111" fmla="*/ 156 h 18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56"/>
                    <a:gd name="T169" fmla="*/ 0 h 184"/>
                    <a:gd name="T170" fmla="*/ 256 w 256"/>
                    <a:gd name="T171" fmla="*/ 184 h 18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56" h="184">
                      <a:moveTo>
                        <a:pt x="97" y="156"/>
                      </a:moveTo>
                      <a:lnTo>
                        <a:pt x="65" y="127"/>
                      </a:lnTo>
                      <a:lnTo>
                        <a:pt x="40" y="98"/>
                      </a:lnTo>
                      <a:lnTo>
                        <a:pt x="26" y="70"/>
                      </a:lnTo>
                      <a:lnTo>
                        <a:pt x="21" y="55"/>
                      </a:lnTo>
                      <a:lnTo>
                        <a:pt x="65" y="32"/>
                      </a:lnTo>
                      <a:lnTo>
                        <a:pt x="97" y="25"/>
                      </a:lnTo>
                      <a:lnTo>
                        <a:pt x="128" y="16"/>
                      </a:lnTo>
                      <a:lnTo>
                        <a:pt x="133" y="18"/>
                      </a:lnTo>
                      <a:lnTo>
                        <a:pt x="145" y="31"/>
                      </a:lnTo>
                      <a:lnTo>
                        <a:pt x="163" y="46"/>
                      </a:lnTo>
                      <a:lnTo>
                        <a:pt x="197" y="64"/>
                      </a:lnTo>
                      <a:lnTo>
                        <a:pt x="232" y="77"/>
                      </a:lnTo>
                      <a:lnTo>
                        <a:pt x="241" y="82"/>
                      </a:lnTo>
                      <a:lnTo>
                        <a:pt x="238" y="90"/>
                      </a:lnTo>
                      <a:lnTo>
                        <a:pt x="226" y="100"/>
                      </a:lnTo>
                      <a:lnTo>
                        <a:pt x="203" y="117"/>
                      </a:lnTo>
                      <a:lnTo>
                        <a:pt x="179" y="128"/>
                      </a:lnTo>
                      <a:lnTo>
                        <a:pt x="146" y="145"/>
                      </a:lnTo>
                      <a:lnTo>
                        <a:pt x="117" y="157"/>
                      </a:lnTo>
                      <a:lnTo>
                        <a:pt x="100" y="163"/>
                      </a:lnTo>
                      <a:lnTo>
                        <a:pt x="91" y="173"/>
                      </a:lnTo>
                      <a:lnTo>
                        <a:pt x="94" y="183"/>
                      </a:lnTo>
                      <a:lnTo>
                        <a:pt x="103" y="182"/>
                      </a:lnTo>
                      <a:lnTo>
                        <a:pt x="133" y="166"/>
                      </a:lnTo>
                      <a:lnTo>
                        <a:pt x="171" y="149"/>
                      </a:lnTo>
                      <a:lnTo>
                        <a:pt x="199" y="136"/>
                      </a:lnTo>
                      <a:lnTo>
                        <a:pt x="218" y="123"/>
                      </a:lnTo>
                      <a:lnTo>
                        <a:pt x="237" y="109"/>
                      </a:lnTo>
                      <a:lnTo>
                        <a:pt x="247" y="97"/>
                      </a:lnTo>
                      <a:lnTo>
                        <a:pt x="254" y="84"/>
                      </a:lnTo>
                      <a:lnTo>
                        <a:pt x="255" y="73"/>
                      </a:lnTo>
                      <a:lnTo>
                        <a:pt x="248" y="66"/>
                      </a:lnTo>
                      <a:lnTo>
                        <a:pt x="233" y="60"/>
                      </a:lnTo>
                      <a:lnTo>
                        <a:pt x="203" y="54"/>
                      </a:lnTo>
                      <a:lnTo>
                        <a:pt x="179" y="45"/>
                      </a:lnTo>
                      <a:lnTo>
                        <a:pt x="163" y="31"/>
                      </a:lnTo>
                      <a:lnTo>
                        <a:pt x="146" y="18"/>
                      </a:lnTo>
                      <a:lnTo>
                        <a:pt x="141" y="4"/>
                      </a:lnTo>
                      <a:lnTo>
                        <a:pt x="131" y="0"/>
                      </a:lnTo>
                      <a:lnTo>
                        <a:pt x="105" y="7"/>
                      </a:lnTo>
                      <a:lnTo>
                        <a:pt x="75" y="20"/>
                      </a:lnTo>
                      <a:lnTo>
                        <a:pt x="43" y="29"/>
                      </a:lnTo>
                      <a:lnTo>
                        <a:pt x="25" y="35"/>
                      </a:lnTo>
                      <a:lnTo>
                        <a:pt x="7" y="41"/>
                      </a:lnTo>
                      <a:lnTo>
                        <a:pt x="0" y="43"/>
                      </a:lnTo>
                      <a:lnTo>
                        <a:pt x="1" y="53"/>
                      </a:lnTo>
                      <a:lnTo>
                        <a:pt x="8" y="64"/>
                      </a:lnTo>
                      <a:lnTo>
                        <a:pt x="15" y="81"/>
                      </a:lnTo>
                      <a:lnTo>
                        <a:pt x="24" y="92"/>
                      </a:lnTo>
                      <a:lnTo>
                        <a:pt x="39" y="110"/>
                      </a:lnTo>
                      <a:lnTo>
                        <a:pt x="51" y="124"/>
                      </a:lnTo>
                      <a:lnTo>
                        <a:pt x="62" y="143"/>
                      </a:lnTo>
                      <a:lnTo>
                        <a:pt x="77" y="153"/>
                      </a:lnTo>
                      <a:lnTo>
                        <a:pt x="90" y="160"/>
                      </a:lnTo>
                      <a:lnTo>
                        <a:pt x="97" y="15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</p:grpSp>
        <p:grpSp>
          <p:nvGrpSpPr>
            <p:cNvPr id="50" name="Group 450">
              <a:extLst>
                <a:ext uri="{FF2B5EF4-FFF2-40B4-BE49-F238E27FC236}">
                  <a16:creationId xmlns:a16="http://schemas.microsoft.com/office/drawing/2014/main" id="{1F5875C7-C8FC-4D6C-813B-52D99F260A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1" y="1122"/>
              <a:ext cx="240" cy="317"/>
              <a:chOff x="3366" y="1669"/>
              <a:chExt cx="265" cy="333"/>
            </a:xfrm>
          </p:grpSpPr>
          <p:grpSp>
            <p:nvGrpSpPr>
              <p:cNvPr id="61" name="Group 451">
                <a:extLst>
                  <a:ext uri="{FF2B5EF4-FFF2-40B4-BE49-F238E27FC236}">
                    <a16:creationId xmlns:a16="http://schemas.microsoft.com/office/drawing/2014/main" id="{43958499-1BE8-4638-B89E-801CF0BA06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93" y="1813"/>
                <a:ext cx="238" cy="189"/>
                <a:chOff x="3393" y="1813"/>
                <a:chExt cx="238" cy="189"/>
              </a:xfrm>
            </p:grpSpPr>
            <p:sp>
              <p:nvSpPr>
                <p:cNvPr id="68" name="Freeform 452">
                  <a:extLst>
                    <a:ext uri="{FF2B5EF4-FFF2-40B4-BE49-F238E27FC236}">
                      <a16:creationId xmlns:a16="http://schemas.microsoft.com/office/drawing/2014/main" id="{7F5B70BB-BD74-4A28-A646-AFA9F9EB8B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9" y="1823"/>
                  <a:ext cx="222" cy="168"/>
                </a:xfrm>
                <a:custGeom>
                  <a:avLst/>
                  <a:gdLst>
                    <a:gd name="T0" fmla="*/ 0 w 221"/>
                    <a:gd name="T1" fmla="*/ 130 h 167"/>
                    <a:gd name="T2" fmla="*/ 21 w 221"/>
                    <a:gd name="T3" fmla="*/ 109 h 167"/>
                    <a:gd name="T4" fmla="*/ 44 w 221"/>
                    <a:gd name="T5" fmla="*/ 86 h 167"/>
                    <a:gd name="T6" fmla="*/ 57 w 221"/>
                    <a:gd name="T7" fmla="*/ 70 h 167"/>
                    <a:gd name="T8" fmla="*/ 64 w 221"/>
                    <a:gd name="T9" fmla="*/ 55 h 167"/>
                    <a:gd name="T10" fmla="*/ 74 w 221"/>
                    <a:gd name="T11" fmla="*/ 28 h 167"/>
                    <a:gd name="T12" fmla="*/ 76 w 221"/>
                    <a:gd name="T13" fmla="*/ 12 h 167"/>
                    <a:gd name="T14" fmla="*/ 96 w 221"/>
                    <a:gd name="T15" fmla="*/ 9 h 167"/>
                    <a:gd name="T16" fmla="*/ 133 w 221"/>
                    <a:gd name="T17" fmla="*/ 5 h 167"/>
                    <a:gd name="T18" fmla="*/ 160 w 221"/>
                    <a:gd name="T19" fmla="*/ 3 h 167"/>
                    <a:gd name="T20" fmla="*/ 193 w 221"/>
                    <a:gd name="T21" fmla="*/ 0 h 167"/>
                    <a:gd name="T22" fmla="*/ 217 w 221"/>
                    <a:gd name="T23" fmla="*/ 2 h 167"/>
                    <a:gd name="T24" fmla="*/ 219 w 221"/>
                    <a:gd name="T25" fmla="*/ 24 h 167"/>
                    <a:gd name="T26" fmla="*/ 221 w 221"/>
                    <a:gd name="T27" fmla="*/ 47 h 167"/>
                    <a:gd name="T28" fmla="*/ 215 w 221"/>
                    <a:gd name="T29" fmla="*/ 74 h 167"/>
                    <a:gd name="T30" fmla="*/ 209 w 221"/>
                    <a:gd name="T31" fmla="*/ 103 h 167"/>
                    <a:gd name="T32" fmla="*/ 202 w 221"/>
                    <a:gd name="T33" fmla="*/ 127 h 167"/>
                    <a:gd name="T34" fmla="*/ 192 w 221"/>
                    <a:gd name="T35" fmla="*/ 145 h 167"/>
                    <a:gd name="T36" fmla="*/ 182 w 221"/>
                    <a:gd name="T37" fmla="*/ 164 h 167"/>
                    <a:gd name="T38" fmla="*/ 147 w 221"/>
                    <a:gd name="T39" fmla="*/ 167 h 167"/>
                    <a:gd name="T40" fmla="*/ 119 w 221"/>
                    <a:gd name="T41" fmla="*/ 167 h 167"/>
                    <a:gd name="T42" fmla="*/ 85 w 221"/>
                    <a:gd name="T43" fmla="*/ 165 h 167"/>
                    <a:gd name="T44" fmla="*/ 53 w 221"/>
                    <a:gd name="T45" fmla="*/ 161 h 167"/>
                    <a:gd name="T46" fmla="*/ 30 w 221"/>
                    <a:gd name="T47" fmla="*/ 159 h 167"/>
                    <a:gd name="T48" fmla="*/ 6 w 221"/>
                    <a:gd name="T49" fmla="*/ 147 h 167"/>
                    <a:gd name="T50" fmla="*/ 0 w 221"/>
                    <a:gd name="T51" fmla="*/ 130 h 16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21" h="167">
                      <a:moveTo>
                        <a:pt x="0" y="129"/>
                      </a:moveTo>
                      <a:lnTo>
                        <a:pt x="21" y="108"/>
                      </a:lnTo>
                      <a:lnTo>
                        <a:pt x="44" y="85"/>
                      </a:lnTo>
                      <a:lnTo>
                        <a:pt x="57" y="70"/>
                      </a:lnTo>
                      <a:lnTo>
                        <a:pt x="64" y="55"/>
                      </a:lnTo>
                      <a:lnTo>
                        <a:pt x="74" y="28"/>
                      </a:lnTo>
                      <a:lnTo>
                        <a:pt x="76" y="12"/>
                      </a:lnTo>
                      <a:lnTo>
                        <a:pt x="96" y="9"/>
                      </a:lnTo>
                      <a:lnTo>
                        <a:pt x="132" y="5"/>
                      </a:lnTo>
                      <a:lnTo>
                        <a:pt x="159" y="3"/>
                      </a:lnTo>
                      <a:lnTo>
                        <a:pt x="192" y="0"/>
                      </a:lnTo>
                      <a:lnTo>
                        <a:pt x="216" y="2"/>
                      </a:lnTo>
                      <a:lnTo>
                        <a:pt x="218" y="24"/>
                      </a:lnTo>
                      <a:lnTo>
                        <a:pt x="220" y="47"/>
                      </a:lnTo>
                      <a:lnTo>
                        <a:pt x="214" y="74"/>
                      </a:lnTo>
                      <a:lnTo>
                        <a:pt x="208" y="102"/>
                      </a:lnTo>
                      <a:lnTo>
                        <a:pt x="201" y="126"/>
                      </a:lnTo>
                      <a:lnTo>
                        <a:pt x="191" y="144"/>
                      </a:lnTo>
                      <a:lnTo>
                        <a:pt x="181" y="163"/>
                      </a:lnTo>
                      <a:lnTo>
                        <a:pt x="146" y="166"/>
                      </a:lnTo>
                      <a:lnTo>
                        <a:pt x="118" y="166"/>
                      </a:lnTo>
                      <a:lnTo>
                        <a:pt x="85" y="164"/>
                      </a:lnTo>
                      <a:lnTo>
                        <a:pt x="53" y="160"/>
                      </a:lnTo>
                      <a:lnTo>
                        <a:pt x="30" y="158"/>
                      </a:lnTo>
                      <a:lnTo>
                        <a:pt x="6" y="146"/>
                      </a:lnTo>
                      <a:lnTo>
                        <a:pt x="0" y="129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69" name="Freeform 453">
                  <a:extLst>
                    <a:ext uri="{FF2B5EF4-FFF2-40B4-BE49-F238E27FC236}">
                      <a16:creationId xmlns:a16="http://schemas.microsoft.com/office/drawing/2014/main" id="{440044A6-FA88-42F1-A073-78E747A88A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2" y="1813"/>
                  <a:ext cx="239" cy="189"/>
                </a:xfrm>
                <a:custGeom>
                  <a:avLst/>
                  <a:gdLst>
                    <a:gd name="T0" fmla="*/ 196 w 238"/>
                    <a:gd name="T1" fmla="*/ 159 h 189"/>
                    <a:gd name="T2" fmla="*/ 212 w 238"/>
                    <a:gd name="T3" fmla="*/ 116 h 189"/>
                    <a:gd name="T4" fmla="*/ 222 w 238"/>
                    <a:gd name="T5" fmla="*/ 75 h 189"/>
                    <a:gd name="T6" fmla="*/ 221 w 238"/>
                    <a:gd name="T7" fmla="*/ 40 h 189"/>
                    <a:gd name="T8" fmla="*/ 218 w 238"/>
                    <a:gd name="T9" fmla="*/ 23 h 189"/>
                    <a:gd name="T10" fmla="*/ 165 w 238"/>
                    <a:gd name="T11" fmla="*/ 19 h 189"/>
                    <a:gd name="T12" fmla="*/ 130 w 238"/>
                    <a:gd name="T13" fmla="*/ 25 h 189"/>
                    <a:gd name="T14" fmla="*/ 94 w 238"/>
                    <a:gd name="T15" fmla="*/ 30 h 189"/>
                    <a:gd name="T16" fmla="*/ 90 w 238"/>
                    <a:gd name="T17" fmla="*/ 34 h 189"/>
                    <a:gd name="T18" fmla="*/ 85 w 238"/>
                    <a:gd name="T19" fmla="*/ 53 h 189"/>
                    <a:gd name="T20" fmla="*/ 76 w 238"/>
                    <a:gd name="T21" fmla="*/ 77 h 189"/>
                    <a:gd name="T22" fmla="*/ 52 w 238"/>
                    <a:gd name="T23" fmla="*/ 110 h 189"/>
                    <a:gd name="T24" fmla="*/ 24 w 238"/>
                    <a:gd name="T25" fmla="*/ 140 h 189"/>
                    <a:gd name="T26" fmla="*/ 18 w 238"/>
                    <a:gd name="T27" fmla="*/ 149 h 189"/>
                    <a:gd name="T28" fmla="*/ 25 w 238"/>
                    <a:gd name="T29" fmla="*/ 156 h 189"/>
                    <a:gd name="T30" fmla="*/ 41 w 238"/>
                    <a:gd name="T31" fmla="*/ 161 h 189"/>
                    <a:gd name="T32" fmla="*/ 71 w 238"/>
                    <a:gd name="T33" fmla="*/ 167 h 189"/>
                    <a:gd name="T34" fmla="*/ 101 w 238"/>
                    <a:gd name="T35" fmla="*/ 167 h 189"/>
                    <a:gd name="T36" fmla="*/ 143 w 238"/>
                    <a:gd name="T37" fmla="*/ 171 h 189"/>
                    <a:gd name="T38" fmla="*/ 176 w 238"/>
                    <a:gd name="T39" fmla="*/ 170 h 189"/>
                    <a:gd name="T40" fmla="*/ 196 w 238"/>
                    <a:gd name="T41" fmla="*/ 168 h 189"/>
                    <a:gd name="T42" fmla="*/ 209 w 238"/>
                    <a:gd name="T43" fmla="*/ 175 h 189"/>
                    <a:gd name="T44" fmla="*/ 212 w 238"/>
                    <a:gd name="T45" fmla="*/ 185 h 189"/>
                    <a:gd name="T46" fmla="*/ 203 w 238"/>
                    <a:gd name="T47" fmla="*/ 188 h 189"/>
                    <a:gd name="T48" fmla="*/ 165 w 238"/>
                    <a:gd name="T49" fmla="*/ 186 h 189"/>
                    <a:gd name="T50" fmla="*/ 120 w 238"/>
                    <a:gd name="T51" fmla="*/ 185 h 189"/>
                    <a:gd name="T52" fmla="*/ 85 w 238"/>
                    <a:gd name="T53" fmla="*/ 185 h 189"/>
                    <a:gd name="T54" fmla="*/ 60 w 238"/>
                    <a:gd name="T55" fmla="*/ 180 h 189"/>
                    <a:gd name="T56" fmla="*/ 34 w 238"/>
                    <a:gd name="T57" fmla="*/ 174 h 189"/>
                    <a:gd name="T58" fmla="*/ 20 w 238"/>
                    <a:gd name="T59" fmla="*/ 167 h 189"/>
                    <a:gd name="T60" fmla="*/ 5 w 238"/>
                    <a:gd name="T61" fmla="*/ 157 h 189"/>
                    <a:gd name="T62" fmla="*/ 0 w 238"/>
                    <a:gd name="T63" fmla="*/ 146 h 189"/>
                    <a:gd name="T64" fmla="*/ 3 w 238"/>
                    <a:gd name="T65" fmla="*/ 135 h 189"/>
                    <a:gd name="T66" fmla="*/ 15 w 238"/>
                    <a:gd name="T67" fmla="*/ 123 h 189"/>
                    <a:gd name="T68" fmla="*/ 41 w 238"/>
                    <a:gd name="T69" fmla="*/ 103 h 189"/>
                    <a:gd name="T70" fmla="*/ 59 w 238"/>
                    <a:gd name="T71" fmla="*/ 82 h 189"/>
                    <a:gd name="T72" fmla="*/ 67 w 238"/>
                    <a:gd name="T73" fmla="*/ 62 h 189"/>
                    <a:gd name="T74" fmla="*/ 78 w 238"/>
                    <a:gd name="T75" fmla="*/ 40 h 189"/>
                    <a:gd name="T76" fmla="*/ 76 w 238"/>
                    <a:gd name="T77" fmla="*/ 24 h 189"/>
                    <a:gd name="T78" fmla="*/ 83 w 238"/>
                    <a:gd name="T79" fmla="*/ 16 h 189"/>
                    <a:gd name="T80" fmla="*/ 112 w 238"/>
                    <a:gd name="T81" fmla="*/ 11 h 189"/>
                    <a:gd name="T82" fmla="*/ 150 w 238"/>
                    <a:gd name="T83" fmla="*/ 10 h 189"/>
                    <a:gd name="T84" fmla="*/ 184 w 238"/>
                    <a:gd name="T85" fmla="*/ 5 h 189"/>
                    <a:gd name="T86" fmla="*/ 205 w 238"/>
                    <a:gd name="T87" fmla="*/ 4 h 189"/>
                    <a:gd name="T88" fmla="*/ 225 w 238"/>
                    <a:gd name="T89" fmla="*/ 2 h 189"/>
                    <a:gd name="T90" fmla="*/ 233 w 238"/>
                    <a:gd name="T91" fmla="*/ 0 h 189"/>
                    <a:gd name="T92" fmla="*/ 237 w 238"/>
                    <a:gd name="T93" fmla="*/ 11 h 189"/>
                    <a:gd name="T94" fmla="*/ 236 w 238"/>
                    <a:gd name="T95" fmla="*/ 26 h 189"/>
                    <a:gd name="T96" fmla="*/ 238 w 238"/>
                    <a:gd name="T97" fmla="*/ 47 h 189"/>
                    <a:gd name="T98" fmla="*/ 234 w 238"/>
                    <a:gd name="T99" fmla="*/ 61 h 189"/>
                    <a:gd name="T100" fmla="*/ 228 w 238"/>
                    <a:gd name="T101" fmla="*/ 87 h 189"/>
                    <a:gd name="T102" fmla="*/ 224 w 238"/>
                    <a:gd name="T103" fmla="*/ 107 h 189"/>
                    <a:gd name="T104" fmla="*/ 223 w 238"/>
                    <a:gd name="T105" fmla="*/ 131 h 189"/>
                    <a:gd name="T106" fmla="*/ 213 w 238"/>
                    <a:gd name="T107" fmla="*/ 148 h 189"/>
                    <a:gd name="T108" fmla="*/ 204 w 238"/>
                    <a:gd name="T109" fmla="*/ 161 h 189"/>
                    <a:gd name="T110" fmla="*/ 196 w 238"/>
                    <a:gd name="T111" fmla="*/ 159 h 18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238" h="189">
                      <a:moveTo>
                        <a:pt x="195" y="159"/>
                      </a:moveTo>
                      <a:lnTo>
                        <a:pt x="211" y="116"/>
                      </a:lnTo>
                      <a:lnTo>
                        <a:pt x="221" y="75"/>
                      </a:lnTo>
                      <a:lnTo>
                        <a:pt x="220" y="40"/>
                      </a:lnTo>
                      <a:lnTo>
                        <a:pt x="217" y="23"/>
                      </a:lnTo>
                      <a:lnTo>
                        <a:pt x="164" y="19"/>
                      </a:lnTo>
                      <a:lnTo>
                        <a:pt x="129" y="25"/>
                      </a:lnTo>
                      <a:lnTo>
                        <a:pt x="94" y="30"/>
                      </a:lnTo>
                      <a:lnTo>
                        <a:pt x="90" y="34"/>
                      </a:lnTo>
                      <a:lnTo>
                        <a:pt x="85" y="53"/>
                      </a:lnTo>
                      <a:lnTo>
                        <a:pt x="76" y="77"/>
                      </a:lnTo>
                      <a:lnTo>
                        <a:pt x="52" y="110"/>
                      </a:lnTo>
                      <a:lnTo>
                        <a:pt x="24" y="140"/>
                      </a:lnTo>
                      <a:lnTo>
                        <a:pt x="18" y="149"/>
                      </a:lnTo>
                      <a:lnTo>
                        <a:pt x="25" y="156"/>
                      </a:lnTo>
                      <a:lnTo>
                        <a:pt x="41" y="161"/>
                      </a:lnTo>
                      <a:lnTo>
                        <a:pt x="71" y="167"/>
                      </a:lnTo>
                      <a:lnTo>
                        <a:pt x="101" y="167"/>
                      </a:lnTo>
                      <a:lnTo>
                        <a:pt x="142" y="171"/>
                      </a:lnTo>
                      <a:lnTo>
                        <a:pt x="175" y="170"/>
                      </a:lnTo>
                      <a:lnTo>
                        <a:pt x="195" y="168"/>
                      </a:lnTo>
                      <a:lnTo>
                        <a:pt x="208" y="175"/>
                      </a:lnTo>
                      <a:lnTo>
                        <a:pt x="211" y="185"/>
                      </a:lnTo>
                      <a:lnTo>
                        <a:pt x="202" y="188"/>
                      </a:lnTo>
                      <a:lnTo>
                        <a:pt x="164" y="186"/>
                      </a:lnTo>
                      <a:lnTo>
                        <a:pt x="119" y="185"/>
                      </a:lnTo>
                      <a:lnTo>
                        <a:pt x="85" y="185"/>
                      </a:lnTo>
                      <a:lnTo>
                        <a:pt x="60" y="180"/>
                      </a:lnTo>
                      <a:lnTo>
                        <a:pt x="34" y="174"/>
                      </a:lnTo>
                      <a:lnTo>
                        <a:pt x="20" y="167"/>
                      </a:lnTo>
                      <a:lnTo>
                        <a:pt x="5" y="157"/>
                      </a:lnTo>
                      <a:lnTo>
                        <a:pt x="0" y="146"/>
                      </a:lnTo>
                      <a:lnTo>
                        <a:pt x="3" y="135"/>
                      </a:lnTo>
                      <a:lnTo>
                        <a:pt x="15" y="123"/>
                      </a:lnTo>
                      <a:lnTo>
                        <a:pt x="41" y="103"/>
                      </a:lnTo>
                      <a:lnTo>
                        <a:pt x="59" y="82"/>
                      </a:lnTo>
                      <a:lnTo>
                        <a:pt x="67" y="62"/>
                      </a:lnTo>
                      <a:lnTo>
                        <a:pt x="78" y="40"/>
                      </a:lnTo>
                      <a:lnTo>
                        <a:pt x="76" y="24"/>
                      </a:lnTo>
                      <a:lnTo>
                        <a:pt x="83" y="16"/>
                      </a:lnTo>
                      <a:lnTo>
                        <a:pt x="112" y="11"/>
                      </a:lnTo>
                      <a:lnTo>
                        <a:pt x="149" y="10"/>
                      </a:lnTo>
                      <a:lnTo>
                        <a:pt x="183" y="5"/>
                      </a:lnTo>
                      <a:lnTo>
                        <a:pt x="204" y="4"/>
                      </a:lnTo>
                      <a:lnTo>
                        <a:pt x="224" y="2"/>
                      </a:lnTo>
                      <a:lnTo>
                        <a:pt x="232" y="0"/>
                      </a:lnTo>
                      <a:lnTo>
                        <a:pt x="236" y="11"/>
                      </a:lnTo>
                      <a:lnTo>
                        <a:pt x="235" y="26"/>
                      </a:lnTo>
                      <a:lnTo>
                        <a:pt x="237" y="47"/>
                      </a:lnTo>
                      <a:lnTo>
                        <a:pt x="233" y="61"/>
                      </a:lnTo>
                      <a:lnTo>
                        <a:pt x="227" y="87"/>
                      </a:lnTo>
                      <a:lnTo>
                        <a:pt x="223" y="107"/>
                      </a:lnTo>
                      <a:lnTo>
                        <a:pt x="222" y="131"/>
                      </a:lnTo>
                      <a:lnTo>
                        <a:pt x="212" y="148"/>
                      </a:lnTo>
                      <a:lnTo>
                        <a:pt x="203" y="161"/>
                      </a:lnTo>
                      <a:lnTo>
                        <a:pt x="195" y="15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62" name="Group 454">
                <a:extLst>
                  <a:ext uri="{FF2B5EF4-FFF2-40B4-BE49-F238E27FC236}">
                    <a16:creationId xmlns:a16="http://schemas.microsoft.com/office/drawing/2014/main" id="{0A226951-88BF-4F25-93C4-86C41B6643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8" y="1742"/>
                <a:ext cx="238" cy="189"/>
                <a:chOff x="3378" y="1742"/>
                <a:chExt cx="238" cy="189"/>
              </a:xfrm>
            </p:grpSpPr>
            <p:sp>
              <p:nvSpPr>
                <p:cNvPr id="66" name="Freeform 455">
                  <a:extLst>
                    <a:ext uri="{FF2B5EF4-FFF2-40B4-BE49-F238E27FC236}">
                      <a16:creationId xmlns:a16="http://schemas.microsoft.com/office/drawing/2014/main" id="{84498058-586E-4CC0-A2E4-75469F8D1D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5" y="1753"/>
                  <a:ext cx="221" cy="167"/>
                </a:xfrm>
                <a:custGeom>
                  <a:avLst/>
                  <a:gdLst>
                    <a:gd name="T0" fmla="*/ 0 w 221"/>
                    <a:gd name="T1" fmla="*/ 129 h 167"/>
                    <a:gd name="T2" fmla="*/ 21 w 221"/>
                    <a:gd name="T3" fmla="*/ 108 h 167"/>
                    <a:gd name="T4" fmla="*/ 44 w 221"/>
                    <a:gd name="T5" fmla="*/ 85 h 167"/>
                    <a:gd name="T6" fmla="*/ 57 w 221"/>
                    <a:gd name="T7" fmla="*/ 70 h 167"/>
                    <a:gd name="T8" fmla="*/ 64 w 221"/>
                    <a:gd name="T9" fmla="*/ 55 h 167"/>
                    <a:gd name="T10" fmla="*/ 74 w 221"/>
                    <a:gd name="T11" fmla="*/ 28 h 167"/>
                    <a:gd name="T12" fmla="*/ 76 w 221"/>
                    <a:gd name="T13" fmla="*/ 12 h 167"/>
                    <a:gd name="T14" fmla="*/ 96 w 221"/>
                    <a:gd name="T15" fmla="*/ 9 h 167"/>
                    <a:gd name="T16" fmla="*/ 132 w 221"/>
                    <a:gd name="T17" fmla="*/ 5 h 167"/>
                    <a:gd name="T18" fmla="*/ 159 w 221"/>
                    <a:gd name="T19" fmla="*/ 3 h 167"/>
                    <a:gd name="T20" fmla="*/ 192 w 221"/>
                    <a:gd name="T21" fmla="*/ 0 h 167"/>
                    <a:gd name="T22" fmla="*/ 216 w 221"/>
                    <a:gd name="T23" fmla="*/ 2 h 167"/>
                    <a:gd name="T24" fmla="*/ 218 w 221"/>
                    <a:gd name="T25" fmla="*/ 24 h 167"/>
                    <a:gd name="T26" fmla="*/ 220 w 221"/>
                    <a:gd name="T27" fmla="*/ 47 h 167"/>
                    <a:gd name="T28" fmla="*/ 214 w 221"/>
                    <a:gd name="T29" fmla="*/ 74 h 167"/>
                    <a:gd name="T30" fmla="*/ 208 w 221"/>
                    <a:gd name="T31" fmla="*/ 102 h 167"/>
                    <a:gd name="T32" fmla="*/ 201 w 221"/>
                    <a:gd name="T33" fmla="*/ 126 h 167"/>
                    <a:gd name="T34" fmla="*/ 191 w 221"/>
                    <a:gd name="T35" fmla="*/ 144 h 167"/>
                    <a:gd name="T36" fmla="*/ 181 w 221"/>
                    <a:gd name="T37" fmla="*/ 163 h 167"/>
                    <a:gd name="T38" fmla="*/ 146 w 221"/>
                    <a:gd name="T39" fmla="*/ 166 h 167"/>
                    <a:gd name="T40" fmla="*/ 118 w 221"/>
                    <a:gd name="T41" fmla="*/ 166 h 167"/>
                    <a:gd name="T42" fmla="*/ 85 w 221"/>
                    <a:gd name="T43" fmla="*/ 164 h 167"/>
                    <a:gd name="T44" fmla="*/ 53 w 221"/>
                    <a:gd name="T45" fmla="*/ 160 h 167"/>
                    <a:gd name="T46" fmla="*/ 30 w 221"/>
                    <a:gd name="T47" fmla="*/ 158 h 167"/>
                    <a:gd name="T48" fmla="*/ 6 w 221"/>
                    <a:gd name="T49" fmla="*/ 146 h 167"/>
                    <a:gd name="T50" fmla="*/ 0 w 221"/>
                    <a:gd name="T51" fmla="*/ 129 h 16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21"/>
                    <a:gd name="T79" fmla="*/ 0 h 167"/>
                    <a:gd name="T80" fmla="*/ 221 w 221"/>
                    <a:gd name="T81" fmla="*/ 167 h 16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21" h="167">
                      <a:moveTo>
                        <a:pt x="0" y="129"/>
                      </a:moveTo>
                      <a:lnTo>
                        <a:pt x="21" y="108"/>
                      </a:lnTo>
                      <a:lnTo>
                        <a:pt x="44" y="85"/>
                      </a:lnTo>
                      <a:lnTo>
                        <a:pt x="57" y="70"/>
                      </a:lnTo>
                      <a:lnTo>
                        <a:pt x="64" y="55"/>
                      </a:lnTo>
                      <a:lnTo>
                        <a:pt x="74" y="28"/>
                      </a:lnTo>
                      <a:lnTo>
                        <a:pt x="76" y="12"/>
                      </a:lnTo>
                      <a:lnTo>
                        <a:pt x="96" y="9"/>
                      </a:lnTo>
                      <a:lnTo>
                        <a:pt x="132" y="5"/>
                      </a:lnTo>
                      <a:lnTo>
                        <a:pt x="159" y="3"/>
                      </a:lnTo>
                      <a:lnTo>
                        <a:pt x="192" y="0"/>
                      </a:lnTo>
                      <a:lnTo>
                        <a:pt x="216" y="2"/>
                      </a:lnTo>
                      <a:lnTo>
                        <a:pt x="218" y="24"/>
                      </a:lnTo>
                      <a:lnTo>
                        <a:pt x="220" y="47"/>
                      </a:lnTo>
                      <a:lnTo>
                        <a:pt x="214" y="74"/>
                      </a:lnTo>
                      <a:lnTo>
                        <a:pt x="208" y="102"/>
                      </a:lnTo>
                      <a:lnTo>
                        <a:pt x="201" y="126"/>
                      </a:lnTo>
                      <a:lnTo>
                        <a:pt x="191" y="144"/>
                      </a:lnTo>
                      <a:lnTo>
                        <a:pt x="181" y="163"/>
                      </a:lnTo>
                      <a:lnTo>
                        <a:pt x="146" y="166"/>
                      </a:lnTo>
                      <a:lnTo>
                        <a:pt x="118" y="166"/>
                      </a:lnTo>
                      <a:lnTo>
                        <a:pt x="85" y="164"/>
                      </a:lnTo>
                      <a:lnTo>
                        <a:pt x="53" y="160"/>
                      </a:lnTo>
                      <a:lnTo>
                        <a:pt x="30" y="158"/>
                      </a:lnTo>
                      <a:lnTo>
                        <a:pt x="6" y="146"/>
                      </a:lnTo>
                      <a:lnTo>
                        <a:pt x="0" y="129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67" name="Freeform 456">
                  <a:extLst>
                    <a:ext uri="{FF2B5EF4-FFF2-40B4-BE49-F238E27FC236}">
                      <a16:creationId xmlns:a16="http://schemas.microsoft.com/office/drawing/2014/main" id="{E2080ED0-726E-4931-98AA-8835E9EF5A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8" y="1742"/>
                  <a:ext cx="238" cy="189"/>
                </a:xfrm>
                <a:custGeom>
                  <a:avLst/>
                  <a:gdLst>
                    <a:gd name="T0" fmla="*/ 195 w 238"/>
                    <a:gd name="T1" fmla="*/ 159 h 189"/>
                    <a:gd name="T2" fmla="*/ 211 w 238"/>
                    <a:gd name="T3" fmla="*/ 115 h 189"/>
                    <a:gd name="T4" fmla="*/ 221 w 238"/>
                    <a:gd name="T5" fmla="*/ 75 h 189"/>
                    <a:gd name="T6" fmla="*/ 220 w 238"/>
                    <a:gd name="T7" fmla="*/ 40 h 189"/>
                    <a:gd name="T8" fmla="*/ 217 w 238"/>
                    <a:gd name="T9" fmla="*/ 23 h 189"/>
                    <a:gd name="T10" fmla="*/ 164 w 238"/>
                    <a:gd name="T11" fmla="*/ 19 h 189"/>
                    <a:gd name="T12" fmla="*/ 128 w 238"/>
                    <a:gd name="T13" fmla="*/ 25 h 189"/>
                    <a:gd name="T14" fmla="*/ 94 w 238"/>
                    <a:gd name="T15" fmla="*/ 30 h 189"/>
                    <a:gd name="T16" fmla="*/ 90 w 238"/>
                    <a:gd name="T17" fmla="*/ 34 h 189"/>
                    <a:gd name="T18" fmla="*/ 85 w 238"/>
                    <a:gd name="T19" fmla="*/ 52 h 189"/>
                    <a:gd name="T20" fmla="*/ 76 w 238"/>
                    <a:gd name="T21" fmla="*/ 76 h 189"/>
                    <a:gd name="T22" fmla="*/ 52 w 238"/>
                    <a:gd name="T23" fmla="*/ 110 h 189"/>
                    <a:gd name="T24" fmla="*/ 24 w 238"/>
                    <a:gd name="T25" fmla="*/ 140 h 189"/>
                    <a:gd name="T26" fmla="*/ 18 w 238"/>
                    <a:gd name="T27" fmla="*/ 148 h 189"/>
                    <a:gd name="T28" fmla="*/ 25 w 238"/>
                    <a:gd name="T29" fmla="*/ 155 h 189"/>
                    <a:gd name="T30" fmla="*/ 41 w 238"/>
                    <a:gd name="T31" fmla="*/ 160 h 189"/>
                    <a:gd name="T32" fmla="*/ 71 w 238"/>
                    <a:gd name="T33" fmla="*/ 167 h 189"/>
                    <a:gd name="T34" fmla="*/ 101 w 238"/>
                    <a:gd name="T35" fmla="*/ 167 h 189"/>
                    <a:gd name="T36" fmla="*/ 142 w 238"/>
                    <a:gd name="T37" fmla="*/ 170 h 189"/>
                    <a:gd name="T38" fmla="*/ 175 w 238"/>
                    <a:gd name="T39" fmla="*/ 170 h 189"/>
                    <a:gd name="T40" fmla="*/ 195 w 238"/>
                    <a:gd name="T41" fmla="*/ 168 h 189"/>
                    <a:gd name="T42" fmla="*/ 208 w 238"/>
                    <a:gd name="T43" fmla="*/ 174 h 189"/>
                    <a:gd name="T44" fmla="*/ 211 w 238"/>
                    <a:gd name="T45" fmla="*/ 185 h 189"/>
                    <a:gd name="T46" fmla="*/ 202 w 238"/>
                    <a:gd name="T47" fmla="*/ 188 h 189"/>
                    <a:gd name="T48" fmla="*/ 164 w 238"/>
                    <a:gd name="T49" fmla="*/ 185 h 189"/>
                    <a:gd name="T50" fmla="*/ 119 w 238"/>
                    <a:gd name="T51" fmla="*/ 185 h 189"/>
                    <a:gd name="T52" fmla="*/ 85 w 238"/>
                    <a:gd name="T53" fmla="*/ 185 h 189"/>
                    <a:gd name="T54" fmla="*/ 61 w 238"/>
                    <a:gd name="T55" fmla="*/ 179 h 189"/>
                    <a:gd name="T56" fmla="*/ 34 w 238"/>
                    <a:gd name="T57" fmla="*/ 173 h 189"/>
                    <a:gd name="T58" fmla="*/ 20 w 238"/>
                    <a:gd name="T59" fmla="*/ 166 h 189"/>
                    <a:gd name="T60" fmla="*/ 6 w 238"/>
                    <a:gd name="T61" fmla="*/ 156 h 189"/>
                    <a:gd name="T62" fmla="*/ 0 w 238"/>
                    <a:gd name="T63" fmla="*/ 145 h 189"/>
                    <a:gd name="T64" fmla="*/ 3 w 238"/>
                    <a:gd name="T65" fmla="*/ 134 h 189"/>
                    <a:gd name="T66" fmla="*/ 16 w 238"/>
                    <a:gd name="T67" fmla="*/ 123 h 189"/>
                    <a:gd name="T68" fmla="*/ 41 w 238"/>
                    <a:gd name="T69" fmla="*/ 102 h 189"/>
                    <a:gd name="T70" fmla="*/ 60 w 238"/>
                    <a:gd name="T71" fmla="*/ 81 h 189"/>
                    <a:gd name="T72" fmla="*/ 67 w 238"/>
                    <a:gd name="T73" fmla="*/ 61 h 189"/>
                    <a:gd name="T74" fmla="*/ 78 w 238"/>
                    <a:gd name="T75" fmla="*/ 39 h 189"/>
                    <a:gd name="T76" fmla="*/ 76 w 238"/>
                    <a:gd name="T77" fmla="*/ 24 h 189"/>
                    <a:gd name="T78" fmla="*/ 83 w 238"/>
                    <a:gd name="T79" fmla="*/ 16 h 189"/>
                    <a:gd name="T80" fmla="*/ 112 w 238"/>
                    <a:gd name="T81" fmla="*/ 11 h 189"/>
                    <a:gd name="T82" fmla="*/ 148 w 238"/>
                    <a:gd name="T83" fmla="*/ 10 h 189"/>
                    <a:gd name="T84" fmla="*/ 182 w 238"/>
                    <a:gd name="T85" fmla="*/ 5 h 189"/>
                    <a:gd name="T86" fmla="*/ 203 w 238"/>
                    <a:gd name="T87" fmla="*/ 4 h 189"/>
                    <a:gd name="T88" fmla="*/ 223 w 238"/>
                    <a:gd name="T89" fmla="*/ 2 h 189"/>
                    <a:gd name="T90" fmla="*/ 231 w 238"/>
                    <a:gd name="T91" fmla="*/ 0 h 189"/>
                    <a:gd name="T92" fmla="*/ 236 w 238"/>
                    <a:gd name="T93" fmla="*/ 11 h 189"/>
                    <a:gd name="T94" fmla="*/ 235 w 238"/>
                    <a:gd name="T95" fmla="*/ 25 h 189"/>
                    <a:gd name="T96" fmla="*/ 237 w 238"/>
                    <a:gd name="T97" fmla="*/ 47 h 189"/>
                    <a:gd name="T98" fmla="*/ 233 w 238"/>
                    <a:gd name="T99" fmla="*/ 61 h 189"/>
                    <a:gd name="T100" fmla="*/ 227 w 238"/>
                    <a:gd name="T101" fmla="*/ 87 h 189"/>
                    <a:gd name="T102" fmla="*/ 223 w 238"/>
                    <a:gd name="T103" fmla="*/ 106 h 189"/>
                    <a:gd name="T104" fmla="*/ 222 w 238"/>
                    <a:gd name="T105" fmla="*/ 131 h 189"/>
                    <a:gd name="T106" fmla="*/ 212 w 238"/>
                    <a:gd name="T107" fmla="*/ 148 h 189"/>
                    <a:gd name="T108" fmla="*/ 203 w 238"/>
                    <a:gd name="T109" fmla="*/ 161 h 189"/>
                    <a:gd name="T110" fmla="*/ 195 w 238"/>
                    <a:gd name="T111" fmla="*/ 159 h 18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38"/>
                    <a:gd name="T169" fmla="*/ 0 h 189"/>
                    <a:gd name="T170" fmla="*/ 238 w 238"/>
                    <a:gd name="T171" fmla="*/ 189 h 18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38" h="189">
                      <a:moveTo>
                        <a:pt x="195" y="159"/>
                      </a:moveTo>
                      <a:lnTo>
                        <a:pt x="211" y="115"/>
                      </a:lnTo>
                      <a:lnTo>
                        <a:pt x="221" y="75"/>
                      </a:lnTo>
                      <a:lnTo>
                        <a:pt x="220" y="40"/>
                      </a:lnTo>
                      <a:lnTo>
                        <a:pt x="217" y="23"/>
                      </a:lnTo>
                      <a:lnTo>
                        <a:pt x="164" y="19"/>
                      </a:lnTo>
                      <a:lnTo>
                        <a:pt x="128" y="25"/>
                      </a:lnTo>
                      <a:lnTo>
                        <a:pt x="94" y="30"/>
                      </a:lnTo>
                      <a:lnTo>
                        <a:pt x="90" y="34"/>
                      </a:lnTo>
                      <a:lnTo>
                        <a:pt x="85" y="52"/>
                      </a:lnTo>
                      <a:lnTo>
                        <a:pt x="76" y="76"/>
                      </a:lnTo>
                      <a:lnTo>
                        <a:pt x="52" y="110"/>
                      </a:lnTo>
                      <a:lnTo>
                        <a:pt x="24" y="140"/>
                      </a:lnTo>
                      <a:lnTo>
                        <a:pt x="18" y="148"/>
                      </a:lnTo>
                      <a:lnTo>
                        <a:pt x="25" y="155"/>
                      </a:lnTo>
                      <a:lnTo>
                        <a:pt x="41" y="160"/>
                      </a:lnTo>
                      <a:lnTo>
                        <a:pt x="71" y="167"/>
                      </a:lnTo>
                      <a:lnTo>
                        <a:pt x="101" y="167"/>
                      </a:lnTo>
                      <a:lnTo>
                        <a:pt x="142" y="170"/>
                      </a:lnTo>
                      <a:lnTo>
                        <a:pt x="175" y="170"/>
                      </a:lnTo>
                      <a:lnTo>
                        <a:pt x="195" y="168"/>
                      </a:lnTo>
                      <a:lnTo>
                        <a:pt x="208" y="174"/>
                      </a:lnTo>
                      <a:lnTo>
                        <a:pt x="211" y="185"/>
                      </a:lnTo>
                      <a:lnTo>
                        <a:pt x="202" y="188"/>
                      </a:lnTo>
                      <a:lnTo>
                        <a:pt x="164" y="185"/>
                      </a:lnTo>
                      <a:lnTo>
                        <a:pt x="119" y="185"/>
                      </a:lnTo>
                      <a:lnTo>
                        <a:pt x="85" y="185"/>
                      </a:lnTo>
                      <a:lnTo>
                        <a:pt x="61" y="179"/>
                      </a:lnTo>
                      <a:lnTo>
                        <a:pt x="34" y="173"/>
                      </a:lnTo>
                      <a:lnTo>
                        <a:pt x="20" y="166"/>
                      </a:lnTo>
                      <a:lnTo>
                        <a:pt x="6" y="156"/>
                      </a:lnTo>
                      <a:lnTo>
                        <a:pt x="0" y="145"/>
                      </a:lnTo>
                      <a:lnTo>
                        <a:pt x="3" y="134"/>
                      </a:lnTo>
                      <a:lnTo>
                        <a:pt x="16" y="123"/>
                      </a:lnTo>
                      <a:lnTo>
                        <a:pt x="41" y="102"/>
                      </a:lnTo>
                      <a:lnTo>
                        <a:pt x="60" y="81"/>
                      </a:lnTo>
                      <a:lnTo>
                        <a:pt x="67" y="61"/>
                      </a:lnTo>
                      <a:lnTo>
                        <a:pt x="78" y="39"/>
                      </a:lnTo>
                      <a:lnTo>
                        <a:pt x="76" y="24"/>
                      </a:lnTo>
                      <a:lnTo>
                        <a:pt x="83" y="16"/>
                      </a:lnTo>
                      <a:lnTo>
                        <a:pt x="112" y="11"/>
                      </a:lnTo>
                      <a:lnTo>
                        <a:pt x="148" y="10"/>
                      </a:lnTo>
                      <a:lnTo>
                        <a:pt x="182" y="5"/>
                      </a:lnTo>
                      <a:lnTo>
                        <a:pt x="203" y="4"/>
                      </a:lnTo>
                      <a:lnTo>
                        <a:pt x="223" y="2"/>
                      </a:lnTo>
                      <a:lnTo>
                        <a:pt x="231" y="0"/>
                      </a:lnTo>
                      <a:lnTo>
                        <a:pt x="236" y="11"/>
                      </a:lnTo>
                      <a:lnTo>
                        <a:pt x="235" y="25"/>
                      </a:lnTo>
                      <a:lnTo>
                        <a:pt x="237" y="47"/>
                      </a:lnTo>
                      <a:lnTo>
                        <a:pt x="233" y="61"/>
                      </a:lnTo>
                      <a:lnTo>
                        <a:pt x="227" y="87"/>
                      </a:lnTo>
                      <a:lnTo>
                        <a:pt x="223" y="106"/>
                      </a:lnTo>
                      <a:lnTo>
                        <a:pt x="222" y="131"/>
                      </a:lnTo>
                      <a:lnTo>
                        <a:pt x="212" y="148"/>
                      </a:lnTo>
                      <a:lnTo>
                        <a:pt x="203" y="161"/>
                      </a:lnTo>
                      <a:lnTo>
                        <a:pt x="195" y="15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63" name="Group 457">
                <a:extLst>
                  <a:ext uri="{FF2B5EF4-FFF2-40B4-BE49-F238E27FC236}">
                    <a16:creationId xmlns:a16="http://schemas.microsoft.com/office/drawing/2014/main" id="{17AD2F22-E9CF-4757-B7EC-3C630B706B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6" y="1669"/>
                <a:ext cx="238" cy="189"/>
                <a:chOff x="3366" y="1669"/>
                <a:chExt cx="238" cy="189"/>
              </a:xfrm>
            </p:grpSpPr>
            <p:sp>
              <p:nvSpPr>
                <p:cNvPr id="64" name="Freeform 458">
                  <a:extLst>
                    <a:ext uri="{FF2B5EF4-FFF2-40B4-BE49-F238E27FC236}">
                      <a16:creationId xmlns:a16="http://schemas.microsoft.com/office/drawing/2014/main" id="{61D60A02-7DC3-463F-94AC-95D853EE4A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" y="1680"/>
                  <a:ext cx="221" cy="167"/>
                </a:xfrm>
                <a:custGeom>
                  <a:avLst/>
                  <a:gdLst>
                    <a:gd name="T0" fmla="*/ 0 w 221"/>
                    <a:gd name="T1" fmla="*/ 129 h 167"/>
                    <a:gd name="T2" fmla="*/ 21 w 221"/>
                    <a:gd name="T3" fmla="*/ 108 h 167"/>
                    <a:gd name="T4" fmla="*/ 44 w 221"/>
                    <a:gd name="T5" fmla="*/ 85 h 167"/>
                    <a:gd name="T6" fmla="*/ 57 w 221"/>
                    <a:gd name="T7" fmla="*/ 70 h 167"/>
                    <a:gd name="T8" fmla="*/ 64 w 221"/>
                    <a:gd name="T9" fmla="*/ 55 h 167"/>
                    <a:gd name="T10" fmla="*/ 74 w 221"/>
                    <a:gd name="T11" fmla="*/ 28 h 167"/>
                    <a:gd name="T12" fmla="*/ 76 w 221"/>
                    <a:gd name="T13" fmla="*/ 12 h 167"/>
                    <a:gd name="T14" fmla="*/ 96 w 221"/>
                    <a:gd name="T15" fmla="*/ 9 h 167"/>
                    <a:gd name="T16" fmla="*/ 132 w 221"/>
                    <a:gd name="T17" fmla="*/ 5 h 167"/>
                    <a:gd name="T18" fmla="*/ 159 w 221"/>
                    <a:gd name="T19" fmla="*/ 3 h 167"/>
                    <a:gd name="T20" fmla="*/ 192 w 221"/>
                    <a:gd name="T21" fmla="*/ 0 h 167"/>
                    <a:gd name="T22" fmla="*/ 216 w 221"/>
                    <a:gd name="T23" fmla="*/ 2 h 167"/>
                    <a:gd name="T24" fmla="*/ 218 w 221"/>
                    <a:gd name="T25" fmla="*/ 24 h 167"/>
                    <a:gd name="T26" fmla="*/ 220 w 221"/>
                    <a:gd name="T27" fmla="*/ 47 h 167"/>
                    <a:gd name="T28" fmla="*/ 214 w 221"/>
                    <a:gd name="T29" fmla="*/ 74 h 167"/>
                    <a:gd name="T30" fmla="*/ 208 w 221"/>
                    <a:gd name="T31" fmla="*/ 102 h 167"/>
                    <a:gd name="T32" fmla="*/ 201 w 221"/>
                    <a:gd name="T33" fmla="*/ 126 h 167"/>
                    <a:gd name="T34" fmla="*/ 191 w 221"/>
                    <a:gd name="T35" fmla="*/ 144 h 167"/>
                    <a:gd name="T36" fmla="*/ 181 w 221"/>
                    <a:gd name="T37" fmla="*/ 163 h 167"/>
                    <a:gd name="T38" fmla="*/ 146 w 221"/>
                    <a:gd name="T39" fmla="*/ 166 h 167"/>
                    <a:gd name="T40" fmla="*/ 118 w 221"/>
                    <a:gd name="T41" fmla="*/ 166 h 167"/>
                    <a:gd name="T42" fmla="*/ 85 w 221"/>
                    <a:gd name="T43" fmla="*/ 164 h 167"/>
                    <a:gd name="T44" fmla="*/ 53 w 221"/>
                    <a:gd name="T45" fmla="*/ 160 h 167"/>
                    <a:gd name="T46" fmla="*/ 30 w 221"/>
                    <a:gd name="T47" fmla="*/ 158 h 167"/>
                    <a:gd name="T48" fmla="*/ 6 w 221"/>
                    <a:gd name="T49" fmla="*/ 146 h 167"/>
                    <a:gd name="T50" fmla="*/ 0 w 221"/>
                    <a:gd name="T51" fmla="*/ 129 h 16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21"/>
                    <a:gd name="T79" fmla="*/ 0 h 167"/>
                    <a:gd name="T80" fmla="*/ 221 w 221"/>
                    <a:gd name="T81" fmla="*/ 167 h 16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21" h="167">
                      <a:moveTo>
                        <a:pt x="0" y="129"/>
                      </a:moveTo>
                      <a:lnTo>
                        <a:pt x="21" y="108"/>
                      </a:lnTo>
                      <a:lnTo>
                        <a:pt x="44" y="85"/>
                      </a:lnTo>
                      <a:lnTo>
                        <a:pt x="57" y="70"/>
                      </a:lnTo>
                      <a:lnTo>
                        <a:pt x="64" y="55"/>
                      </a:lnTo>
                      <a:lnTo>
                        <a:pt x="74" y="28"/>
                      </a:lnTo>
                      <a:lnTo>
                        <a:pt x="76" y="12"/>
                      </a:lnTo>
                      <a:lnTo>
                        <a:pt x="96" y="9"/>
                      </a:lnTo>
                      <a:lnTo>
                        <a:pt x="132" y="5"/>
                      </a:lnTo>
                      <a:lnTo>
                        <a:pt x="159" y="3"/>
                      </a:lnTo>
                      <a:lnTo>
                        <a:pt x="192" y="0"/>
                      </a:lnTo>
                      <a:lnTo>
                        <a:pt x="216" y="2"/>
                      </a:lnTo>
                      <a:lnTo>
                        <a:pt x="218" y="24"/>
                      </a:lnTo>
                      <a:lnTo>
                        <a:pt x="220" y="47"/>
                      </a:lnTo>
                      <a:lnTo>
                        <a:pt x="214" y="74"/>
                      </a:lnTo>
                      <a:lnTo>
                        <a:pt x="208" y="102"/>
                      </a:lnTo>
                      <a:lnTo>
                        <a:pt x="201" y="126"/>
                      </a:lnTo>
                      <a:lnTo>
                        <a:pt x="191" y="144"/>
                      </a:lnTo>
                      <a:lnTo>
                        <a:pt x="181" y="163"/>
                      </a:lnTo>
                      <a:lnTo>
                        <a:pt x="146" y="166"/>
                      </a:lnTo>
                      <a:lnTo>
                        <a:pt x="118" y="166"/>
                      </a:lnTo>
                      <a:lnTo>
                        <a:pt x="85" y="164"/>
                      </a:lnTo>
                      <a:lnTo>
                        <a:pt x="53" y="160"/>
                      </a:lnTo>
                      <a:lnTo>
                        <a:pt x="30" y="158"/>
                      </a:lnTo>
                      <a:lnTo>
                        <a:pt x="6" y="146"/>
                      </a:lnTo>
                      <a:lnTo>
                        <a:pt x="0" y="129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65" name="Freeform 459">
                  <a:extLst>
                    <a:ext uri="{FF2B5EF4-FFF2-40B4-BE49-F238E27FC236}">
                      <a16:creationId xmlns:a16="http://schemas.microsoft.com/office/drawing/2014/main" id="{85BD6EEF-D053-4293-A61A-EBAE441057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6" y="1669"/>
                  <a:ext cx="238" cy="189"/>
                </a:xfrm>
                <a:custGeom>
                  <a:avLst/>
                  <a:gdLst>
                    <a:gd name="T0" fmla="*/ 195 w 238"/>
                    <a:gd name="T1" fmla="*/ 159 h 189"/>
                    <a:gd name="T2" fmla="*/ 211 w 238"/>
                    <a:gd name="T3" fmla="*/ 116 h 189"/>
                    <a:gd name="T4" fmla="*/ 221 w 238"/>
                    <a:gd name="T5" fmla="*/ 75 h 189"/>
                    <a:gd name="T6" fmla="*/ 220 w 238"/>
                    <a:gd name="T7" fmla="*/ 40 h 189"/>
                    <a:gd name="T8" fmla="*/ 217 w 238"/>
                    <a:gd name="T9" fmla="*/ 23 h 189"/>
                    <a:gd name="T10" fmla="*/ 164 w 238"/>
                    <a:gd name="T11" fmla="*/ 19 h 189"/>
                    <a:gd name="T12" fmla="*/ 129 w 238"/>
                    <a:gd name="T13" fmla="*/ 25 h 189"/>
                    <a:gd name="T14" fmla="*/ 94 w 238"/>
                    <a:gd name="T15" fmla="*/ 30 h 189"/>
                    <a:gd name="T16" fmla="*/ 90 w 238"/>
                    <a:gd name="T17" fmla="*/ 34 h 189"/>
                    <a:gd name="T18" fmla="*/ 85 w 238"/>
                    <a:gd name="T19" fmla="*/ 53 h 189"/>
                    <a:gd name="T20" fmla="*/ 76 w 238"/>
                    <a:gd name="T21" fmla="*/ 77 h 189"/>
                    <a:gd name="T22" fmla="*/ 52 w 238"/>
                    <a:gd name="T23" fmla="*/ 110 h 189"/>
                    <a:gd name="T24" fmla="*/ 24 w 238"/>
                    <a:gd name="T25" fmla="*/ 140 h 189"/>
                    <a:gd name="T26" fmla="*/ 18 w 238"/>
                    <a:gd name="T27" fmla="*/ 149 h 189"/>
                    <a:gd name="T28" fmla="*/ 25 w 238"/>
                    <a:gd name="T29" fmla="*/ 156 h 189"/>
                    <a:gd name="T30" fmla="*/ 41 w 238"/>
                    <a:gd name="T31" fmla="*/ 161 h 189"/>
                    <a:gd name="T32" fmla="*/ 71 w 238"/>
                    <a:gd name="T33" fmla="*/ 167 h 189"/>
                    <a:gd name="T34" fmla="*/ 101 w 238"/>
                    <a:gd name="T35" fmla="*/ 167 h 189"/>
                    <a:gd name="T36" fmla="*/ 142 w 238"/>
                    <a:gd name="T37" fmla="*/ 171 h 189"/>
                    <a:gd name="T38" fmla="*/ 175 w 238"/>
                    <a:gd name="T39" fmla="*/ 170 h 189"/>
                    <a:gd name="T40" fmla="*/ 195 w 238"/>
                    <a:gd name="T41" fmla="*/ 168 h 189"/>
                    <a:gd name="T42" fmla="*/ 208 w 238"/>
                    <a:gd name="T43" fmla="*/ 175 h 189"/>
                    <a:gd name="T44" fmla="*/ 211 w 238"/>
                    <a:gd name="T45" fmla="*/ 185 h 189"/>
                    <a:gd name="T46" fmla="*/ 202 w 238"/>
                    <a:gd name="T47" fmla="*/ 188 h 189"/>
                    <a:gd name="T48" fmla="*/ 164 w 238"/>
                    <a:gd name="T49" fmla="*/ 186 h 189"/>
                    <a:gd name="T50" fmla="*/ 119 w 238"/>
                    <a:gd name="T51" fmla="*/ 185 h 189"/>
                    <a:gd name="T52" fmla="*/ 85 w 238"/>
                    <a:gd name="T53" fmla="*/ 185 h 189"/>
                    <a:gd name="T54" fmla="*/ 60 w 238"/>
                    <a:gd name="T55" fmla="*/ 180 h 189"/>
                    <a:gd name="T56" fmla="*/ 34 w 238"/>
                    <a:gd name="T57" fmla="*/ 174 h 189"/>
                    <a:gd name="T58" fmla="*/ 20 w 238"/>
                    <a:gd name="T59" fmla="*/ 167 h 189"/>
                    <a:gd name="T60" fmla="*/ 5 w 238"/>
                    <a:gd name="T61" fmla="*/ 157 h 189"/>
                    <a:gd name="T62" fmla="*/ 0 w 238"/>
                    <a:gd name="T63" fmla="*/ 146 h 189"/>
                    <a:gd name="T64" fmla="*/ 3 w 238"/>
                    <a:gd name="T65" fmla="*/ 135 h 189"/>
                    <a:gd name="T66" fmla="*/ 15 w 238"/>
                    <a:gd name="T67" fmla="*/ 123 h 189"/>
                    <a:gd name="T68" fmla="*/ 41 w 238"/>
                    <a:gd name="T69" fmla="*/ 103 h 189"/>
                    <a:gd name="T70" fmla="*/ 59 w 238"/>
                    <a:gd name="T71" fmla="*/ 82 h 189"/>
                    <a:gd name="T72" fmla="*/ 67 w 238"/>
                    <a:gd name="T73" fmla="*/ 62 h 189"/>
                    <a:gd name="T74" fmla="*/ 78 w 238"/>
                    <a:gd name="T75" fmla="*/ 40 h 189"/>
                    <a:gd name="T76" fmla="*/ 76 w 238"/>
                    <a:gd name="T77" fmla="*/ 24 h 189"/>
                    <a:gd name="T78" fmla="*/ 83 w 238"/>
                    <a:gd name="T79" fmla="*/ 16 h 189"/>
                    <a:gd name="T80" fmla="*/ 112 w 238"/>
                    <a:gd name="T81" fmla="*/ 11 h 189"/>
                    <a:gd name="T82" fmla="*/ 149 w 238"/>
                    <a:gd name="T83" fmla="*/ 10 h 189"/>
                    <a:gd name="T84" fmla="*/ 183 w 238"/>
                    <a:gd name="T85" fmla="*/ 5 h 189"/>
                    <a:gd name="T86" fmla="*/ 204 w 238"/>
                    <a:gd name="T87" fmla="*/ 4 h 189"/>
                    <a:gd name="T88" fmla="*/ 224 w 238"/>
                    <a:gd name="T89" fmla="*/ 2 h 189"/>
                    <a:gd name="T90" fmla="*/ 232 w 238"/>
                    <a:gd name="T91" fmla="*/ 0 h 189"/>
                    <a:gd name="T92" fmla="*/ 236 w 238"/>
                    <a:gd name="T93" fmla="*/ 11 h 189"/>
                    <a:gd name="T94" fmla="*/ 235 w 238"/>
                    <a:gd name="T95" fmla="*/ 26 h 189"/>
                    <a:gd name="T96" fmla="*/ 237 w 238"/>
                    <a:gd name="T97" fmla="*/ 47 h 189"/>
                    <a:gd name="T98" fmla="*/ 233 w 238"/>
                    <a:gd name="T99" fmla="*/ 61 h 189"/>
                    <a:gd name="T100" fmla="*/ 227 w 238"/>
                    <a:gd name="T101" fmla="*/ 87 h 189"/>
                    <a:gd name="T102" fmla="*/ 223 w 238"/>
                    <a:gd name="T103" fmla="*/ 107 h 189"/>
                    <a:gd name="T104" fmla="*/ 222 w 238"/>
                    <a:gd name="T105" fmla="*/ 131 h 189"/>
                    <a:gd name="T106" fmla="*/ 212 w 238"/>
                    <a:gd name="T107" fmla="*/ 148 h 189"/>
                    <a:gd name="T108" fmla="*/ 203 w 238"/>
                    <a:gd name="T109" fmla="*/ 161 h 189"/>
                    <a:gd name="T110" fmla="*/ 195 w 238"/>
                    <a:gd name="T111" fmla="*/ 159 h 18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38"/>
                    <a:gd name="T169" fmla="*/ 0 h 189"/>
                    <a:gd name="T170" fmla="*/ 238 w 238"/>
                    <a:gd name="T171" fmla="*/ 189 h 18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38" h="189">
                      <a:moveTo>
                        <a:pt x="195" y="159"/>
                      </a:moveTo>
                      <a:lnTo>
                        <a:pt x="211" y="116"/>
                      </a:lnTo>
                      <a:lnTo>
                        <a:pt x="221" y="75"/>
                      </a:lnTo>
                      <a:lnTo>
                        <a:pt x="220" y="40"/>
                      </a:lnTo>
                      <a:lnTo>
                        <a:pt x="217" y="23"/>
                      </a:lnTo>
                      <a:lnTo>
                        <a:pt x="164" y="19"/>
                      </a:lnTo>
                      <a:lnTo>
                        <a:pt x="129" y="25"/>
                      </a:lnTo>
                      <a:lnTo>
                        <a:pt x="94" y="30"/>
                      </a:lnTo>
                      <a:lnTo>
                        <a:pt x="90" y="34"/>
                      </a:lnTo>
                      <a:lnTo>
                        <a:pt x="85" y="53"/>
                      </a:lnTo>
                      <a:lnTo>
                        <a:pt x="76" y="77"/>
                      </a:lnTo>
                      <a:lnTo>
                        <a:pt x="52" y="110"/>
                      </a:lnTo>
                      <a:lnTo>
                        <a:pt x="24" y="140"/>
                      </a:lnTo>
                      <a:lnTo>
                        <a:pt x="18" y="149"/>
                      </a:lnTo>
                      <a:lnTo>
                        <a:pt x="25" y="156"/>
                      </a:lnTo>
                      <a:lnTo>
                        <a:pt x="41" y="161"/>
                      </a:lnTo>
                      <a:lnTo>
                        <a:pt x="71" y="167"/>
                      </a:lnTo>
                      <a:lnTo>
                        <a:pt x="101" y="167"/>
                      </a:lnTo>
                      <a:lnTo>
                        <a:pt x="142" y="171"/>
                      </a:lnTo>
                      <a:lnTo>
                        <a:pt x="175" y="170"/>
                      </a:lnTo>
                      <a:lnTo>
                        <a:pt x="195" y="168"/>
                      </a:lnTo>
                      <a:lnTo>
                        <a:pt x="208" y="175"/>
                      </a:lnTo>
                      <a:lnTo>
                        <a:pt x="211" y="185"/>
                      </a:lnTo>
                      <a:lnTo>
                        <a:pt x="202" y="188"/>
                      </a:lnTo>
                      <a:lnTo>
                        <a:pt x="164" y="186"/>
                      </a:lnTo>
                      <a:lnTo>
                        <a:pt x="119" y="185"/>
                      </a:lnTo>
                      <a:lnTo>
                        <a:pt x="85" y="185"/>
                      </a:lnTo>
                      <a:lnTo>
                        <a:pt x="60" y="180"/>
                      </a:lnTo>
                      <a:lnTo>
                        <a:pt x="34" y="174"/>
                      </a:lnTo>
                      <a:lnTo>
                        <a:pt x="20" y="167"/>
                      </a:lnTo>
                      <a:lnTo>
                        <a:pt x="5" y="157"/>
                      </a:lnTo>
                      <a:lnTo>
                        <a:pt x="0" y="146"/>
                      </a:lnTo>
                      <a:lnTo>
                        <a:pt x="3" y="135"/>
                      </a:lnTo>
                      <a:lnTo>
                        <a:pt x="15" y="123"/>
                      </a:lnTo>
                      <a:lnTo>
                        <a:pt x="41" y="103"/>
                      </a:lnTo>
                      <a:lnTo>
                        <a:pt x="59" y="82"/>
                      </a:lnTo>
                      <a:lnTo>
                        <a:pt x="67" y="62"/>
                      </a:lnTo>
                      <a:lnTo>
                        <a:pt x="78" y="40"/>
                      </a:lnTo>
                      <a:lnTo>
                        <a:pt x="76" y="24"/>
                      </a:lnTo>
                      <a:lnTo>
                        <a:pt x="83" y="16"/>
                      </a:lnTo>
                      <a:lnTo>
                        <a:pt x="112" y="11"/>
                      </a:lnTo>
                      <a:lnTo>
                        <a:pt x="149" y="10"/>
                      </a:lnTo>
                      <a:lnTo>
                        <a:pt x="183" y="5"/>
                      </a:lnTo>
                      <a:lnTo>
                        <a:pt x="204" y="4"/>
                      </a:lnTo>
                      <a:lnTo>
                        <a:pt x="224" y="2"/>
                      </a:lnTo>
                      <a:lnTo>
                        <a:pt x="232" y="0"/>
                      </a:lnTo>
                      <a:lnTo>
                        <a:pt x="236" y="11"/>
                      </a:lnTo>
                      <a:lnTo>
                        <a:pt x="235" y="26"/>
                      </a:lnTo>
                      <a:lnTo>
                        <a:pt x="237" y="47"/>
                      </a:lnTo>
                      <a:lnTo>
                        <a:pt x="233" y="61"/>
                      </a:lnTo>
                      <a:lnTo>
                        <a:pt x="227" y="87"/>
                      </a:lnTo>
                      <a:lnTo>
                        <a:pt x="223" y="107"/>
                      </a:lnTo>
                      <a:lnTo>
                        <a:pt x="222" y="131"/>
                      </a:lnTo>
                      <a:lnTo>
                        <a:pt x="212" y="148"/>
                      </a:lnTo>
                      <a:lnTo>
                        <a:pt x="203" y="161"/>
                      </a:lnTo>
                      <a:lnTo>
                        <a:pt x="195" y="15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</p:grpSp>
        <p:grpSp>
          <p:nvGrpSpPr>
            <p:cNvPr id="51" name="Group 461">
              <a:extLst>
                <a:ext uri="{FF2B5EF4-FFF2-40B4-BE49-F238E27FC236}">
                  <a16:creationId xmlns:a16="http://schemas.microsoft.com/office/drawing/2014/main" id="{AB4662DC-14C4-473E-B799-BDF3F1B8A2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1" y="869"/>
              <a:ext cx="232" cy="354"/>
              <a:chOff x="2061" y="1400"/>
              <a:chExt cx="253" cy="359"/>
            </a:xfrm>
          </p:grpSpPr>
          <p:grpSp>
            <p:nvGrpSpPr>
              <p:cNvPr id="52" name="Group 462">
                <a:extLst>
                  <a:ext uri="{FF2B5EF4-FFF2-40B4-BE49-F238E27FC236}">
                    <a16:creationId xmlns:a16="http://schemas.microsoft.com/office/drawing/2014/main" id="{3F69D401-BD85-48AC-B95C-1C1B591BB0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1" y="1543"/>
                <a:ext cx="239" cy="216"/>
                <a:chOff x="2061" y="1543"/>
                <a:chExt cx="239" cy="216"/>
              </a:xfrm>
            </p:grpSpPr>
            <p:sp>
              <p:nvSpPr>
                <p:cNvPr id="59" name="Freeform 463">
                  <a:extLst>
                    <a:ext uri="{FF2B5EF4-FFF2-40B4-BE49-F238E27FC236}">
                      <a16:creationId xmlns:a16="http://schemas.microsoft.com/office/drawing/2014/main" id="{B6175035-B4BF-456A-99A7-91C55A05C6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9" y="1549"/>
                  <a:ext cx="220" cy="191"/>
                </a:xfrm>
                <a:custGeom>
                  <a:avLst/>
                  <a:gdLst>
                    <a:gd name="T0" fmla="*/ 0 w 220"/>
                    <a:gd name="T1" fmla="*/ 73 h 191"/>
                    <a:gd name="T2" fmla="*/ 24 w 220"/>
                    <a:gd name="T3" fmla="*/ 63 h 191"/>
                    <a:gd name="T4" fmla="*/ 49 w 220"/>
                    <a:gd name="T5" fmla="*/ 52 h 191"/>
                    <a:gd name="T6" fmla="*/ 63 w 220"/>
                    <a:gd name="T7" fmla="*/ 44 h 191"/>
                    <a:gd name="T8" fmla="*/ 74 w 220"/>
                    <a:gd name="T9" fmla="*/ 34 h 191"/>
                    <a:gd name="T10" fmla="*/ 90 w 220"/>
                    <a:gd name="T11" fmla="*/ 14 h 191"/>
                    <a:gd name="T12" fmla="*/ 96 w 220"/>
                    <a:gd name="T13" fmla="*/ 0 h 191"/>
                    <a:gd name="T14" fmla="*/ 115 w 220"/>
                    <a:gd name="T15" fmla="*/ 6 h 191"/>
                    <a:gd name="T16" fmla="*/ 146 w 220"/>
                    <a:gd name="T17" fmla="*/ 20 h 191"/>
                    <a:gd name="T18" fmla="*/ 170 w 220"/>
                    <a:gd name="T19" fmla="*/ 31 h 191"/>
                    <a:gd name="T20" fmla="*/ 199 w 220"/>
                    <a:gd name="T21" fmla="*/ 45 h 191"/>
                    <a:gd name="T22" fmla="*/ 219 w 220"/>
                    <a:gd name="T23" fmla="*/ 57 h 191"/>
                    <a:gd name="T24" fmla="*/ 215 w 220"/>
                    <a:gd name="T25" fmla="*/ 79 h 191"/>
                    <a:gd name="T26" fmla="*/ 211 w 220"/>
                    <a:gd name="T27" fmla="*/ 102 h 191"/>
                    <a:gd name="T28" fmla="*/ 199 w 220"/>
                    <a:gd name="T29" fmla="*/ 124 h 191"/>
                    <a:gd name="T30" fmla="*/ 186 w 220"/>
                    <a:gd name="T31" fmla="*/ 146 h 191"/>
                    <a:gd name="T32" fmla="*/ 174 w 220"/>
                    <a:gd name="T33" fmla="*/ 165 h 191"/>
                    <a:gd name="T34" fmla="*/ 161 w 220"/>
                    <a:gd name="T35" fmla="*/ 177 h 191"/>
                    <a:gd name="T36" fmla="*/ 147 w 220"/>
                    <a:gd name="T37" fmla="*/ 190 h 191"/>
                    <a:gd name="T38" fmla="*/ 116 w 220"/>
                    <a:gd name="T39" fmla="*/ 176 h 191"/>
                    <a:gd name="T40" fmla="*/ 92 w 220"/>
                    <a:gd name="T41" fmla="*/ 163 h 191"/>
                    <a:gd name="T42" fmla="*/ 63 w 220"/>
                    <a:gd name="T43" fmla="*/ 144 h 191"/>
                    <a:gd name="T44" fmla="*/ 37 w 220"/>
                    <a:gd name="T45" fmla="*/ 126 h 191"/>
                    <a:gd name="T46" fmla="*/ 18 w 220"/>
                    <a:gd name="T47" fmla="*/ 113 h 191"/>
                    <a:gd name="T48" fmla="*/ 1 w 220"/>
                    <a:gd name="T49" fmla="*/ 89 h 191"/>
                    <a:gd name="T50" fmla="*/ 0 w 220"/>
                    <a:gd name="T51" fmla="*/ 73 h 19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20" h="191">
                      <a:moveTo>
                        <a:pt x="0" y="73"/>
                      </a:moveTo>
                      <a:lnTo>
                        <a:pt x="24" y="63"/>
                      </a:lnTo>
                      <a:lnTo>
                        <a:pt x="49" y="52"/>
                      </a:lnTo>
                      <a:lnTo>
                        <a:pt x="63" y="44"/>
                      </a:lnTo>
                      <a:lnTo>
                        <a:pt x="74" y="34"/>
                      </a:lnTo>
                      <a:lnTo>
                        <a:pt x="90" y="14"/>
                      </a:lnTo>
                      <a:lnTo>
                        <a:pt x="96" y="0"/>
                      </a:lnTo>
                      <a:lnTo>
                        <a:pt x="115" y="6"/>
                      </a:lnTo>
                      <a:lnTo>
                        <a:pt x="146" y="20"/>
                      </a:lnTo>
                      <a:lnTo>
                        <a:pt x="170" y="31"/>
                      </a:lnTo>
                      <a:lnTo>
                        <a:pt x="199" y="45"/>
                      </a:lnTo>
                      <a:lnTo>
                        <a:pt x="219" y="57"/>
                      </a:lnTo>
                      <a:lnTo>
                        <a:pt x="215" y="79"/>
                      </a:lnTo>
                      <a:lnTo>
                        <a:pt x="211" y="102"/>
                      </a:lnTo>
                      <a:lnTo>
                        <a:pt x="199" y="124"/>
                      </a:lnTo>
                      <a:lnTo>
                        <a:pt x="186" y="146"/>
                      </a:lnTo>
                      <a:lnTo>
                        <a:pt x="174" y="165"/>
                      </a:lnTo>
                      <a:lnTo>
                        <a:pt x="161" y="177"/>
                      </a:lnTo>
                      <a:lnTo>
                        <a:pt x="147" y="190"/>
                      </a:lnTo>
                      <a:lnTo>
                        <a:pt x="116" y="176"/>
                      </a:lnTo>
                      <a:lnTo>
                        <a:pt x="92" y="163"/>
                      </a:lnTo>
                      <a:lnTo>
                        <a:pt x="63" y="144"/>
                      </a:lnTo>
                      <a:lnTo>
                        <a:pt x="37" y="126"/>
                      </a:lnTo>
                      <a:lnTo>
                        <a:pt x="18" y="113"/>
                      </a:lnTo>
                      <a:lnTo>
                        <a:pt x="1" y="89"/>
                      </a:lnTo>
                      <a:lnTo>
                        <a:pt x="0" y="73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60" name="Freeform 464">
                  <a:extLst>
                    <a:ext uri="{FF2B5EF4-FFF2-40B4-BE49-F238E27FC236}">
                      <a16:creationId xmlns:a16="http://schemas.microsoft.com/office/drawing/2014/main" id="{FFAB021D-D710-4AA2-AE9A-CE6FC47A67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1" y="1543"/>
                  <a:ext cx="239" cy="216"/>
                </a:xfrm>
                <a:custGeom>
                  <a:avLst/>
                  <a:gdLst>
                    <a:gd name="T0" fmla="*/ 163 w 239"/>
                    <a:gd name="T1" fmla="*/ 183 h 216"/>
                    <a:gd name="T2" fmla="*/ 190 w 239"/>
                    <a:gd name="T3" fmla="*/ 152 h 216"/>
                    <a:gd name="T4" fmla="*/ 208 w 239"/>
                    <a:gd name="T5" fmla="*/ 120 h 216"/>
                    <a:gd name="T6" fmla="*/ 217 w 239"/>
                    <a:gd name="T7" fmla="*/ 87 h 216"/>
                    <a:gd name="T8" fmla="*/ 218 w 239"/>
                    <a:gd name="T9" fmla="*/ 71 h 216"/>
                    <a:gd name="T10" fmla="*/ 173 w 239"/>
                    <a:gd name="T11" fmla="*/ 41 h 216"/>
                    <a:gd name="T12" fmla="*/ 142 w 239"/>
                    <a:gd name="T13" fmla="*/ 30 h 216"/>
                    <a:gd name="T14" fmla="*/ 111 w 239"/>
                    <a:gd name="T15" fmla="*/ 18 h 216"/>
                    <a:gd name="T16" fmla="*/ 107 w 239"/>
                    <a:gd name="T17" fmla="*/ 20 h 216"/>
                    <a:gd name="T18" fmla="*/ 97 w 239"/>
                    <a:gd name="T19" fmla="*/ 34 h 216"/>
                    <a:gd name="T20" fmla="*/ 83 w 239"/>
                    <a:gd name="T21" fmla="*/ 51 h 216"/>
                    <a:gd name="T22" fmla="*/ 53 w 239"/>
                    <a:gd name="T23" fmla="*/ 71 h 216"/>
                    <a:gd name="T24" fmla="*/ 22 w 239"/>
                    <a:gd name="T25" fmla="*/ 85 h 216"/>
                    <a:gd name="T26" fmla="*/ 15 w 239"/>
                    <a:gd name="T27" fmla="*/ 90 h 216"/>
                    <a:gd name="T28" fmla="*/ 19 w 239"/>
                    <a:gd name="T29" fmla="*/ 100 h 216"/>
                    <a:gd name="T30" fmla="*/ 32 w 239"/>
                    <a:gd name="T31" fmla="*/ 111 h 216"/>
                    <a:gd name="T32" fmla="*/ 56 w 239"/>
                    <a:gd name="T33" fmla="*/ 132 h 216"/>
                    <a:gd name="T34" fmla="*/ 81 w 239"/>
                    <a:gd name="T35" fmla="*/ 146 h 216"/>
                    <a:gd name="T36" fmla="*/ 116 w 239"/>
                    <a:gd name="T37" fmla="*/ 169 h 216"/>
                    <a:gd name="T38" fmla="*/ 145 w 239"/>
                    <a:gd name="T39" fmla="*/ 184 h 216"/>
                    <a:gd name="T40" fmla="*/ 162 w 239"/>
                    <a:gd name="T41" fmla="*/ 192 h 216"/>
                    <a:gd name="T42" fmla="*/ 172 w 239"/>
                    <a:gd name="T43" fmla="*/ 205 h 216"/>
                    <a:gd name="T44" fmla="*/ 172 w 239"/>
                    <a:gd name="T45" fmla="*/ 215 h 216"/>
                    <a:gd name="T46" fmla="*/ 163 w 239"/>
                    <a:gd name="T47" fmla="*/ 213 h 216"/>
                    <a:gd name="T48" fmla="*/ 131 w 239"/>
                    <a:gd name="T49" fmla="*/ 194 h 216"/>
                    <a:gd name="T50" fmla="*/ 92 w 239"/>
                    <a:gd name="T51" fmla="*/ 172 h 216"/>
                    <a:gd name="T52" fmla="*/ 64 w 239"/>
                    <a:gd name="T53" fmla="*/ 155 h 216"/>
                    <a:gd name="T54" fmla="*/ 44 w 239"/>
                    <a:gd name="T55" fmla="*/ 138 h 216"/>
                    <a:gd name="T56" fmla="*/ 23 w 239"/>
                    <a:gd name="T57" fmla="*/ 121 h 216"/>
                    <a:gd name="T58" fmla="*/ 11 w 239"/>
                    <a:gd name="T59" fmla="*/ 107 h 216"/>
                    <a:gd name="T60" fmla="*/ 2 w 239"/>
                    <a:gd name="T61" fmla="*/ 91 h 216"/>
                    <a:gd name="T62" fmla="*/ 0 w 239"/>
                    <a:gd name="T63" fmla="*/ 78 h 216"/>
                    <a:gd name="T64" fmla="*/ 6 w 239"/>
                    <a:gd name="T65" fmla="*/ 71 h 216"/>
                    <a:gd name="T66" fmla="*/ 19 w 239"/>
                    <a:gd name="T67" fmla="*/ 65 h 216"/>
                    <a:gd name="T68" fmla="*/ 47 w 239"/>
                    <a:gd name="T69" fmla="*/ 59 h 216"/>
                    <a:gd name="T70" fmla="*/ 68 w 239"/>
                    <a:gd name="T71" fmla="*/ 48 h 216"/>
                    <a:gd name="T72" fmla="*/ 80 w 239"/>
                    <a:gd name="T73" fmla="*/ 34 h 216"/>
                    <a:gd name="T74" fmla="*/ 94 w 239"/>
                    <a:gd name="T75" fmla="*/ 19 h 216"/>
                    <a:gd name="T76" fmla="*/ 97 w 239"/>
                    <a:gd name="T77" fmla="*/ 4 h 216"/>
                    <a:gd name="T78" fmla="*/ 105 w 239"/>
                    <a:gd name="T79" fmla="*/ 0 h 216"/>
                    <a:gd name="T80" fmla="*/ 131 w 239"/>
                    <a:gd name="T81" fmla="*/ 10 h 216"/>
                    <a:gd name="T82" fmla="*/ 163 w 239"/>
                    <a:gd name="T83" fmla="*/ 26 h 216"/>
                    <a:gd name="T84" fmla="*/ 193 w 239"/>
                    <a:gd name="T85" fmla="*/ 38 h 216"/>
                    <a:gd name="T86" fmla="*/ 211 w 239"/>
                    <a:gd name="T87" fmla="*/ 46 h 216"/>
                    <a:gd name="T88" fmla="*/ 229 w 239"/>
                    <a:gd name="T89" fmla="*/ 54 h 216"/>
                    <a:gd name="T90" fmla="*/ 237 w 239"/>
                    <a:gd name="T91" fmla="*/ 56 h 216"/>
                    <a:gd name="T92" fmla="*/ 238 w 239"/>
                    <a:gd name="T93" fmla="*/ 68 h 216"/>
                    <a:gd name="T94" fmla="*/ 232 w 239"/>
                    <a:gd name="T95" fmla="*/ 80 h 216"/>
                    <a:gd name="T96" fmla="*/ 229 w 239"/>
                    <a:gd name="T97" fmla="*/ 101 h 216"/>
                    <a:gd name="T98" fmla="*/ 223 w 239"/>
                    <a:gd name="T99" fmla="*/ 113 h 216"/>
                    <a:gd name="T100" fmla="*/ 210 w 239"/>
                    <a:gd name="T101" fmla="*/ 133 h 216"/>
                    <a:gd name="T102" fmla="*/ 202 w 239"/>
                    <a:gd name="T103" fmla="*/ 149 h 216"/>
                    <a:gd name="T104" fmla="*/ 194 w 239"/>
                    <a:gd name="T105" fmla="*/ 170 h 216"/>
                    <a:gd name="T106" fmla="*/ 182 w 239"/>
                    <a:gd name="T107" fmla="*/ 182 h 216"/>
                    <a:gd name="T108" fmla="*/ 171 w 239"/>
                    <a:gd name="T109" fmla="*/ 189 h 216"/>
                    <a:gd name="T110" fmla="*/ 163 w 239"/>
                    <a:gd name="T111" fmla="*/ 183 h 21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239" h="216">
                      <a:moveTo>
                        <a:pt x="163" y="183"/>
                      </a:moveTo>
                      <a:lnTo>
                        <a:pt x="190" y="152"/>
                      </a:lnTo>
                      <a:lnTo>
                        <a:pt x="208" y="120"/>
                      </a:lnTo>
                      <a:lnTo>
                        <a:pt x="217" y="87"/>
                      </a:lnTo>
                      <a:lnTo>
                        <a:pt x="218" y="71"/>
                      </a:lnTo>
                      <a:lnTo>
                        <a:pt x="173" y="41"/>
                      </a:lnTo>
                      <a:lnTo>
                        <a:pt x="142" y="30"/>
                      </a:lnTo>
                      <a:lnTo>
                        <a:pt x="111" y="18"/>
                      </a:lnTo>
                      <a:lnTo>
                        <a:pt x="107" y="20"/>
                      </a:lnTo>
                      <a:lnTo>
                        <a:pt x="97" y="34"/>
                      </a:lnTo>
                      <a:lnTo>
                        <a:pt x="83" y="51"/>
                      </a:lnTo>
                      <a:lnTo>
                        <a:pt x="53" y="71"/>
                      </a:lnTo>
                      <a:lnTo>
                        <a:pt x="22" y="85"/>
                      </a:lnTo>
                      <a:lnTo>
                        <a:pt x="15" y="90"/>
                      </a:lnTo>
                      <a:lnTo>
                        <a:pt x="19" y="100"/>
                      </a:lnTo>
                      <a:lnTo>
                        <a:pt x="32" y="111"/>
                      </a:lnTo>
                      <a:lnTo>
                        <a:pt x="56" y="132"/>
                      </a:lnTo>
                      <a:lnTo>
                        <a:pt x="81" y="146"/>
                      </a:lnTo>
                      <a:lnTo>
                        <a:pt x="116" y="169"/>
                      </a:lnTo>
                      <a:lnTo>
                        <a:pt x="145" y="184"/>
                      </a:lnTo>
                      <a:lnTo>
                        <a:pt x="162" y="192"/>
                      </a:lnTo>
                      <a:lnTo>
                        <a:pt x="172" y="205"/>
                      </a:lnTo>
                      <a:lnTo>
                        <a:pt x="172" y="215"/>
                      </a:lnTo>
                      <a:lnTo>
                        <a:pt x="163" y="213"/>
                      </a:lnTo>
                      <a:lnTo>
                        <a:pt x="131" y="194"/>
                      </a:lnTo>
                      <a:lnTo>
                        <a:pt x="92" y="172"/>
                      </a:lnTo>
                      <a:lnTo>
                        <a:pt x="64" y="155"/>
                      </a:lnTo>
                      <a:lnTo>
                        <a:pt x="44" y="138"/>
                      </a:lnTo>
                      <a:lnTo>
                        <a:pt x="23" y="121"/>
                      </a:lnTo>
                      <a:lnTo>
                        <a:pt x="11" y="107"/>
                      </a:lnTo>
                      <a:lnTo>
                        <a:pt x="2" y="91"/>
                      </a:lnTo>
                      <a:lnTo>
                        <a:pt x="0" y="78"/>
                      </a:lnTo>
                      <a:lnTo>
                        <a:pt x="6" y="71"/>
                      </a:lnTo>
                      <a:lnTo>
                        <a:pt x="19" y="65"/>
                      </a:lnTo>
                      <a:lnTo>
                        <a:pt x="47" y="59"/>
                      </a:lnTo>
                      <a:lnTo>
                        <a:pt x="68" y="48"/>
                      </a:lnTo>
                      <a:lnTo>
                        <a:pt x="80" y="34"/>
                      </a:lnTo>
                      <a:lnTo>
                        <a:pt x="94" y="19"/>
                      </a:lnTo>
                      <a:lnTo>
                        <a:pt x="97" y="4"/>
                      </a:lnTo>
                      <a:lnTo>
                        <a:pt x="105" y="0"/>
                      </a:lnTo>
                      <a:lnTo>
                        <a:pt x="131" y="10"/>
                      </a:lnTo>
                      <a:lnTo>
                        <a:pt x="163" y="26"/>
                      </a:lnTo>
                      <a:lnTo>
                        <a:pt x="193" y="38"/>
                      </a:lnTo>
                      <a:lnTo>
                        <a:pt x="211" y="46"/>
                      </a:lnTo>
                      <a:lnTo>
                        <a:pt x="229" y="54"/>
                      </a:lnTo>
                      <a:lnTo>
                        <a:pt x="237" y="56"/>
                      </a:lnTo>
                      <a:lnTo>
                        <a:pt x="238" y="68"/>
                      </a:lnTo>
                      <a:lnTo>
                        <a:pt x="232" y="80"/>
                      </a:lnTo>
                      <a:lnTo>
                        <a:pt x="229" y="101"/>
                      </a:lnTo>
                      <a:lnTo>
                        <a:pt x="223" y="113"/>
                      </a:lnTo>
                      <a:lnTo>
                        <a:pt x="210" y="133"/>
                      </a:lnTo>
                      <a:lnTo>
                        <a:pt x="202" y="149"/>
                      </a:lnTo>
                      <a:lnTo>
                        <a:pt x="194" y="170"/>
                      </a:lnTo>
                      <a:lnTo>
                        <a:pt x="182" y="182"/>
                      </a:lnTo>
                      <a:lnTo>
                        <a:pt x="171" y="189"/>
                      </a:lnTo>
                      <a:lnTo>
                        <a:pt x="163" y="18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53" name="Group 465">
                <a:extLst>
                  <a:ext uri="{FF2B5EF4-FFF2-40B4-BE49-F238E27FC236}">
                    <a16:creationId xmlns:a16="http://schemas.microsoft.com/office/drawing/2014/main" id="{C90F5F84-F7E0-4545-A5CD-DCB4B9BA31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7" y="1472"/>
                <a:ext cx="239" cy="216"/>
                <a:chOff x="2067" y="1472"/>
                <a:chExt cx="239" cy="216"/>
              </a:xfrm>
            </p:grpSpPr>
            <p:sp>
              <p:nvSpPr>
                <p:cNvPr id="57" name="Freeform 466">
                  <a:extLst>
                    <a:ext uri="{FF2B5EF4-FFF2-40B4-BE49-F238E27FC236}">
                      <a16:creationId xmlns:a16="http://schemas.microsoft.com/office/drawing/2014/main" id="{8D0FF12E-E431-4808-950B-D6285E340F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5" y="1478"/>
                  <a:ext cx="220" cy="191"/>
                </a:xfrm>
                <a:custGeom>
                  <a:avLst/>
                  <a:gdLst>
                    <a:gd name="T0" fmla="*/ 0 w 220"/>
                    <a:gd name="T1" fmla="*/ 73 h 191"/>
                    <a:gd name="T2" fmla="*/ 24 w 220"/>
                    <a:gd name="T3" fmla="*/ 63 h 191"/>
                    <a:gd name="T4" fmla="*/ 49 w 220"/>
                    <a:gd name="T5" fmla="*/ 52 h 191"/>
                    <a:gd name="T6" fmla="*/ 63 w 220"/>
                    <a:gd name="T7" fmla="*/ 44 h 191"/>
                    <a:gd name="T8" fmla="*/ 74 w 220"/>
                    <a:gd name="T9" fmla="*/ 34 h 191"/>
                    <a:gd name="T10" fmla="*/ 90 w 220"/>
                    <a:gd name="T11" fmla="*/ 14 h 191"/>
                    <a:gd name="T12" fmla="*/ 96 w 220"/>
                    <a:gd name="T13" fmla="*/ 0 h 191"/>
                    <a:gd name="T14" fmla="*/ 115 w 220"/>
                    <a:gd name="T15" fmla="*/ 6 h 191"/>
                    <a:gd name="T16" fmla="*/ 146 w 220"/>
                    <a:gd name="T17" fmla="*/ 20 h 191"/>
                    <a:gd name="T18" fmla="*/ 170 w 220"/>
                    <a:gd name="T19" fmla="*/ 31 h 191"/>
                    <a:gd name="T20" fmla="*/ 199 w 220"/>
                    <a:gd name="T21" fmla="*/ 45 h 191"/>
                    <a:gd name="T22" fmla="*/ 219 w 220"/>
                    <a:gd name="T23" fmla="*/ 57 h 191"/>
                    <a:gd name="T24" fmla="*/ 215 w 220"/>
                    <a:gd name="T25" fmla="*/ 79 h 191"/>
                    <a:gd name="T26" fmla="*/ 211 w 220"/>
                    <a:gd name="T27" fmla="*/ 102 h 191"/>
                    <a:gd name="T28" fmla="*/ 199 w 220"/>
                    <a:gd name="T29" fmla="*/ 124 h 191"/>
                    <a:gd name="T30" fmla="*/ 186 w 220"/>
                    <a:gd name="T31" fmla="*/ 146 h 191"/>
                    <a:gd name="T32" fmla="*/ 174 w 220"/>
                    <a:gd name="T33" fmla="*/ 165 h 191"/>
                    <a:gd name="T34" fmla="*/ 161 w 220"/>
                    <a:gd name="T35" fmla="*/ 177 h 191"/>
                    <a:gd name="T36" fmla="*/ 147 w 220"/>
                    <a:gd name="T37" fmla="*/ 190 h 191"/>
                    <a:gd name="T38" fmla="*/ 116 w 220"/>
                    <a:gd name="T39" fmla="*/ 176 h 191"/>
                    <a:gd name="T40" fmla="*/ 92 w 220"/>
                    <a:gd name="T41" fmla="*/ 163 h 191"/>
                    <a:gd name="T42" fmla="*/ 63 w 220"/>
                    <a:gd name="T43" fmla="*/ 144 h 191"/>
                    <a:gd name="T44" fmla="*/ 37 w 220"/>
                    <a:gd name="T45" fmla="*/ 126 h 191"/>
                    <a:gd name="T46" fmla="*/ 18 w 220"/>
                    <a:gd name="T47" fmla="*/ 113 h 191"/>
                    <a:gd name="T48" fmla="*/ 1 w 220"/>
                    <a:gd name="T49" fmla="*/ 89 h 191"/>
                    <a:gd name="T50" fmla="*/ 0 w 220"/>
                    <a:gd name="T51" fmla="*/ 73 h 19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20"/>
                    <a:gd name="T79" fmla="*/ 0 h 191"/>
                    <a:gd name="T80" fmla="*/ 220 w 220"/>
                    <a:gd name="T81" fmla="*/ 191 h 19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20" h="191">
                      <a:moveTo>
                        <a:pt x="0" y="73"/>
                      </a:moveTo>
                      <a:lnTo>
                        <a:pt x="24" y="63"/>
                      </a:lnTo>
                      <a:lnTo>
                        <a:pt x="49" y="52"/>
                      </a:lnTo>
                      <a:lnTo>
                        <a:pt x="63" y="44"/>
                      </a:lnTo>
                      <a:lnTo>
                        <a:pt x="74" y="34"/>
                      </a:lnTo>
                      <a:lnTo>
                        <a:pt x="90" y="14"/>
                      </a:lnTo>
                      <a:lnTo>
                        <a:pt x="96" y="0"/>
                      </a:lnTo>
                      <a:lnTo>
                        <a:pt x="115" y="6"/>
                      </a:lnTo>
                      <a:lnTo>
                        <a:pt x="146" y="20"/>
                      </a:lnTo>
                      <a:lnTo>
                        <a:pt x="170" y="31"/>
                      </a:lnTo>
                      <a:lnTo>
                        <a:pt x="199" y="45"/>
                      </a:lnTo>
                      <a:lnTo>
                        <a:pt x="219" y="57"/>
                      </a:lnTo>
                      <a:lnTo>
                        <a:pt x="215" y="79"/>
                      </a:lnTo>
                      <a:lnTo>
                        <a:pt x="211" y="102"/>
                      </a:lnTo>
                      <a:lnTo>
                        <a:pt x="199" y="124"/>
                      </a:lnTo>
                      <a:lnTo>
                        <a:pt x="186" y="146"/>
                      </a:lnTo>
                      <a:lnTo>
                        <a:pt x="174" y="165"/>
                      </a:lnTo>
                      <a:lnTo>
                        <a:pt x="161" y="177"/>
                      </a:lnTo>
                      <a:lnTo>
                        <a:pt x="147" y="190"/>
                      </a:lnTo>
                      <a:lnTo>
                        <a:pt x="116" y="176"/>
                      </a:lnTo>
                      <a:lnTo>
                        <a:pt x="92" y="163"/>
                      </a:lnTo>
                      <a:lnTo>
                        <a:pt x="63" y="144"/>
                      </a:lnTo>
                      <a:lnTo>
                        <a:pt x="37" y="126"/>
                      </a:lnTo>
                      <a:lnTo>
                        <a:pt x="18" y="113"/>
                      </a:lnTo>
                      <a:lnTo>
                        <a:pt x="1" y="89"/>
                      </a:lnTo>
                      <a:lnTo>
                        <a:pt x="0" y="73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58" name="Freeform 467">
                  <a:extLst>
                    <a:ext uri="{FF2B5EF4-FFF2-40B4-BE49-F238E27FC236}">
                      <a16:creationId xmlns:a16="http://schemas.microsoft.com/office/drawing/2014/main" id="{2EB89CCC-54AC-4BFE-B30B-D5F5D60B2D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7" y="1472"/>
                  <a:ext cx="239" cy="216"/>
                </a:xfrm>
                <a:custGeom>
                  <a:avLst/>
                  <a:gdLst>
                    <a:gd name="T0" fmla="*/ 163 w 239"/>
                    <a:gd name="T1" fmla="*/ 183 h 216"/>
                    <a:gd name="T2" fmla="*/ 190 w 239"/>
                    <a:gd name="T3" fmla="*/ 152 h 216"/>
                    <a:gd name="T4" fmla="*/ 208 w 239"/>
                    <a:gd name="T5" fmla="*/ 120 h 216"/>
                    <a:gd name="T6" fmla="*/ 217 w 239"/>
                    <a:gd name="T7" fmla="*/ 87 h 216"/>
                    <a:gd name="T8" fmla="*/ 218 w 239"/>
                    <a:gd name="T9" fmla="*/ 71 h 216"/>
                    <a:gd name="T10" fmla="*/ 173 w 239"/>
                    <a:gd name="T11" fmla="*/ 41 h 216"/>
                    <a:gd name="T12" fmla="*/ 142 w 239"/>
                    <a:gd name="T13" fmla="*/ 30 h 216"/>
                    <a:gd name="T14" fmla="*/ 111 w 239"/>
                    <a:gd name="T15" fmla="*/ 18 h 216"/>
                    <a:gd name="T16" fmla="*/ 107 w 239"/>
                    <a:gd name="T17" fmla="*/ 20 h 216"/>
                    <a:gd name="T18" fmla="*/ 97 w 239"/>
                    <a:gd name="T19" fmla="*/ 34 h 216"/>
                    <a:gd name="T20" fmla="*/ 83 w 239"/>
                    <a:gd name="T21" fmla="*/ 51 h 216"/>
                    <a:gd name="T22" fmla="*/ 53 w 239"/>
                    <a:gd name="T23" fmla="*/ 71 h 216"/>
                    <a:gd name="T24" fmla="*/ 22 w 239"/>
                    <a:gd name="T25" fmla="*/ 85 h 216"/>
                    <a:gd name="T26" fmla="*/ 15 w 239"/>
                    <a:gd name="T27" fmla="*/ 90 h 216"/>
                    <a:gd name="T28" fmla="*/ 19 w 239"/>
                    <a:gd name="T29" fmla="*/ 100 h 216"/>
                    <a:gd name="T30" fmla="*/ 32 w 239"/>
                    <a:gd name="T31" fmla="*/ 111 h 216"/>
                    <a:gd name="T32" fmla="*/ 56 w 239"/>
                    <a:gd name="T33" fmla="*/ 132 h 216"/>
                    <a:gd name="T34" fmla="*/ 81 w 239"/>
                    <a:gd name="T35" fmla="*/ 146 h 216"/>
                    <a:gd name="T36" fmla="*/ 116 w 239"/>
                    <a:gd name="T37" fmla="*/ 169 h 216"/>
                    <a:gd name="T38" fmla="*/ 145 w 239"/>
                    <a:gd name="T39" fmla="*/ 184 h 216"/>
                    <a:gd name="T40" fmla="*/ 162 w 239"/>
                    <a:gd name="T41" fmla="*/ 192 h 216"/>
                    <a:gd name="T42" fmla="*/ 172 w 239"/>
                    <a:gd name="T43" fmla="*/ 205 h 216"/>
                    <a:gd name="T44" fmla="*/ 172 w 239"/>
                    <a:gd name="T45" fmla="*/ 215 h 216"/>
                    <a:gd name="T46" fmla="*/ 163 w 239"/>
                    <a:gd name="T47" fmla="*/ 213 h 216"/>
                    <a:gd name="T48" fmla="*/ 131 w 239"/>
                    <a:gd name="T49" fmla="*/ 194 h 216"/>
                    <a:gd name="T50" fmla="*/ 92 w 239"/>
                    <a:gd name="T51" fmla="*/ 172 h 216"/>
                    <a:gd name="T52" fmla="*/ 64 w 239"/>
                    <a:gd name="T53" fmla="*/ 155 h 216"/>
                    <a:gd name="T54" fmla="*/ 44 w 239"/>
                    <a:gd name="T55" fmla="*/ 138 h 216"/>
                    <a:gd name="T56" fmla="*/ 23 w 239"/>
                    <a:gd name="T57" fmla="*/ 121 h 216"/>
                    <a:gd name="T58" fmla="*/ 11 w 239"/>
                    <a:gd name="T59" fmla="*/ 107 h 216"/>
                    <a:gd name="T60" fmla="*/ 2 w 239"/>
                    <a:gd name="T61" fmla="*/ 91 h 216"/>
                    <a:gd name="T62" fmla="*/ 0 w 239"/>
                    <a:gd name="T63" fmla="*/ 78 h 216"/>
                    <a:gd name="T64" fmla="*/ 6 w 239"/>
                    <a:gd name="T65" fmla="*/ 71 h 216"/>
                    <a:gd name="T66" fmla="*/ 19 w 239"/>
                    <a:gd name="T67" fmla="*/ 65 h 216"/>
                    <a:gd name="T68" fmla="*/ 47 w 239"/>
                    <a:gd name="T69" fmla="*/ 59 h 216"/>
                    <a:gd name="T70" fmla="*/ 68 w 239"/>
                    <a:gd name="T71" fmla="*/ 48 h 216"/>
                    <a:gd name="T72" fmla="*/ 80 w 239"/>
                    <a:gd name="T73" fmla="*/ 34 h 216"/>
                    <a:gd name="T74" fmla="*/ 94 w 239"/>
                    <a:gd name="T75" fmla="*/ 19 h 216"/>
                    <a:gd name="T76" fmla="*/ 97 w 239"/>
                    <a:gd name="T77" fmla="*/ 4 h 216"/>
                    <a:gd name="T78" fmla="*/ 105 w 239"/>
                    <a:gd name="T79" fmla="*/ 0 h 216"/>
                    <a:gd name="T80" fmla="*/ 131 w 239"/>
                    <a:gd name="T81" fmla="*/ 10 h 216"/>
                    <a:gd name="T82" fmla="*/ 163 w 239"/>
                    <a:gd name="T83" fmla="*/ 26 h 216"/>
                    <a:gd name="T84" fmla="*/ 193 w 239"/>
                    <a:gd name="T85" fmla="*/ 38 h 216"/>
                    <a:gd name="T86" fmla="*/ 211 w 239"/>
                    <a:gd name="T87" fmla="*/ 46 h 216"/>
                    <a:gd name="T88" fmla="*/ 229 w 239"/>
                    <a:gd name="T89" fmla="*/ 54 h 216"/>
                    <a:gd name="T90" fmla="*/ 237 w 239"/>
                    <a:gd name="T91" fmla="*/ 56 h 216"/>
                    <a:gd name="T92" fmla="*/ 238 w 239"/>
                    <a:gd name="T93" fmla="*/ 68 h 216"/>
                    <a:gd name="T94" fmla="*/ 232 w 239"/>
                    <a:gd name="T95" fmla="*/ 80 h 216"/>
                    <a:gd name="T96" fmla="*/ 229 w 239"/>
                    <a:gd name="T97" fmla="*/ 101 h 216"/>
                    <a:gd name="T98" fmla="*/ 223 w 239"/>
                    <a:gd name="T99" fmla="*/ 113 h 216"/>
                    <a:gd name="T100" fmla="*/ 210 w 239"/>
                    <a:gd name="T101" fmla="*/ 133 h 216"/>
                    <a:gd name="T102" fmla="*/ 202 w 239"/>
                    <a:gd name="T103" fmla="*/ 149 h 216"/>
                    <a:gd name="T104" fmla="*/ 194 w 239"/>
                    <a:gd name="T105" fmla="*/ 170 h 216"/>
                    <a:gd name="T106" fmla="*/ 182 w 239"/>
                    <a:gd name="T107" fmla="*/ 182 h 216"/>
                    <a:gd name="T108" fmla="*/ 171 w 239"/>
                    <a:gd name="T109" fmla="*/ 189 h 216"/>
                    <a:gd name="T110" fmla="*/ 163 w 239"/>
                    <a:gd name="T111" fmla="*/ 183 h 21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39"/>
                    <a:gd name="T169" fmla="*/ 0 h 216"/>
                    <a:gd name="T170" fmla="*/ 239 w 239"/>
                    <a:gd name="T171" fmla="*/ 216 h 21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39" h="216">
                      <a:moveTo>
                        <a:pt x="163" y="183"/>
                      </a:moveTo>
                      <a:lnTo>
                        <a:pt x="190" y="152"/>
                      </a:lnTo>
                      <a:lnTo>
                        <a:pt x="208" y="120"/>
                      </a:lnTo>
                      <a:lnTo>
                        <a:pt x="217" y="87"/>
                      </a:lnTo>
                      <a:lnTo>
                        <a:pt x="218" y="71"/>
                      </a:lnTo>
                      <a:lnTo>
                        <a:pt x="173" y="41"/>
                      </a:lnTo>
                      <a:lnTo>
                        <a:pt x="142" y="30"/>
                      </a:lnTo>
                      <a:lnTo>
                        <a:pt x="111" y="18"/>
                      </a:lnTo>
                      <a:lnTo>
                        <a:pt x="107" y="20"/>
                      </a:lnTo>
                      <a:lnTo>
                        <a:pt x="97" y="34"/>
                      </a:lnTo>
                      <a:lnTo>
                        <a:pt x="83" y="51"/>
                      </a:lnTo>
                      <a:lnTo>
                        <a:pt x="53" y="71"/>
                      </a:lnTo>
                      <a:lnTo>
                        <a:pt x="22" y="85"/>
                      </a:lnTo>
                      <a:lnTo>
                        <a:pt x="15" y="90"/>
                      </a:lnTo>
                      <a:lnTo>
                        <a:pt x="19" y="100"/>
                      </a:lnTo>
                      <a:lnTo>
                        <a:pt x="32" y="111"/>
                      </a:lnTo>
                      <a:lnTo>
                        <a:pt x="56" y="132"/>
                      </a:lnTo>
                      <a:lnTo>
                        <a:pt x="81" y="146"/>
                      </a:lnTo>
                      <a:lnTo>
                        <a:pt x="116" y="169"/>
                      </a:lnTo>
                      <a:lnTo>
                        <a:pt x="145" y="184"/>
                      </a:lnTo>
                      <a:lnTo>
                        <a:pt x="162" y="192"/>
                      </a:lnTo>
                      <a:lnTo>
                        <a:pt x="172" y="205"/>
                      </a:lnTo>
                      <a:lnTo>
                        <a:pt x="172" y="215"/>
                      </a:lnTo>
                      <a:lnTo>
                        <a:pt x="163" y="213"/>
                      </a:lnTo>
                      <a:lnTo>
                        <a:pt x="131" y="194"/>
                      </a:lnTo>
                      <a:lnTo>
                        <a:pt x="92" y="172"/>
                      </a:lnTo>
                      <a:lnTo>
                        <a:pt x="64" y="155"/>
                      </a:lnTo>
                      <a:lnTo>
                        <a:pt x="44" y="138"/>
                      </a:lnTo>
                      <a:lnTo>
                        <a:pt x="23" y="121"/>
                      </a:lnTo>
                      <a:lnTo>
                        <a:pt x="11" y="107"/>
                      </a:lnTo>
                      <a:lnTo>
                        <a:pt x="2" y="91"/>
                      </a:lnTo>
                      <a:lnTo>
                        <a:pt x="0" y="78"/>
                      </a:lnTo>
                      <a:lnTo>
                        <a:pt x="6" y="71"/>
                      </a:lnTo>
                      <a:lnTo>
                        <a:pt x="19" y="65"/>
                      </a:lnTo>
                      <a:lnTo>
                        <a:pt x="47" y="59"/>
                      </a:lnTo>
                      <a:lnTo>
                        <a:pt x="68" y="48"/>
                      </a:lnTo>
                      <a:lnTo>
                        <a:pt x="80" y="34"/>
                      </a:lnTo>
                      <a:lnTo>
                        <a:pt x="94" y="19"/>
                      </a:lnTo>
                      <a:lnTo>
                        <a:pt x="97" y="4"/>
                      </a:lnTo>
                      <a:lnTo>
                        <a:pt x="105" y="0"/>
                      </a:lnTo>
                      <a:lnTo>
                        <a:pt x="131" y="10"/>
                      </a:lnTo>
                      <a:lnTo>
                        <a:pt x="163" y="26"/>
                      </a:lnTo>
                      <a:lnTo>
                        <a:pt x="193" y="38"/>
                      </a:lnTo>
                      <a:lnTo>
                        <a:pt x="211" y="46"/>
                      </a:lnTo>
                      <a:lnTo>
                        <a:pt x="229" y="54"/>
                      </a:lnTo>
                      <a:lnTo>
                        <a:pt x="237" y="56"/>
                      </a:lnTo>
                      <a:lnTo>
                        <a:pt x="238" y="68"/>
                      </a:lnTo>
                      <a:lnTo>
                        <a:pt x="232" y="80"/>
                      </a:lnTo>
                      <a:lnTo>
                        <a:pt x="229" y="101"/>
                      </a:lnTo>
                      <a:lnTo>
                        <a:pt x="223" y="113"/>
                      </a:lnTo>
                      <a:lnTo>
                        <a:pt x="210" y="133"/>
                      </a:lnTo>
                      <a:lnTo>
                        <a:pt x="202" y="149"/>
                      </a:lnTo>
                      <a:lnTo>
                        <a:pt x="194" y="170"/>
                      </a:lnTo>
                      <a:lnTo>
                        <a:pt x="182" y="182"/>
                      </a:lnTo>
                      <a:lnTo>
                        <a:pt x="171" y="189"/>
                      </a:lnTo>
                      <a:lnTo>
                        <a:pt x="163" y="18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54" name="Group 468">
                <a:extLst>
                  <a:ext uri="{FF2B5EF4-FFF2-40B4-BE49-F238E27FC236}">
                    <a16:creationId xmlns:a16="http://schemas.microsoft.com/office/drawing/2014/main" id="{43D710E1-87DC-4D65-A809-4D755974D6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5" y="1400"/>
                <a:ext cx="239" cy="216"/>
                <a:chOff x="2075" y="1400"/>
                <a:chExt cx="239" cy="216"/>
              </a:xfrm>
            </p:grpSpPr>
            <p:sp>
              <p:nvSpPr>
                <p:cNvPr id="55" name="Freeform 469">
                  <a:extLst>
                    <a:ext uri="{FF2B5EF4-FFF2-40B4-BE49-F238E27FC236}">
                      <a16:creationId xmlns:a16="http://schemas.microsoft.com/office/drawing/2014/main" id="{0D63887C-4C94-4B6A-A752-F467518C25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1406"/>
                  <a:ext cx="220" cy="191"/>
                </a:xfrm>
                <a:custGeom>
                  <a:avLst/>
                  <a:gdLst>
                    <a:gd name="T0" fmla="*/ 0 w 220"/>
                    <a:gd name="T1" fmla="*/ 73 h 191"/>
                    <a:gd name="T2" fmla="*/ 24 w 220"/>
                    <a:gd name="T3" fmla="*/ 63 h 191"/>
                    <a:gd name="T4" fmla="*/ 49 w 220"/>
                    <a:gd name="T5" fmla="*/ 52 h 191"/>
                    <a:gd name="T6" fmla="*/ 63 w 220"/>
                    <a:gd name="T7" fmla="*/ 44 h 191"/>
                    <a:gd name="T8" fmla="*/ 74 w 220"/>
                    <a:gd name="T9" fmla="*/ 34 h 191"/>
                    <a:gd name="T10" fmla="*/ 90 w 220"/>
                    <a:gd name="T11" fmla="*/ 14 h 191"/>
                    <a:gd name="T12" fmla="*/ 96 w 220"/>
                    <a:gd name="T13" fmla="*/ 0 h 191"/>
                    <a:gd name="T14" fmla="*/ 115 w 220"/>
                    <a:gd name="T15" fmla="*/ 6 h 191"/>
                    <a:gd name="T16" fmla="*/ 146 w 220"/>
                    <a:gd name="T17" fmla="*/ 20 h 191"/>
                    <a:gd name="T18" fmla="*/ 170 w 220"/>
                    <a:gd name="T19" fmla="*/ 31 h 191"/>
                    <a:gd name="T20" fmla="*/ 199 w 220"/>
                    <a:gd name="T21" fmla="*/ 45 h 191"/>
                    <a:gd name="T22" fmla="*/ 219 w 220"/>
                    <a:gd name="T23" fmla="*/ 57 h 191"/>
                    <a:gd name="T24" fmla="*/ 215 w 220"/>
                    <a:gd name="T25" fmla="*/ 79 h 191"/>
                    <a:gd name="T26" fmla="*/ 211 w 220"/>
                    <a:gd name="T27" fmla="*/ 102 h 191"/>
                    <a:gd name="T28" fmla="*/ 199 w 220"/>
                    <a:gd name="T29" fmla="*/ 124 h 191"/>
                    <a:gd name="T30" fmla="*/ 186 w 220"/>
                    <a:gd name="T31" fmla="*/ 146 h 191"/>
                    <a:gd name="T32" fmla="*/ 174 w 220"/>
                    <a:gd name="T33" fmla="*/ 165 h 191"/>
                    <a:gd name="T34" fmla="*/ 161 w 220"/>
                    <a:gd name="T35" fmla="*/ 177 h 191"/>
                    <a:gd name="T36" fmla="*/ 147 w 220"/>
                    <a:gd name="T37" fmla="*/ 190 h 191"/>
                    <a:gd name="T38" fmla="*/ 116 w 220"/>
                    <a:gd name="T39" fmla="*/ 176 h 191"/>
                    <a:gd name="T40" fmla="*/ 92 w 220"/>
                    <a:gd name="T41" fmla="*/ 163 h 191"/>
                    <a:gd name="T42" fmla="*/ 63 w 220"/>
                    <a:gd name="T43" fmla="*/ 144 h 191"/>
                    <a:gd name="T44" fmla="*/ 37 w 220"/>
                    <a:gd name="T45" fmla="*/ 126 h 191"/>
                    <a:gd name="T46" fmla="*/ 18 w 220"/>
                    <a:gd name="T47" fmla="*/ 113 h 191"/>
                    <a:gd name="T48" fmla="*/ 1 w 220"/>
                    <a:gd name="T49" fmla="*/ 89 h 191"/>
                    <a:gd name="T50" fmla="*/ 0 w 220"/>
                    <a:gd name="T51" fmla="*/ 73 h 19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20"/>
                    <a:gd name="T79" fmla="*/ 0 h 191"/>
                    <a:gd name="T80" fmla="*/ 220 w 220"/>
                    <a:gd name="T81" fmla="*/ 191 h 19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20" h="191">
                      <a:moveTo>
                        <a:pt x="0" y="73"/>
                      </a:moveTo>
                      <a:lnTo>
                        <a:pt x="24" y="63"/>
                      </a:lnTo>
                      <a:lnTo>
                        <a:pt x="49" y="52"/>
                      </a:lnTo>
                      <a:lnTo>
                        <a:pt x="63" y="44"/>
                      </a:lnTo>
                      <a:lnTo>
                        <a:pt x="74" y="34"/>
                      </a:lnTo>
                      <a:lnTo>
                        <a:pt x="90" y="14"/>
                      </a:lnTo>
                      <a:lnTo>
                        <a:pt x="96" y="0"/>
                      </a:lnTo>
                      <a:lnTo>
                        <a:pt x="115" y="6"/>
                      </a:lnTo>
                      <a:lnTo>
                        <a:pt x="146" y="20"/>
                      </a:lnTo>
                      <a:lnTo>
                        <a:pt x="170" y="31"/>
                      </a:lnTo>
                      <a:lnTo>
                        <a:pt x="199" y="45"/>
                      </a:lnTo>
                      <a:lnTo>
                        <a:pt x="219" y="57"/>
                      </a:lnTo>
                      <a:lnTo>
                        <a:pt x="215" y="79"/>
                      </a:lnTo>
                      <a:lnTo>
                        <a:pt x="211" y="102"/>
                      </a:lnTo>
                      <a:lnTo>
                        <a:pt x="199" y="124"/>
                      </a:lnTo>
                      <a:lnTo>
                        <a:pt x="186" y="146"/>
                      </a:lnTo>
                      <a:lnTo>
                        <a:pt x="174" y="165"/>
                      </a:lnTo>
                      <a:lnTo>
                        <a:pt x="161" y="177"/>
                      </a:lnTo>
                      <a:lnTo>
                        <a:pt x="147" y="190"/>
                      </a:lnTo>
                      <a:lnTo>
                        <a:pt x="116" y="176"/>
                      </a:lnTo>
                      <a:lnTo>
                        <a:pt x="92" y="163"/>
                      </a:lnTo>
                      <a:lnTo>
                        <a:pt x="63" y="144"/>
                      </a:lnTo>
                      <a:lnTo>
                        <a:pt x="37" y="126"/>
                      </a:lnTo>
                      <a:lnTo>
                        <a:pt x="18" y="113"/>
                      </a:lnTo>
                      <a:lnTo>
                        <a:pt x="1" y="89"/>
                      </a:lnTo>
                      <a:lnTo>
                        <a:pt x="0" y="73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56" name="Freeform 470">
                  <a:extLst>
                    <a:ext uri="{FF2B5EF4-FFF2-40B4-BE49-F238E27FC236}">
                      <a16:creationId xmlns:a16="http://schemas.microsoft.com/office/drawing/2014/main" id="{EA6E799A-6DF7-40C0-8954-EB44F7B24B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5" y="1400"/>
                  <a:ext cx="239" cy="216"/>
                </a:xfrm>
                <a:custGeom>
                  <a:avLst/>
                  <a:gdLst>
                    <a:gd name="T0" fmla="*/ 163 w 239"/>
                    <a:gd name="T1" fmla="*/ 183 h 216"/>
                    <a:gd name="T2" fmla="*/ 190 w 239"/>
                    <a:gd name="T3" fmla="*/ 152 h 216"/>
                    <a:gd name="T4" fmla="*/ 208 w 239"/>
                    <a:gd name="T5" fmla="*/ 120 h 216"/>
                    <a:gd name="T6" fmla="*/ 217 w 239"/>
                    <a:gd name="T7" fmla="*/ 87 h 216"/>
                    <a:gd name="T8" fmla="*/ 218 w 239"/>
                    <a:gd name="T9" fmla="*/ 71 h 216"/>
                    <a:gd name="T10" fmla="*/ 173 w 239"/>
                    <a:gd name="T11" fmla="*/ 41 h 216"/>
                    <a:gd name="T12" fmla="*/ 142 w 239"/>
                    <a:gd name="T13" fmla="*/ 30 h 216"/>
                    <a:gd name="T14" fmla="*/ 111 w 239"/>
                    <a:gd name="T15" fmla="*/ 18 h 216"/>
                    <a:gd name="T16" fmla="*/ 107 w 239"/>
                    <a:gd name="T17" fmla="*/ 20 h 216"/>
                    <a:gd name="T18" fmla="*/ 97 w 239"/>
                    <a:gd name="T19" fmla="*/ 34 h 216"/>
                    <a:gd name="T20" fmla="*/ 83 w 239"/>
                    <a:gd name="T21" fmla="*/ 51 h 216"/>
                    <a:gd name="T22" fmla="*/ 53 w 239"/>
                    <a:gd name="T23" fmla="*/ 71 h 216"/>
                    <a:gd name="T24" fmla="*/ 22 w 239"/>
                    <a:gd name="T25" fmla="*/ 85 h 216"/>
                    <a:gd name="T26" fmla="*/ 15 w 239"/>
                    <a:gd name="T27" fmla="*/ 90 h 216"/>
                    <a:gd name="T28" fmla="*/ 19 w 239"/>
                    <a:gd name="T29" fmla="*/ 100 h 216"/>
                    <a:gd name="T30" fmla="*/ 32 w 239"/>
                    <a:gd name="T31" fmla="*/ 111 h 216"/>
                    <a:gd name="T32" fmla="*/ 56 w 239"/>
                    <a:gd name="T33" fmla="*/ 132 h 216"/>
                    <a:gd name="T34" fmla="*/ 81 w 239"/>
                    <a:gd name="T35" fmla="*/ 146 h 216"/>
                    <a:gd name="T36" fmla="*/ 116 w 239"/>
                    <a:gd name="T37" fmla="*/ 169 h 216"/>
                    <a:gd name="T38" fmla="*/ 145 w 239"/>
                    <a:gd name="T39" fmla="*/ 184 h 216"/>
                    <a:gd name="T40" fmla="*/ 162 w 239"/>
                    <a:gd name="T41" fmla="*/ 192 h 216"/>
                    <a:gd name="T42" fmla="*/ 172 w 239"/>
                    <a:gd name="T43" fmla="*/ 205 h 216"/>
                    <a:gd name="T44" fmla="*/ 172 w 239"/>
                    <a:gd name="T45" fmla="*/ 215 h 216"/>
                    <a:gd name="T46" fmla="*/ 163 w 239"/>
                    <a:gd name="T47" fmla="*/ 213 h 216"/>
                    <a:gd name="T48" fmla="*/ 131 w 239"/>
                    <a:gd name="T49" fmla="*/ 194 h 216"/>
                    <a:gd name="T50" fmla="*/ 92 w 239"/>
                    <a:gd name="T51" fmla="*/ 172 h 216"/>
                    <a:gd name="T52" fmla="*/ 64 w 239"/>
                    <a:gd name="T53" fmla="*/ 155 h 216"/>
                    <a:gd name="T54" fmla="*/ 44 w 239"/>
                    <a:gd name="T55" fmla="*/ 138 h 216"/>
                    <a:gd name="T56" fmla="*/ 23 w 239"/>
                    <a:gd name="T57" fmla="*/ 121 h 216"/>
                    <a:gd name="T58" fmla="*/ 11 w 239"/>
                    <a:gd name="T59" fmla="*/ 107 h 216"/>
                    <a:gd name="T60" fmla="*/ 2 w 239"/>
                    <a:gd name="T61" fmla="*/ 91 h 216"/>
                    <a:gd name="T62" fmla="*/ 0 w 239"/>
                    <a:gd name="T63" fmla="*/ 78 h 216"/>
                    <a:gd name="T64" fmla="*/ 6 w 239"/>
                    <a:gd name="T65" fmla="*/ 71 h 216"/>
                    <a:gd name="T66" fmla="*/ 19 w 239"/>
                    <a:gd name="T67" fmla="*/ 65 h 216"/>
                    <a:gd name="T68" fmla="*/ 47 w 239"/>
                    <a:gd name="T69" fmla="*/ 59 h 216"/>
                    <a:gd name="T70" fmla="*/ 68 w 239"/>
                    <a:gd name="T71" fmla="*/ 48 h 216"/>
                    <a:gd name="T72" fmla="*/ 80 w 239"/>
                    <a:gd name="T73" fmla="*/ 34 h 216"/>
                    <a:gd name="T74" fmla="*/ 94 w 239"/>
                    <a:gd name="T75" fmla="*/ 19 h 216"/>
                    <a:gd name="T76" fmla="*/ 97 w 239"/>
                    <a:gd name="T77" fmla="*/ 4 h 216"/>
                    <a:gd name="T78" fmla="*/ 105 w 239"/>
                    <a:gd name="T79" fmla="*/ 0 h 216"/>
                    <a:gd name="T80" fmla="*/ 131 w 239"/>
                    <a:gd name="T81" fmla="*/ 10 h 216"/>
                    <a:gd name="T82" fmla="*/ 163 w 239"/>
                    <a:gd name="T83" fmla="*/ 26 h 216"/>
                    <a:gd name="T84" fmla="*/ 193 w 239"/>
                    <a:gd name="T85" fmla="*/ 38 h 216"/>
                    <a:gd name="T86" fmla="*/ 211 w 239"/>
                    <a:gd name="T87" fmla="*/ 46 h 216"/>
                    <a:gd name="T88" fmla="*/ 229 w 239"/>
                    <a:gd name="T89" fmla="*/ 54 h 216"/>
                    <a:gd name="T90" fmla="*/ 237 w 239"/>
                    <a:gd name="T91" fmla="*/ 56 h 216"/>
                    <a:gd name="T92" fmla="*/ 238 w 239"/>
                    <a:gd name="T93" fmla="*/ 68 h 216"/>
                    <a:gd name="T94" fmla="*/ 232 w 239"/>
                    <a:gd name="T95" fmla="*/ 80 h 216"/>
                    <a:gd name="T96" fmla="*/ 229 w 239"/>
                    <a:gd name="T97" fmla="*/ 101 h 216"/>
                    <a:gd name="T98" fmla="*/ 223 w 239"/>
                    <a:gd name="T99" fmla="*/ 113 h 216"/>
                    <a:gd name="T100" fmla="*/ 210 w 239"/>
                    <a:gd name="T101" fmla="*/ 133 h 216"/>
                    <a:gd name="T102" fmla="*/ 202 w 239"/>
                    <a:gd name="T103" fmla="*/ 149 h 216"/>
                    <a:gd name="T104" fmla="*/ 194 w 239"/>
                    <a:gd name="T105" fmla="*/ 170 h 216"/>
                    <a:gd name="T106" fmla="*/ 182 w 239"/>
                    <a:gd name="T107" fmla="*/ 182 h 216"/>
                    <a:gd name="T108" fmla="*/ 171 w 239"/>
                    <a:gd name="T109" fmla="*/ 189 h 216"/>
                    <a:gd name="T110" fmla="*/ 163 w 239"/>
                    <a:gd name="T111" fmla="*/ 183 h 21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39"/>
                    <a:gd name="T169" fmla="*/ 0 h 216"/>
                    <a:gd name="T170" fmla="*/ 239 w 239"/>
                    <a:gd name="T171" fmla="*/ 216 h 21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39" h="216">
                      <a:moveTo>
                        <a:pt x="163" y="183"/>
                      </a:moveTo>
                      <a:lnTo>
                        <a:pt x="190" y="152"/>
                      </a:lnTo>
                      <a:lnTo>
                        <a:pt x="208" y="120"/>
                      </a:lnTo>
                      <a:lnTo>
                        <a:pt x="217" y="87"/>
                      </a:lnTo>
                      <a:lnTo>
                        <a:pt x="218" y="71"/>
                      </a:lnTo>
                      <a:lnTo>
                        <a:pt x="173" y="41"/>
                      </a:lnTo>
                      <a:lnTo>
                        <a:pt x="142" y="30"/>
                      </a:lnTo>
                      <a:lnTo>
                        <a:pt x="111" y="18"/>
                      </a:lnTo>
                      <a:lnTo>
                        <a:pt x="107" y="20"/>
                      </a:lnTo>
                      <a:lnTo>
                        <a:pt x="97" y="34"/>
                      </a:lnTo>
                      <a:lnTo>
                        <a:pt x="83" y="51"/>
                      </a:lnTo>
                      <a:lnTo>
                        <a:pt x="53" y="71"/>
                      </a:lnTo>
                      <a:lnTo>
                        <a:pt x="22" y="85"/>
                      </a:lnTo>
                      <a:lnTo>
                        <a:pt x="15" y="90"/>
                      </a:lnTo>
                      <a:lnTo>
                        <a:pt x="19" y="100"/>
                      </a:lnTo>
                      <a:lnTo>
                        <a:pt x="32" y="111"/>
                      </a:lnTo>
                      <a:lnTo>
                        <a:pt x="56" y="132"/>
                      </a:lnTo>
                      <a:lnTo>
                        <a:pt x="81" y="146"/>
                      </a:lnTo>
                      <a:lnTo>
                        <a:pt x="116" y="169"/>
                      </a:lnTo>
                      <a:lnTo>
                        <a:pt x="145" y="184"/>
                      </a:lnTo>
                      <a:lnTo>
                        <a:pt x="162" y="192"/>
                      </a:lnTo>
                      <a:lnTo>
                        <a:pt x="172" y="205"/>
                      </a:lnTo>
                      <a:lnTo>
                        <a:pt x="172" y="215"/>
                      </a:lnTo>
                      <a:lnTo>
                        <a:pt x="163" y="213"/>
                      </a:lnTo>
                      <a:lnTo>
                        <a:pt x="131" y="194"/>
                      </a:lnTo>
                      <a:lnTo>
                        <a:pt x="92" y="172"/>
                      </a:lnTo>
                      <a:lnTo>
                        <a:pt x="64" y="155"/>
                      </a:lnTo>
                      <a:lnTo>
                        <a:pt x="44" y="138"/>
                      </a:lnTo>
                      <a:lnTo>
                        <a:pt x="23" y="121"/>
                      </a:lnTo>
                      <a:lnTo>
                        <a:pt x="11" y="107"/>
                      </a:lnTo>
                      <a:lnTo>
                        <a:pt x="2" y="91"/>
                      </a:lnTo>
                      <a:lnTo>
                        <a:pt x="0" y="78"/>
                      </a:lnTo>
                      <a:lnTo>
                        <a:pt x="6" y="71"/>
                      </a:lnTo>
                      <a:lnTo>
                        <a:pt x="19" y="65"/>
                      </a:lnTo>
                      <a:lnTo>
                        <a:pt x="47" y="59"/>
                      </a:lnTo>
                      <a:lnTo>
                        <a:pt x="68" y="48"/>
                      </a:lnTo>
                      <a:lnTo>
                        <a:pt x="80" y="34"/>
                      </a:lnTo>
                      <a:lnTo>
                        <a:pt x="94" y="19"/>
                      </a:lnTo>
                      <a:lnTo>
                        <a:pt x="97" y="4"/>
                      </a:lnTo>
                      <a:lnTo>
                        <a:pt x="105" y="0"/>
                      </a:lnTo>
                      <a:lnTo>
                        <a:pt x="131" y="10"/>
                      </a:lnTo>
                      <a:lnTo>
                        <a:pt x="163" y="26"/>
                      </a:lnTo>
                      <a:lnTo>
                        <a:pt x="193" y="38"/>
                      </a:lnTo>
                      <a:lnTo>
                        <a:pt x="211" y="46"/>
                      </a:lnTo>
                      <a:lnTo>
                        <a:pt x="229" y="54"/>
                      </a:lnTo>
                      <a:lnTo>
                        <a:pt x="237" y="56"/>
                      </a:lnTo>
                      <a:lnTo>
                        <a:pt x="238" y="68"/>
                      </a:lnTo>
                      <a:lnTo>
                        <a:pt x="232" y="80"/>
                      </a:lnTo>
                      <a:lnTo>
                        <a:pt x="229" y="101"/>
                      </a:lnTo>
                      <a:lnTo>
                        <a:pt x="223" y="113"/>
                      </a:lnTo>
                      <a:lnTo>
                        <a:pt x="210" y="133"/>
                      </a:lnTo>
                      <a:lnTo>
                        <a:pt x="202" y="149"/>
                      </a:lnTo>
                      <a:lnTo>
                        <a:pt x="194" y="170"/>
                      </a:lnTo>
                      <a:lnTo>
                        <a:pt x="182" y="182"/>
                      </a:lnTo>
                      <a:lnTo>
                        <a:pt x="171" y="189"/>
                      </a:lnTo>
                      <a:lnTo>
                        <a:pt x="163" y="18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</p:grp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B739E9-9A0A-4E33-9124-7198E2A33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378" y="799955"/>
            <a:ext cx="5352755" cy="11792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8E2E1A-A138-4744-8CC0-CE90AD667A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0538" y="2307094"/>
            <a:ext cx="4959549" cy="1129896"/>
          </a:xfrm>
          <a:prstGeom prst="rect">
            <a:avLst/>
          </a:prstGeom>
        </p:spPr>
      </p:pic>
      <p:sp>
        <p:nvSpPr>
          <p:cNvPr id="516" name="Rectangle 2">
            <a:extLst>
              <a:ext uri="{FF2B5EF4-FFF2-40B4-BE49-F238E27FC236}">
                <a16:creationId xmlns:a16="http://schemas.microsoft.com/office/drawing/2014/main" id="{0B0562B4-9DB2-4693-A184-3E4D5EB0A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2256" y="1189012"/>
            <a:ext cx="2195370" cy="160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FA2812"/>
                </a:solidFill>
              </a:rPr>
              <a:t>Как бы вы оценили процессную зрелость вашей организации?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588000A8-A206-43C5-8CEB-955A6C2E343B}"/>
              </a:ext>
            </a:extLst>
          </p:cNvPr>
          <p:cNvSpPr/>
          <p:nvPr/>
        </p:nvSpPr>
        <p:spPr>
          <a:xfrm>
            <a:off x="464651" y="1188874"/>
            <a:ext cx="438467" cy="4343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518" name="Овал 517">
            <a:extLst>
              <a:ext uri="{FF2B5EF4-FFF2-40B4-BE49-F238E27FC236}">
                <a16:creationId xmlns:a16="http://schemas.microsoft.com/office/drawing/2014/main" id="{CFFDCD0B-B260-4A94-BA7C-187C4D6820FB}"/>
              </a:ext>
            </a:extLst>
          </p:cNvPr>
          <p:cNvSpPr/>
          <p:nvPr/>
        </p:nvSpPr>
        <p:spPr>
          <a:xfrm>
            <a:off x="468313" y="2574131"/>
            <a:ext cx="438467" cy="4343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519" name="Овал 518">
            <a:extLst>
              <a:ext uri="{FF2B5EF4-FFF2-40B4-BE49-F238E27FC236}">
                <a16:creationId xmlns:a16="http://schemas.microsoft.com/office/drawing/2014/main" id="{46BCACE9-0CFA-419B-8D0E-40490988FB85}"/>
              </a:ext>
            </a:extLst>
          </p:cNvPr>
          <p:cNvSpPr/>
          <p:nvPr/>
        </p:nvSpPr>
        <p:spPr>
          <a:xfrm>
            <a:off x="488760" y="4167203"/>
            <a:ext cx="445017" cy="4343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520" name="Rectangle 2">
            <a:extLst>
              <a:ext uri="{FF2B5EF4-FFF2-40B4-BE49-F238E27FC236}">
                <a16:creationId xmlns:a16="http://schemas.microsoft.com/office/drawing/2014/main" id="{618586C4-7797-491A-BBF3-A4D227E44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5161" y="2917210"/>
            <a:ext cx="2409560" cy="160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FA2812"/>
                </a:solidFill>
              </a:rPr>
              <a:t>Что в вас вселяет уверенность, что организация управляется должным образом?</a:t>
            </a:r>
          </a:p>
        </p:txBody>
      </p:sp>
      <p:sp>
        <p:nvSpPr>
          <p:cNvPr id="506" name="Номер слайда 4">
            <a:extLst>
              <a:ext uri="{FF2B5EF4-FFF2-40B4-BE49-F238E27FC236}">
                <a16:creationId xmlns:a16="http://schemas.microsoft.com/office/drawing/2014/main" id="{B4343476-D555-4BDF-B34C-5FCFAEB0D1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71449" y="4561435"/>
            <a:ext cx="367581" cy="377825"/>
          </a:xfrm>
        </p:spPr>
        <p:txBody>
          <a:bodyPr/>
          <a:lstStyle/>
          <a:p>
            <a:pPr defTabSz="685800">
              <a:defRPr/>
            </a:pPr>
            <a:fld id="{ED272EA8-4B81-4A31-A7C3-D00B044141D1}" type="slidenum">
              <a:rPr lang="ru-RU" b="1">
                <a:solidFill>
                  <a:srgbClr val="003274"/>
                </a:solidFill>
              </a:rPr>
              <a:pPr defTabSz="685800">
                <a:defRPr/>
              </a:pPr>
              <a:t>2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8411E3A-CCBB-49DE-950D-80ED9F08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Пример описанных подпроцессов в ПМ МФЦ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278E05-07DF-4E31-996F-AEEC34D44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50" y="849200"/>
            <a:ext cx="6221122" cy="415956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EEF114-51F0-469C-A892-6A51C9671C1D}"/>
              </a:ext>
            </a:extLst>
          </p:cNvPr>
          <p:cNvSpPr/>
          <p:nvPr/>
        </p:nvSpPr>
        <p:spPr>
          <a:xfrm>
            <a:off x="6683172" y="857486"/>
            <a:ext cx="2187562" cy="3788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 defTabSz="343220"/>
            <a:r>
              <a:rPr lang="ru-RU" sz="1201" dirty="0">
                <a:ea typeface="Times New Roman" panose="02020603050405020304" pitchFamily="18" charset="0"/>
              </a:rPr>
              <a:t>Процессная модель, представлена в виде карты процессов, имеющей активные ссылки для быстрого перехода к разделу, с описанием процесса и его графическим изображением.</a:t>
            </a:r>
          </a:p>
          <a:p>
            <a:pPr marL="179388" indent="-179388" algn="just" defTabSz="343220"/>
            <a:endParaRPr lang="ru-RU" sz="1201" dirty="0">
              <a:ea typeface="Times New Roman" panose="02020603050405020304" pitchFamily="18" charset="0"/>
            </a:endParaRPr>
          </a:p>
          <a:p>
            <a:pPr marL="179388" indent="-179388" algn="just" defTabSz="343220"/>
            <a:r>
              <a:rPr lang="ru-RU" sz="1201" dirty="0">
                <a:ea typeface="Times New Roman" panose="02020603050405020304" pitchFamily="18" charset="0"/>
              </a:rPr>
              <a:t>Все процессы</a:t>
            </a:r>
            <a:r>
              <a:rPr lang="en-US" sz="1201" dirty="0">
                <a:ea typeface="Times New Roman" panose="02020603050405020304" pitchFamily="18" charset="0"/>
              </a:rPr>
              <a:t> </a:t>
            </a:r>
            <a:r>
              <a:rPr lang="ru-RU" sz="1201" dirty="0">
                <a:ea typeface="Times New Roman" panose="02020603050405020304" pitchFamily="18" charset="0"/>
              </a:rPr>
              <a:t>содержат </a:t>
            </a:r>
            <a:r>
              <a:rPr lang="ru-RU" sz="1201" dirty="0" err="1">
                <a:ea typeface="Times New Roman" panose="02020603050405020304" pitchFamily="18" charset="0"/>
              </a:rPr>
              <a:t>подпроцессы</a:t>
            </a:r>
            <a:r>
              <a:rPr lang="ru-RU" sz="1201" dirty="0">
                <a:ea typeface="Times New Roman" panose="02020603050405020304" pitchFamily="18" charset="0"/>
              </a:rPr>
              <a:t> (уровни), представляющие собой отдельно вложенные процессы, различной степени сложности, которые выполняются в основном процессе в качестве одного из его действий. </a:t>
            </a:r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3E33B224-E9F0-4548-B6A9-9FE9D27B6E06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20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51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7E48C67-75F3-4E5B-9513-55C5719D5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Требования к входам и выходам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30DDF683-F21D-41EE-8392-AB8D7F7AA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316" y="1107005"/>
            <a:ext cx="6063957" cy="3284885"/>
          </a:xfrm>
        </p:spPr>
        <p:txBody>
          <a:bodyPr/>
          <a:lstStyle/>
          <a:p>
            <a:pPr marL="360363" indent="-360363" algn="just" defTabSz="343220">
              <a:lnSpc>
                <a:spcPct val="115000"/>
              </a:lnSpc>
              <a:buNone/>
            </a:pPr>
            <a:r>
              <a:rPr lang="ru-RU" sz="1600" dirty="0"/>
              <a:t>Система требований – основополагающий элемент процессной модели, фундамент дальнейшего формирования системы качества организации. Требования нужно формализовать и добиться их однозначного понимания обоими сторонами</a:t>
            </a:r>
          </a:p>
          <a:p>
            <a:pPr marL="0" indent="0">
              <a:buNone/>
            </a:pPr>
            <a:r>
              <a:rPr lang="ru-RU" sz="1600" dirty="0"/>
              <a:t>Почему внутренний клиент не может выставить требования:</a:t>
            </a:r>
          </a:p>
          <a:p>
            <a:pPr marL="522287" lvl="1" indent="-342900">
              <a:buFont typeface="+mj-lt"/>
              <a:buAutoNum type="arabicPeriod"/>
            </a:pPr>
            <a:r>
              <a:rPr lang="ru-RU" sz="1400" dirty="0"/>
              <a:t>Клиент не определен, не подозревает о своей роли</a:t>
            </a:r>
          </a:p>
          <a:p>
            <a:pPr marL="522287" lvl="1" indent="-342900">
              <a:buFont typeface="+mj-lt"/>
              <a:buAutoNum type="arabicPeriod"/>
            </a:pPr>
            <a:r>
              <a:rPr lang="ru-RU" sz="1400" dirty="0"/>
              <a:t>Клиентов сразу несколько с разным пониманием ситуации</a:t>
            </a:r>
          </a:p>
          <a:p>
            <a:pPr marL="522287" lvl="1" indent="-342900">
              <a:buFont typeface="+mj-lt"/>
              <a:buAutoNum type="arabicPeriod"/>
            </a:pPr>
            <a:r>
              <a:rPr lang="ru-RU" sz="1400" dirty="0"/>
              <a:t>Ситуация очень динамичная, клиент не успевает ее осознавать</a:t>
            </a:r>
          </a:p>
          <a:p>
            <a:pPr marL="522287" lvl="1" indent="-342900">
              <a:buFont typeface="+mj-lt"/>
              <a:buAutoNum type="arabicPeriod"/>
            </a:pPr>
            <a:r>
              <a:rPr lang="ru-RU" sz="1400" dirty="0"/>
              <a:t>Пробовал, но не смог преодолеть конфликт</a:t>
            </a:r>
          </a:p>
          <a:p>
            <a:pPr marL="522287" lvl="1" indent="-342900">
              <a:buFont typeface="+mj-lt"/>
              <a:buAutoNum type="arabicPeriod"/>
            </a:pPr>
            <a:r>
              <a:rPr lang="ru-RU" sz="1400" dirty="0"/>
              <a:t>Клиенту не нужна прозрачность и порядок</a:t>
            </a:r>
          </a:p>
          <a:p>
            <a:endParaRPr lang="ru-RU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F49FB-6C29-4827-BE6E-BB8909A68828}"/>
              </a:ext>
            </a:extLst>
          </p:cNvPr>
          <p:cNvSpPr txBox="1"/>
          <p:nvPr/>
        </p:nvSpPr>
        <p:spPr>
          <a:xfrm>
            <a:off x="6808792" y="1242276"/>
            <a:ext cx="172560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Требования это не только про результат, но и про удобство взаимодействия</a:t>
            </a:r>
          </a:p>
        </p:txBody>
      </p:sp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id="{1C8113A1-4C51-4FFD-85FE-7F6F20AA631D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21</a:t>
            </a:fld>
            <a:endParaRPr lang="ru-RU" b="1" dirty="0">
              <a:solidFill>
                <a:srgbClr val="003274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D1D284-A077-4170-AAF6-206B47AA1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736" y="3000202"/>
            <a:ext cx="2030239" cy="111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96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7E48C67-75F3-4E5B-9513-55C5719D5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Требования к входам и выходам</a:t>
            </a:r>
          </a:p>
        </p:txBody>
      </p:sp>
      <p:sp>
        <p:nvSpPr>
          <p:cNvPr id="3" name="Rectangle 100">
            <a:extLst>
              <a:ext uri="{FF2B5EF4-FFF2-40B4-BE49-F238E27FC236}">
                <a16:creationId xmlns:a16="http://schemas.microsoft.com/office/drawing/2014/main" id="{15D59A7F-63BC-4CC3-9556-F07AD83F2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916" y="3159612"/>
            <a:ext cx="25949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ru-RU" altLang="ru-RU" sz="1400" i="1" dirty="0">
                <a:latin typeface="Arial Narrow" panose="020B0606020202030204" pitchFamily="34" charset="0"/>
              </a:rPr>
              <a:t>В бизнесе получаешь не то, чего ты достоин, а то, о чем ты договариваешься.</a:t>
            </a:r>
          </a:p>
          <a:p>
            <a:pPr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ru-RU" altLang="ru-RU" sz="1400" i="1" dirty="0">
                <a:latin typeface="Arial Narrow" panose="020B0606020202030204" pitchFamily="34" charset="0"/>
              </a:rPr>
              <a:t>                      «Менеджер мафии»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7E3BE323-358F-4BE9-AC06-D660776373C5}"/>
              </a:ext>
            </a:extLst>
          </p:cNvPr>
          <p:cNvSpPr txBox="1">
            <a:spLocks/>
          </p:cNvSpPr>
          <p:nvPr/>
        </p:nvSpPr>
        <p:spPr>
          <a:xfrm>
            <a:off x="417219" y="1490000"/>
            <a:ext cx="5651071" cy="9541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 algn="just">
              <a:buNone/>
            </a:pPr>
            <a:r>
              <a:rPr lang="ru-RU" sz="1600" dirty="0"/>
              <a:t>Требования надо периодически пересматривать, но установление требований - это всегда </a:t>
            </a:r>
            <a:r>
              <a:rPr lang="ru-RU" sz="1600" b="1" dirty="0">
                <a:solidFill>
                  <a:srgbClr val="0070C0"/>
                </a:solidFill>
              </a:rPr>
              <a:t>конфликт</a:t>
            </a:r>
            <a:r>
              <a:rPr lang="ru-RU" sz="1600" dirty="0"/>
              <a:t>, т.к. каждый их понимает по-своему. Часто, разбирая требования, выходят и на личностные конфликты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308E0E-C8DF-48BF-8C18-679B092653A7}"/>
              </a:ext>
            </a:extLst>
          </p:cNvPr>
          <p:cNvSpPr txBox="1"/>
          <p:nvPr/>
        </p:nvSpPr>
        <p:spPr>
          <a:xfrm>
            <a:off x="6359769" y="1705444"/>
            <a:ext cx="21107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400" i="1" dirty="0"/>
              <a:t>О требованиях надо договариваться! </a:t>
            </a:r>
          </a:p>
        </p:txBody>
      </p:sp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7548A261-C1C6-4176-8757-47E830DEF681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22</a:t>
            </a:fld>
            <a:endParaRPr lang="ru-RU" b="1" dirty="0">
              <a:solidFill>
                <a:srgbClr val="003274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33B821-D407-4A4E-AE35-59504BDC4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266" y="277935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50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8411E3A-CCBB-49DE-950D-80ED9F08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Требования к входам и выходам. Примеры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064AE7BD-F0E2-4538-A54B-46F16A28AD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362091"/>
              </p:ext>
            </p:extLst>
          </p:nvPr>
        </p:nvGraphicFramePr>
        <p:xfrm>
          <a:off x="247333" y="916566"/>
          <a:ext cx="6096000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5" name="Document" r:id="rId3" imgW="9504735" imgH="5899995" progId="Word.Document.12">
                  <p:embed/>
                </p:oleObj>
              </mc:Choice>
              <mc:Fallback>
                <p:oleObj name="Document" r:id="rId3" imgW="9504735" imgH="5899995" progId="Word.Document.12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3FE919B0-213E-4698-A96D-2730D928DA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333" y="916566"/>
                        <a:ext cx="6096000" cy="37846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1DEC1213-CECA-469E-BCAC-6FC586ADCA15}"/>
              </a:ext>
            </a:extLst>
          </p:cNvPr>
          <p:cNvSpPr txBox="1">
            <a:spLocks noChangeArrowheads="1"/>
          </p:cNvSpPr>
          <p:nvPr/>
        </p:nvSpPr>
        <p:spPr>
          <a:xfrm>
            <a:off x="6549071" y="916566"/>
            <a:ext cx="2442527" cy="1940934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ru-RU" altLang="ja-JP" sz="1201" i="1" kern="0" dirty="0">
                <a:solidFill>
                  <a:srgbClr val="0066FF"/>
                </a:solidFill>
                <a:latin typeface="Arial" panose="020B0604020202020204" pitchFamily="34" charset="0"/>
              </a:rPr>
              <a:t>Механическая рулетка</a:t>
            </a:r>
            <a:r>
              <a:rPr lang="en-US" altLang="ja-JP" sz="1201" i="1" kern="0" dirty="0">
                <a:solidFill>
                  <a:srgbClr val="0066FF"/>
                </a:solidFill>
                <a:latin typeface="Arial" panose="020B0604020202020204" pitchFamily="34" charset="0"/>
              </a:rPr>
              <a:t>:</a:t>
            </a:r>
          </a:p>
          <a:p>
            <a:pPr marL="182563" indent="-182563">
              <a:lnSpc>
                <a:spcPct val="80000"/>
              </a:lnSpc>
              <a:spcBef>
                <a:spcPct val="20000"/>
              </a:spcBef>
            </a:pPr>
            <a:r>
              <a:rPr lang="ru-RU" altLang="ja-JP" sz="1201" kern="0" dirty="0">
                <a:latin typeface="Arial" panose="020B0604020202020204" pitchFamily="34" charset="0"/>
              </a:rPr>
              <a:t>переносится и используется одним человеком</a:t>
            </a:r>
            <a:endParaRPr lang="en-US" altLang="ja-JP" sz="1201" kern="0" dirty="0">
              <a:latin typeface="Arial" panose="020B0604020202020204" pitchFamily="34" charset="0"/>
            </a:endParaRPr>
          </a:p>
          <a:p>
            <a:pPr marL="182563" indent="-182563">
              <a:lnSpc>
                <a:spcPct val="80000"/>
              </a:lnSpc>
              <a:spcBef>
                <a:spcPct val="20000"/>
              </a:spcBef>
            </a:pPr>
            <a:r>
              <a:rPr lang="ru-RU" altLang="ja-JP" sz="1201" kern="0" dirty="0">
                <a:latin typeface="Arial" panose="020B0604020202020204" pitchFamily="34" charset="0"/>
              </a:rPr>
              <a:t>с делениями по</a:t>
            </a:r>
            <a:r>
              <a:rPr lang="en-US" altLang="ja-JP" sz="1201" kern="0" dirty="0">
                <a:latin typeface="Arial" panose="020B0604020202020204" pitchFamily="34" charset="0"/>
              </a:rPr>
              <a:t> </a:t>
            </a:r>
            <a:r>
              <a:rPr lang="ru-RU" altLang="ja-JP" sz="1201" kern="0" dirty="0">
                <a:latin typeface="Arial" panose="020B0604020202020204" pitchFamily="34" charset="0"/>
              </a:rPr>
              <a:t>1,5мм</a:t>
            </a:r>
            <a:endParaRPr lang="en-US" altLang="ja-JP" sz="1201" kern="0" dirty="0">
              <a:latin typeface="Arial" panose="020B0604020202020204" pitchFamily="34" charset="0"/>
            </a:endParaRPr>
          </a:p>
          <a:p>
            <a:pPr marL="182563" indent="-182563">
              <a:lnSpc>
                <a:spcPct val="80000"/>
              </a:lnSpc>
              <a:spcBef>
                <a:spcPct val="20000"/>
              </a:spcBef>
            </a:pPr>
            <a:r>
              <a:rPr lang="ru-RU" altLang="ja-JP" sz="1201" kern="0" dirty="0">
                <a:latin typeface="Arial" panose="020B0604020202020204" pitchFamily="34" charset="0"/>
              </a:rPr>
              <a:t>измерение до</a:t>
            </a:r>
            <a:r>
              <a:rPr lang="en-US" altLang="ja-JP" sz="1201" kern="0" dirty="0">
                <a:latin typeface="Arial" panose="020B0604020202020204" pitchFamily="34" charset="0"/>
              </a:rPr>
              <a:t> </a:t>
            </a:r>
            <a:r>
              <a:rPr lang="ru-RU" altLang="ja-JP" sz="1201" kern="0" dirty="0">
                <a:latin typeface="Arial" panose="020B0604020202020204" pitchFamily="34" charset="0"/>
              </a:rPr>
              <a:t>4м без переноса</a:t>
            </a:r>
            <a:endParaRPr lang="en-US" altLang="ja-JP" sz="1201" kern="0" dirty="0">
              <a:latin typeface="Arial" panose="020B0604020202020204" pitchFamily="34" charset="0"/>
            </a:endParaRPr>
          </a:p>
          <a:p>
            <a:pPr marL="182563" indent="-182563">
              <a:lnSpc>
                <a:spcPct val="80000"/>
              </a:lnSpc>
              <a:spcBef>
                <a:spcPct val="20000"/>
              </a:spcBef>
            </a:pPr>
            <a:r>
              <a:rPr lang="ru-RU" altLang="ja-JP" sz="1201" kern="0" dirty="0">
                <a:latin typeface="Arial" panose="020B0604020202020204" pitchFamily="34" charset="0"/>
              </a:rPr>
              <a:t>в сложенном состоянии длина не превышает 20см</a:t>
            </a:r>
            <a:endParaRPr lang="en-US" altLang="ja-JP" sz="1201" kern="0" dirty="0">
              <a:latin typeface="Arial" panose="020B0604020202020204" pitchFamily="34" charset="0"/>
            </a:endParaRPr>
          </a:p>
          <a:p>
            <a:pPr marL="182563" indent="-182563">
              <a:lnSpc>
                <a:spcPct val="80000"/>
              </a:lnSpc>
              <a:spcBef>
                <a:spcPct val="20000"/>
              </a:spcBef>
            </a:pPr>
            <a:r>
              <a:rPr lang="ru-RU" altLang="ja-JP" sz="1201" kern="0" dirty="0">
                <a:latin typeface="Arial" panose="020B0604020202020204" pitchFamily="34" charset="0"/>
              </a:rPr>
              <a:t>остается прямой на протяжении до 2м при поддержке за один конец </a:t>
            </a:r>
            <a:endParaRPr lang="ru-RU" altLang="ru-RU" sz="1201" kern="0" dirty="0"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E4F87A-3F43-4357-A3F3-2EB522EB3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9281" y="3133290"/>
            <a:ext cx="2342109" cy="173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ru-RU" altLang="ja-JP" sz="1201" i="1" dirty="0">
                <a:solidFill>
                  <a:srgbClr val="0066FF"/>
                </a:solidFill>
              </a:rPr>
              <a:t>Скрепка для бумаг</a:t>
            </a:r>
            <a:r>
              <a:rPr lang="en-US" altLang="ja-JP" sz="1201" i="1" dirty="0">
                <a:solidFill>
                  <a:srgbClr val="0066FF"/>
                </a:solidFill>
                <a:ea typeface="MS PGothic" panose="020B0600070205080204" pitchFamily="34" charset="-128"/>
              </a:rPr>
              <a:t>:</a:t>
            </a:r>
          </a:p>
          <a:p>
            <a:pPr marL="182563" indent="-182563">
              <a:lnSpc>
                <a:spcPct val="80000"/>
              </a:lnSpc>
            </a:pPr>
            <a:r>
              <a:rPr lang="ru-RU" altLang="ja-JP" sz="1201" dirty="0"/>
              <a:t>способна держать от 2 до</a:t>
            </a:r>
            <a:r>
              <a:rPr lang="en-US" altLang="ja-JP" sz="1201" dirty="0">
                <a:ea typeface="MS PGothic" panose="020B0600070205080204" pitchFamily="34" charset="-128"/>
              </a:rPr>
              <a:t> 50 </a:t>
            </a:r>
            <a:r>
              <a:rPr lang="ru-RU" altLang="ja-JP" sz="1201" dirty="0"/>
              <a:t>листов бумаги</a:t>
            </a:r>
            <a:endParaRPr lang="en-US" altLang="ja-JP" sz="1201" dirty="0">
              <a:ea typeface="MS PGothic" panose="020B0600070205080204" pitchFamily="34" charset="-128"/>
            </a:endParaRPr>
          </a:p>
          <a:p>
            <a:pPr marL="182563" indent="-182563">
              <a:lnSpc>
                <a:spcPct val="80000"/>
              </a:lnSpc>
            </a:pPr>
            <a:r>
              <a:rPr lang="ru-RU" altLang="ja-JP" sz="1201" dirty="0"/>
              <a:t>надевается пальцами одной руки</a:t>
            </a:r>
            <a:endParaRPr lang="en-US" altLang="ja-JP" sz="1201" dirty="0">
              <a:ea typeface="MS PGothic" panose="020B0600070205080204" pitchFamily="34" charset="-128"/>
            </a:endParaRPr>
          </a:p>
          <a:p>
            <a:pPr marL="182563" indent="-182563">
              <a:lnSpc>
                <a:spcPct val="80000"/>
              </a:lnSpc>
            </a:pPr>
            <a:r>
              <a:rPr lang="ru-RU" altLang="ja-JP" sz="1201" dirty="0"/>
              <a:t>может использоваться более 100 раз</a:t>
            </a:r>
            <a:endParaRPr lang="en-US" altLang="ja-JP" sz="1201" dirty="0">
              <a:ea typeface="MS PGothic" panose="020B0600070205080204" pitchFamily="34" charset="-128"/>
            </a:endParaRPr>
          </a:p>
          <a:p>
            <a:pPr marL="182563" indent="-182563">
              <a:lnSpc>
                <a:spcPct val="80000"/>
              </a:lnSpc>
            </a:pPr>
            <a:r>
              <a:rPr lang="ru-RU" altLang="ja-JP" sz="1201" dirty="0"/>
              <a:t>может быть любого цвета</a:t>
            </a:r>
            <a:endParaRPr lang="en-US" altLang="ja-JP" sz="1201" dirty="0">
              <a:ea typeface="MS PGothic" panose="020B0600070205080204" pitchFamily="34" charset="-128"/>
            </a:endParaRPr>
          </a:p>
          <a:p>
            <a:pPr marL="182563" indent="-182563">
              <a:lnSpc>
                <a:spcPct val="80000"/>
              </a:lnSpc>
            </a:pPr>
            <a:r>
              <a:rPr lang="ru-RU" altLang="ja-JP" sz="1201" dirty="0"/>
              <a:t>весит менее</a:t>
            </a:r>
            <a:r>
              <a:rPr lang="en-US" altLang="ja-JP" sz="1201" dirty="0">
                <a:ea typeface="MS PGothic" panose="020B0600070205080204" pitchFamily="34" charset="-128"/>
              </a:rPr>
              <a:t> </a:t>
            </a:r>
            <a:r>
              <a:rPr lang="ru-RU" altLang="ja-JP" sz="1201" dirty="0">
                <a:ea typeface="MS PGothic" panose="020B0600070205080204" pitchFamily="34" charset="-128"/>
              </a:rPr>
              <a:t>7 грамм</a:t>
            </a:r>
            <a:endParaRPr lang="ru-RU" altLang="ru-RU" sz="1201" dirty="0"/>
          </a:p>
        </p:txBody>
      </p:sp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CFE71153-0ACB-4950-B5DE-5EEDFD31BBDA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23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49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DDB3A09-1267-47D2-8F7C-05E9C6069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00" y="270044"/>
            <a:ext cx="7632700" cy="487679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Показатели эффективности процесса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2CC81FE-83CD-492B-B56B-CCF1132CC7B9}"/>
              </a:ext>
            </a:extLst>
          </p:cNvPr>
          <p:cNvSpPr txBox="1">
            <a:spLocks/>
          </p:cNvSpPr>
          <p:nvPr/>
        </p:nvSpPr>
        <p:spPr>
          <a:xfrm>
            <a:off x="3672871" y="2360110"/>
            <a:ext cx="4833820" cy="2433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+mn-lt"/>
                <a:ea typeface="+mn-ea"/>
                <a:cs typeface="+mn-cs"/>
              </a:rPr>
              <a:t>Показатель эффективности должен быть:</a:t>
            </a:r>
            <a:br>
              <a:rPr lang="ru-RU" sz="1400" dirty="0">
                <a:latin typeface="+mn-lt"/>
                <a:ea typeface="+mn-ea"/>
                <a:cs typeface="+mn-cs"/>
              </a:rPr>
            </a:br>
            <a:endParaRPr lang="ru-RU" sz="1400" dirty="0">
              <a:latin typeface="+mn-lt"/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Состоятелен</a:t>
            </a:r>
            <a:r>
              <a:rPr lang="ru-RU" sz="1400" dirty="0">
                <a:latin typeface="+mn-lt"/>
                <a:ea typeface="+mn-ea"/>
                <a:cs typeface="+mn-cs"/>
              </a:rPr>
              <a:t>. На основании значения показателя можно управлять процессом и его корректировать;</a:t>
            </a:r>
            <a:endParaRPr lang="ru-RU" sz="2800" dirty="0"/>
          </a:p>
          <a:p>
            <a:pPr marL="342900" indent="-342900" algn="just">
              <a:buFont typeface="+mj-lt"/>
              <a:buAutoNum type="arabicPeriod"/>
            </a:pPr>
            <a:endParaRPr lang="ru-RU" sz="1400" dirty="0">
              <a:latin typeface="+mn-lt"/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Измерим</a:t>
            </a:r>
            <a:r>
              <a:rPr lang="ru-RU" sz="1400" dirty="0">
                <a:latin typeface="+mn-lt"/>
                <a:ea typeface="+mn-ea"/>
                <a:cs typeface="+mn-cs"/>
              </a:rPr>
              <a:t>. Значение показателя можно посчитать, процесс сбора данных и порядок расчета показателя просты и </a:t>
            </a:r>
            <a:r>
              <a:rPr lang="ru-RU" sz="1400" dirty="0" err="1">
                <a:latin typeface="+mn-lt"/>
                <a:ea typeface="+mn-ea"/>
                <a:cs typeface="+mn-cs"/>
              </a:rPr>
              <a:t>малозатратны</a:t>
            </a:r>
            <a:r>
              <a:rPr lang="ru-RU" sz="1400" dirty="0">
                <a:latin typeface="+mn-lt"/>
                <a:ea typeface="+mn-ea"/>
                <a:cs typeface="+mn-cs"/>
              </a:rPr>
              <a:t>;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400" dirty="0">
              <a:latin typeface="+mn-lt"/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Информативен.</a:t>
            </a:r>
            <a:r>
              <a:rPr lang="ru-RU" sz="1400" dirty="0">
                <a:latin typeface="+mn-lt"/>
                <a:ea typeface="+mn-ea"/>
                <a:cs typeface="+mn-cs"/>
              </a:rPr>
              <a:t> Показатель объективно характеризует рассматриваемый процесс.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4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436CCA-AFBA-4AB9-9C6F-15F860A901C1}"/>
              </a:ext>
            </a:extLst>
          </p:cNvPr>
          <p:cNvSpPr txBox="1"/>
          <p:nvPr/>
        </p:nvSpPr>
        <p:spPr>
          <a:xfrm>
            <a:off x="447947" y="1081863"/>
            <a:ext cx="44773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 algn="just"/>
            <a:r>
              <a:rPr lang="ru-RU" sz="1400" dirty="0"/>
              <a:t>Показатели  (критерии) эффективности процесса это – измерители количества ресурсов, которые мы должны затратить для получения выходов</a:t>
            </a:r>
          </a:p>
          <a:p>
            <a:pPr marL="179388" indent="-179388" algn="just"/>
            <a:endParaRPr lang="ru-RU" sz="1400" dirty="0"/>
          </a:p>
        </p:txBody>
      </p:sp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2B3FB71B-C095-4E50-8003-BA4F5A758304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24</a:t>
            </a:fld>
            <a:endParaRPr lang="ru-RU" b="1" dirty="0">
              <a:solidFill>
                <a:srgbClr val="003274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C11481-4724-4A4D-B24C-ED8E5AA6A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56" y="2446842"/>
            <a:ext cx="2466975" cy="18478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730F4A-5EE0-4E75-95DD-3681FBD70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172" y="981292"/>
            <a:ext cx="3155519" cy="97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00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D506446-8C51-432E-AD4B-101CB5518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00" y="270044"/>
            <a:ext cx="7632700" cy="487679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Показатели эффективности процесса. Примеры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A6B13F-80C1-4D8C-85EA-CE1A8A879D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15" t="21747" r="4646" b="10155"/>
          <a:stretch/>
        </p:blipFill>
        <p:spPr>
          <a:xfrm>
            <a:off x="1702236" y="3876992"/>
            <a:ext cx="5190402" cy="1001227"/>
          </a:xfrm>
          <a:prstGeom prst="rect">
            <a:avLst/>
          </a:prstGeom>
          <a:ln>
            <a:solidFill>
              <a:srgbClr val="212121"/>
            </a:solidFill>
          </a:ln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6423C3F-5485-4E51-B635-B050B4E853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439823"/>
              </p:ext>
            </p:extLst>
          </p:nvPr>
        </p:nvGraphicFramePr>
        <p:xfrm>
          <a:off x="1702236" y="906417"/>
          <a:ext cx="5190402" cy="2816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0" name="Document" r:id="rId4" imgW="9638869" imgH="5215511" progId="Word.Document.12">
                  <p:embed/>
                </p:oleObj>
              </mc:Choice>
              <mc:Fallback>
                <p:oleObj name="Document" r:id="rId4" imgW="9638869" imgH="5215511" progId="Word.Document.12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C78DDC3C-9DD5-490D-9D1D-2EF2008A0A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02236" y="906417"/>
                        <a:ext cx="5190402" cy="281625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омер слайда 4">
            <a:extLst>
              <a:ext uri="{FF2B5EF4-FFF2-40B4-BE49-F238E27FC236}">
                <a16:creationId xmlns:a16="http://schemas.microsoft.com/office/drawing/2014/main" id="{E350F413-8F24-4CDA-BCE0-A7A7A4CBF9F0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25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351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B016290-3557-4600-8F25-82E609827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42" y="1275975"/>
            <a:ext cx="4136158" cy="1542160"/>
          </a:xfrm>
        </p:spPr>
        <p:txBody>
          <a:bodyPr/>
          <a:lstStyle/>
          <a:p>
            <a:pPr marL="269875" indent="-269875" algn="just">
              <a:buNone/>
            </a:pPr>
            <a:r>
              <a:rPr lang="ru-RU" sz="1400" b="1" kern="1200" dirty="0">
                <a:solidFill>
                  <a:srgbClr val="0070C0"/>
                </a:solidFill>
              </a:rPr>
              <a:t>Стандарты </a:t>
            </a:r>
            <a:r>
              <a:rPr lang="ru-RU" sz="1400" kern="1200" dirty="0"/>
              <a:t>– это документы, регулирующие порядок выполнения процесса. Сюда относятся инструкции, распорядительная документация, методики, </a:t>
            </a:r>
            <a:r>
              <a:rPr lang="ru-RU" sz="1400" kern="1200" dirty="0" err="1"/>
              <a:t>СОПы</a:t>
            </a:r>
            <a:r>
              <a:rPr lang="ru-RU" sz="1400" kern="1200" dirty="0"/>
              <a:t>, положения, рекомендации и пр., все, чем руководствуются сотрудники процесса превращая входы в выходы. 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5009291-5B45-4B43-A140-81703E409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00" y="270044"/>
            <a:ext cx="7632700" cy="487679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Стандарты процесса. Примеры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6814B3-620E-44C3-9DBE-436820E598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96" r="15247" b="7267"/>
          <a:stretch/>
        </p:blipFill>
        <p:spPr>
          <a:xfrm>
            <a:off x="4675585" y="1100879"/>
            <a:ext cx="4221956" cy="18923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3ED87B-C3A2-4719-96A3-C4C24B9AAC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44" r="16141" b="14448"/>
          <a:stretch/>
        </p:blipFill>
        <p:spPr>
          <a:xfrm>
            <a:off x="4721525" y="3336387"/>
            <a:ext cx="4176016" cy="11712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70EA599E-A943-44A2-8FD4-2FB3B409290A}"/>
              </a:ext>
            </a:extLst>
          </p:cNvPr>
          <p:cNvSpPr txBox="1">
            <a:spLocks/>
          </p:cNvSpPr>
          <p:nvPr/>
        </p:nvSpPr>
        <p:spPr>
          <a:xfrm>
            <a:off x="359047" y="3350481"/>
            <a:ext cx="4289748" cy="1043614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 algn="just">
              <a:buFont typeface="Arial"/>
              <a:buNone/>
            </a:pPr>
            <a:r>
              <a:rPr lang="ru-RU" sz="1400" kern="1200" dirty="0"/>
              <a:t>Стандарты </a:t>
            </a:r>
            <a:r>
              <a:rPr lang="ru-RU" sz="1400" dirty="0"/>
              <a:t>могут находиться в </a:t>
            </a:r>
            <a:r>
              <a:rPr lang="ru-RU" sz="1400" b="1" dirty="0">
                <a:solidFill>
                  <a:srgbClr val="0070C0"/>
                </a:solidFill>
              </a:rPr>
              <a:t>трех состояниях</a:t>
            </a:r>
            <a:r>
              <a:rPr lang="ru-RU" sz="1400" dirty="0"/>
              <a:t>: </a:t>
            </a:r>
          </a:p>
          <a:p>
            <a:pPr marL="450850" lvl="1" indent="-180975" algn="just"/>
            <a:r>
              <a:rPr lang="ru-RU" sz="1200" kern="1200" dirty="0"/>
              <a:t>Стандарт отсутствует</a:t>
            </a:r>
            <a:r>
              <a:rPr lang="ru-RU" sz="1200" dirty="0"/>
              <a:t>, требуется его разработка</a:t>
            </a:r>
          </a:p>
          <a:p>
            <a:pPr marL="450850" lvl="1" indent="-180975" algn="just"/>
            <a:r>
              <a:rPr lang="ru-RU" sz="1200" kern="1200" dirty="0"/>
              <a:t>Стандарт не корректный, требуется е</a:t>
            </a:r>
            <a:r>
              <a:rPr lang="ru-RU" sz="1200" dirty="0"/>
              <a:t>го доработка</a:t>
            </a:r>
          </a:p>
          <a:p>
            <a:pPr marL="450850" lvl="1" indent="-180975" algn="just"/>
            <a:r>
              <a:rPr lang="ru-RU" sz="1200" dirty="0"/>
              <a:t>Стандарт вполне рабочий, но не соблюдается</a:t>
            </a:r>
            <a:endParaRPr lang="ru-RU" sz="1200" kern="1200" dirty="0"/>
          </a:p>
        </p:txBody>
      </p:sp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id="{E33127C2-A06B-4FD2-AB38-3F60F3EC3D30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26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251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3D92093-90C7-4FB4-846A-8B71B4B3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962" y="959032"/>
            <a:ext cx="5719820" cy="3484612"/>
          </a:xfrm>
        </p:spPr>
        <p:txBody>
          <a:bodyPr/>
          <a:lstStyle/>
          <a:p>
            <a:pPr algn="just">
              <a:buFont typeface="+mj-lt"/>
              <a:buAutoNum type="arabicPeriod"/>
            </a:pPr>
            <a:r>
              <a:rPr lang="ru-RU" sz="1200" dirty="0"/>
              <a:t>Разрабатывать </a:t>
            </a:r>
            <a:r>
              <a:rPr lang="ru-RU" sz="1200" b="1" dirty="0">
                <a:solidFill>
                  <a:srgbClr val="0070C0"/>
                </a:solidFill>
              </a:rPr>
              <a:t>сразу целевую модель.</a:t>
            </a:r>
            <a:r>
              <a:rPr lang="ru-RU" sz="1200" dirty="0"/>
              <a:t> «Как есть» не имеет смысла описывать, т.к. описать хаос не получится</a:t>
            </a:r>
            <a:endParaRPr lang="ru-RU" sz="1200" dirty="0">
              <a:solidFill>
                <a:srgbClr val="FF0000"/>
              </a:solidFill>
            </a:endParaRPr>
          </a:p>
          <a:p>
            <a:pPr algn="just">
              <a:buFont typeface="+mj-lt"/>
              <a:buAutoNum type="arabicPeriod"/>
            </a:pPr>
            <a:r>
              <a:rPr lang="ru-RU" sz="1200" dirty="0"/>
              <a:t>Чтобы проще было договариваться, можно сформулировать 2-3 </a:t>
            </a:r>
            <a:r>
              <a:rPr lang="ru-RU" sz="1200" b="1" dirty="0">
                <a:solidFill>
                  <a:srgbClr val="0070C0"/>
                </a:solidFill>
              </a:rPr>
              <a:t>ключевых развилки</a:t>
            </a:r>
            <a:r>
              <a:rPr lang="ru-RU" sz="1200" dirty="0"/>
              <a:t>. Это сфокусирует обсуждение</a:t>
            </a:r>
          </a:p>
          <a:p>
            <a:pPr algn="just">
              <a:buFont typeface="+mj-lt"/>
              <a:buAutoNum type="arabicPeriod"/>
            </a:pPr>
            <a:r>
              <a:rPr lang="ru-RU" sz="1200" dirty="0"/>
              <a:t>Разработка процессной модели - </a:t>
            </a:r>
            <a:r>
              <a:rPr lang="ru-RU" sz="1200" b="1" dirty="0">
                <a:solidFill>
                  <a:srgbClr val="0070C0"/>
                </a:solidFill>
              </a:rPr>
              <a:t>итерационный процесс</a:t>
            </a:r>
            <a:r>
              <a:rPr lang="ru-RU" sz="1200" dirty="0"/>
              <a:t>, не нужно стараться описать сразу конечный вариант. Первую версию («рыбу») надо делать ограниченным кругом экспертов, чтобы быстрее начать</a:t>
            </a:r>
          </a:p>
          <a:p>
            <a:pPr algn="just">
              <a:buFont typeface="+mj-lt"/>
              <a:buAutoNum type="arabicPeriod"/>
            </a:pPr>
            <a:r>
              <a:rPr lang="ru-RU" sz="1200" dirty="0"/>
              <a:t>Начинаем описание с группы </a:t>
            </a:r>
            <a:r>
              <a:rPr lang="ru-RU" sz="1200" b="1" dirty="0">
                <a:solidFill>
                  <a:srgbClr val="0070C0"/>
                </a:solidFill>
              </a:rPr>
              <a:t>«основные процессы». </a:t>
            </a:r>
            <a:r>
              <a:rPr lang="ru-RU" sz="1200" dirty="0"/>
              <a:t>Параметры начинаем описывать с </a:t>
            </a:r>
            <a:r>
              <a:rPr lang="ru-RU" sz="1200" b="1" dirty="0">
                <a:solidFill>
                  <a:srgbClr val="0070C0"/>
                </a:solidFill>
              </a:rPr>
              <a:t>входов и выходов</a:t>
            </a:r>
            <a:r>
              <a:rPr lang="ru-RU" sz="1200" dirty="0"/>
              <a:t>. </a:t>
            </a:r>
          </a:p>
          <a:p>
            <a:pPr algn="just">
              <a:buFont typeface="+mj-lt"/>
              <a:buAutoNum type="arabicPeriod"/>
            </a:pPr>
            <a:r>
              <a:rPr lang="ru-RU" sz="1200" dirty="0"/>
              <a:t>Если обмениваться готовыми практиками, а не идеями, то их можно уже встраивать блоками в процессную модель, а не долго обсуждать чья идея лучше. </a:t>
            </a:r>
            <a:r>
              <a:rPr lang="ru-RU" sz="1200" b="1" dirty="0">
                <a:solidFill>
                  <a:srgbClr val="0070C0"/>
                </a:solidFill>
              </a:rPr>
              <a:t>Что работает – то и лучше!</a:t>
            </a:r>
          </a:p>
          <a:p>
            <a:pPr algn="just">
              <a:buFont typeface="+mj-lt"/>
              <a:buAutoNum type="arabicPeriod"/>
            </a:pPr>
            <a:r>
              <a:rPr lang="ru-RU" sz="1200" dirty="0"/>
              <a:t>Наличие </a:t>
            </a:r>
            <a:r>
              <a:rPr lang="ru-RU" sz="1200" b="1" dirty="0">
                <a:solidFill>
                  <a:srgbClr val="0070C0"/>
                </a:solidFill>
              </a:rPr>
              <a:t>арбитра</a:t>
            </a:r>
            <a:r>
              <a:rPr lang="ru-RU" sz="1200" dirty="0"/>
              <a:t> в спорах, которому бы все стороны доверяли, с выстроенным к нему «лифтом» проблем, нестыковок и противоречий</a:t>
            </a:r>
          </a:p>
          <a:p>
            <a:pPr algn="just">
              <a:buFont typeface="+mj-lt"/>
              <a:buAutoNum type="arabicPeriod"/>
            </a:pPr>
            <a:r>
              <a:rPr lang="ru-RU" sz="1200" dirty="0"/>
              <a:t>Много конфликтов из-за формулировок понятий и параметров процессов, важно </a:t>
            </a:r>
            <a:r>
              <a:rPr lang="ru-RU" sz="1200" b="1" dirty="0">
                <a:solidFill>
                  <a:srgbClr val="0070C0"/>
                </a:solidFill>
              </a:rPr>
              <a:t>договориться об определениях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EB0BD6-3676-4FB8-81BD-BFE02C129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427" y="1022127"/>
            <a:ext cx="1508878" cy="1557552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E3A78FA-A8D1-4E1D-BF2F-F4A3B03A8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48" y="166900"/>
            <a:ext cx="7632700" cy="438554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Как ускорить создание ПМ. </a:t>
            </a:r>
            <a:r>
              <a:rPr lang="ru-RU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Лайфхаки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BCE8B07F-519C-453B-909A-36FA4E61F217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27</a:t>
            </a:fld>
            <a:endParaRPr lang="ru-RU" b="1" dirty="0">
              <a:solidFill>
                <a:srgbClr val="003274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A86396-CD9B-4D3B-8356-8907B0EB9A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110" y="2996353"/>
            <a:ext cx="2323513" cy="130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45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BE69987-E059-4CFB-A9C6-4B4606AB5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80" y="295478"/>
            <a:ext cx="7632700" cy="438554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Примеры развилок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DA0EA5B-6A1B-4813-8E50-B229E31A071D}"/>
              </a:ext>
            </a:extLst>
          </p:cNvPr>
          <p:cNvGrpSpPr/>
          <p:nvPr/>
        </p:nvGrpSpPr>
        <p:grpSpPr>
          <a:xfrm>
            <a:off x="376180" y="928217"/>
            <a:ext cx="6819900" cy="1114664"/>
            <a:chOff x="1702268" y="900508"/>
            <a:chExt cx="6819900" cy="111466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FE291F-26E9-4E44-BA70-6AD64C86A9CC}"/>
                </a:ext>
              </a:extLst>
            </p:cNvPr>
            <p:cNvSpPr txBox="1"/>
            <p:nvPr/>
          </p:nvSpPr>
          <p:spPr>
            <a:xfrm>
              <a:off x="1702268" y="900508"/>
              <a:ext cx="6819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ru-RU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Подпроцесс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1.1 Информирование/ консультирование о порядке получения услуги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00C3FB-48BF-4419-8EBA-74549E9B9550}"/>
                </a:ext>
              </a:extLst>
            </p:cNvPr>
            <p:cNvSpPr txBox="1"/>
            <p:nvPr/>
          </p:nvSpPr>
          <p:spPr>
            <a:xfrm>
              <a:off x="1706881" y="1085750"/>
              <a:ext cx="4929446" cy="929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/>
              <a:r>
                <a:rPr lang="ru-RU" sz="1088" dirty="0">
                  <a:latin typeface="Arial" panose="020B0604020202020204" pitchFamily="34" charset="0"/>
                  <a:cs typeface="Arial" panose="020B0604020202020204" pitchFamily="34" charset="0"/>
                </a:rPr>
                <a:t>Варианты организации работы контакт-центра в различных регионах:</a:t>
              </a:r>
            </a:p>
            <a:p>
              <a:pPr algn="just" defTabSz="685800"/>
              <a:endParaRPr lang="ru-RU" sz="1088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14313" indent="-214313" algn="just" defTabSz="685800">
                <a:buFont typeface="Wingdings" panose="05000000000000000000" pitchFamily="2" charset="2"/>
                <a:buChar char="§"/>
              </a:pPr>
              <a:r>
                <a:rPr lang="ru-RU" sz="1088" dirty="0">
                  <a:latin typeface="Arial" panose="020B0604020202020204" pitchFamily="34" charset="0"/>
                  <a:cs typeface="Arial" panose="020B0604020202020204" pitchFamily="34" charset="0"/>
                </a:rPr>
                <a:t>Контакт-центр – является </a:t>
              </a:r>
              <a:r>
                <a:rPr lang="ru-RU" sz="1088" b="1" dirty="0">
                  <a:latin typeface="Arial" panose="020B0604020202020204" pitchFamily="34" charset="0"/>
                  <a:cs typeface="Arial" panose="020B0604020202020204" pitchFamily="34" charset="0"/>
                </a:rPr>
                <a:t>подразделением МФЦ</a:t>
              </a:r>
            </a:p>
            <a:p>
              <a:pPr marL="214313" indent="-214313" algn="just" defTabSz="685800">
                <a:buFont typeface="Wingdings" panose="05000000000000000000" pitchFamily="2" charset="2"/>
                <a:buChar char="§"/>
              </a:pPr>
              <a:r>
                <a:rPr lang="ru-RU" sz="1088" dirty="0">
                  <a:latin typeface="Arial" panose="020B0604020202020204" pitchFamily="34" charset="0"/>
                  <a:cs typeface="Arial" panose="020B0604020202020204" pitchFamily="34" charset="0"/>
                </a:rPr>
                <a:t>Контакт-центр – организован </a:t>
              </a:r>
              <a:r>
                <a:rPr lang="ru-RU" sz="1088" b="1" dirty="0">
                  <a:latin typeface="Arial" panose="020B0604020202020204" pitchFamily="34" charset="0"/>
                  <a:cs typeface="Arial" panose="020B0604020202020204" pitchFamily="34" charset="0"/>
                </a:rPr>
                <a:t>на аутсорсинге </a:t>
              </a:r>
            </a:p>
            <a:p>
              <a:pPr marL="214313" indent="-214313" algn="just" defTabSz="685800">
                <a:buFont typeface="Wingdings" panose="05000000000000000000" pitchFamily="2" charset="2"/>
                <a:buChar char="§"/>
              </a:pPr>
              <a:r>
                <a:rPr lang="ru-RU" sz="1088" dirty="0">
                  <a:latin typeface="Arial" panose="020B0604020202020204" pitchFamily="34" charset="0"/>
                  <a:cs typeface="Arial" panose="020B0604020202020204" pitchFamily="34" charset="0"/>
                </a:rPr>
                <a:t>Контакт-центр – </a:t>
              </a:r>
              <a:r>
                <a:rPr lang="ru-RU" sz="1088" b="1" dirty="0">
                  <a:latin typeface="Arial" panose="020B0604020202020204" pitchFamily="34" charset="0"/>
                  <a:cs typeface="Arial" panose="020B0604020202020204" pitchFamily="34" charset="0"/>
                </a:rPr>
                <a:t>единая справочная </a:t>
              </a:r>
              <a:r>
                <a:rPr lang="ru-RU" sz="1088" dirty="0">
                  <a:latin typeface="Arial" panose="020B0604020202020204" pitchFamily="34" charset="0"/>
                  <a:cs typeface="Arial" panose="020B0604020202020204" pitchFamily="34" charset="0"/>
                </a:rPr>
                <a:t>служба в регионе</a:t>
              </a:r>
            </a:p>
          </p:txBody>
        </p:sp>
      </p:grp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8C3D4DB9-9870-4171-ACF1-8063E0CA3E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347877"/>
              </p:ext>
            </p:extLst>
          </p:nvPr>
        </p:nvGraphicFramePr>
        <p:xfrm>
          <a:off x="-757670" y="2515659"/>
          <a:ext cx="5888038" cy="2924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" name="Document" r:id="rId3" imgW="9266756" imgH="4587768" progId="Word.Document.12">
                  <p:embed/>
                </p:oleObj>
              </mc:Choice>
              <mc:Fallback>
                <p:oleObj name="Document" r:id="rId3" imgW="9266756" imgH="4587768" progId="Word.Document.12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03ED786C-5F7A-49F8-AD3C-ED2F50A647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757670" y="2515659"/>
                        <a:ext cx="5888038" cy="2924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FFB3974-6DA3-451C-9CB4-86BB7DC509F4}"/>
              </a:ext>
            </a:extLst>
          </p:cNvPr>
          <p:cNvSpPr txBox="1"/>
          <p:nvPr/>
        </p:nvSpPr>
        <p:spPr>
          <a:xfrm>
            <a:off x="4396986" y="2089623"/>
            <a:ext cx="3405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Процесс ОП 4 «Обработка документов»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364D0C-F56E-448E-93B1-4FC5A8693BFF}"/>
              </a:ext>
            </a:extLst>
          </p:cNvPr>
          <p:cNvSpPr txBox="1"/>
          <p:nvPr/>
        </p:nvSpPr>
        <p:spPr>
          <a:xfrm>
            <a:off x="4396986" y="2297370"/>
            <a:ext cx="6031232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ru-RU" sz="1088" dirty="0">
                <a:latin typeface="Arial" panose="020B0604020202020204" pitchFamily="34" charset="0"/>
                <a:cs typeface="Arial" panose="020B0604020202020204" pitchFamily="34" charset="0"/>
              </a:rPr>
              <a:t>Варианты </a:t>
            </a:r>
            <a:r>
              <a:rPr lang="ru-RU" sz="1088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 работы бэк-офиса</a:t>
            </a:r>
            <a:r>
              <a:rPr lang="ru-RU" sz="1088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042F6CF8-5468-4EF4-876A-FA3C9245B0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931979"/>
              </p:ext>
            </p:extLst>
          </p:nvPr>
        </p:nvGraphicFramePr>
        <p:xfrm>
          <a:off x="4396986" y="2622012"/>
          <a:ext cx="4513811" cy="1882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154">
                  <a:extLst>
                    <a:ext uri="{9D8B030D-6E8A-4147-A177-3AD203B41FA5}">
                      <a16:colId xmlns:a16="http://schemas.microsoft.com/office/drawing/2014/main" val="952403590"/>
                    </a:ext>
                  </a:extLst>
                </a:gridCol>
                <a:gridCol w="2913657">
                  <a:extLst>
                    <a:ext uri="{9D8B030D-6E8A-4147-A177-3AD203B41FA5}">
                      <a16:colId xmlns:a16="http://schemas.microsoft.com/office/drawing/2014/main" val="1870821282"/>
                    </a:ext>
                  </a:extLst>
                </a:gridCol>
              </a:tblGrid>
              <a:tr h="523027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Наличие </a:t>
                      </a:r>
                      <a:r>
                        <a:rPr lang="ru-RU" sz="10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бэк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-офиса в центре госуслуг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Осуществление процесса обработки документов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(аудит-контроль документов, составление реестра для передачи в ОИВ)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759658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выделен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окне приема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(после обслуживания заявителя, кроме периодов с пиковой нагрузкой)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350348"/>
                  </a:ext>
                </a:extLst>
              </a:tr>
              <a:tr h="811530">
                <a:tc>
                  <a:txBody>
                    <a:bodyPr/>
                    <a:lstStyle/>
                    <a:p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выделен в отдельном подразделении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бэк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-офисе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(аудит-контроль документов в случаях контроля действий нового сотрудника, по непопулярным, сложным или новым услугам, либо осуществление выборочного контроля)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15642"/>
                  </a:ext>
                </a:extLst>
              </a:tr>
            </a:tbl>
          </a:graphicData>
        </a:graphic>
      </p:graphicFrame>
      <p:sp>
        <p:nvSpPr>
          <p:cNvPr id="15" name="Номер слайда 4">
            <a:extLst>
              <a:ext uri="{FF2B5EF4-FFF2-40B4-BE49-F238E27FC236}">
                <a16:creationId xmlns:a16="http://schemas.microsoft.com/office/drawing/2014/main" id="{DFC8BD09-D822-4316-90E2-BE3C2EAE9DCD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28</a:t>
            </a:fld>
            <a:endParaRPr lang="ru-RU" b="1" dirty="0">
              <a:solidFill>
                <a:srgbClr val="003274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EFC6A-7E5F-4A6F-9A2D-0A8890F15ACE}"/>
              </a:ext>
            </a:extLst>
          </p:cNvPr>
          <p:cNvSpPr txBox="1"/>
          <p:nvPr/>
        </p:nvSpPr>
        <p:spPr>
          <a:xfrm>
            <a:off x="483680" y="2191918"/>
            <a:ext cx="3405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Выделение развилок цветами:</a:t>
            </a:r>
          </a:p>
        </p:txBody>
      </p:sp>
    </p:spTree>
    <p:extLst>
      <p:ext uri="{BB962C8B-B14F-4D97-AF65-F5344CB8AC3E}">
        <p14:creationId xmlns:p14="http://schemas.microsoft.com/office/powerpoint/2010/main" val="119170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06DCA8B-B7EC-4951-9DDF-6564617D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52" y="170786"/>
            <a:ext cx="6488747" cy="708977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Направления для приведения описанной процессной модели к реальности организации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DDBF2280-868F-41D0-ABB7-9767FC221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74" y="1055877"/>
            <a:ext cx="5888501" cy="388338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/>
              <a:t>Основные направления: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/>
              <a:t>Гармонизировать </a:t>
            </a:r>
            <a:r>
              <a:rPr lang="ru-RU" sz="1400" dirty="0" err="1"/>
              <a:t>оргструктуру</a:t>
            </a:r>
            <a:r>
              <a:rPr lang="ru-RU" sz="1400" dirty="0"/>
              <a:t> в соответствии с процессной моделью (один процесс – один руководитель)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/>
              <a:t>Проектирование системы мотивации (</a:t>
            </a:r>
            <a:r>
              <a:rPr lang="en-US" sz="1400" dirty="0"/>
              <a:t>KPI</a:t>
            </a:r>
            <a:r>
              <a:rPr lang="ru-RU" sz="1400" dirty="0"/>
              <a:t>) с опорой на параметры эффективности процессов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/>
              <a:t>Создание и доработка стандартов процессов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/>
              <a:t>Создание системы оперативного управления процессами, через его показатели</a:t>
            </a:r>
          </a:p>
          <a:p>
            <a:pPr marL="0" indent="0" algn="just">
              <a:buNone/>
            </a:pPr>
            <a:r>
              <a:rPr lang="ru-RU" sz="1400" i="1" dirty="0"/>
              <a:t>Дополнительные направления: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200" dirty="0"/>
              <a:t>Корректировка должностных инструкций на базе требований к выходам и показателям эффективности процессов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200" dirty="0"/>
              <a:t>Решение об аутсорсинге или инсорсинге процессов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200" dirty="0"/>
              <a:t>Тираж ПМ по типовым объектам (универсализация филиалов сети)</a:t>
            </a:r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2002994F-604B-42D2-A393-D7E780EC6378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29</a:t>
            </a:fld>
            <a:endParaRPr lang="ru-RU" b="1" dirty="0">
              <a:solidFill>
                <a:srgbClr val="003274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3FCC63-DB3A-47F7-93D4-B35BB2969F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78"/>
          <a:stretch/>
        </p:blipFill>
        <p:spPr>
          <a:xfrm>
            <a:off x="7107382" y="1217838"/>
            <a:ext cx="1667669" cy="15033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8E4051E-BBD0-4FEB-83A0-02C16A3D37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62" y="3243820"/>
            <a:ext cx="1935116" cy="102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66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BD86EF7-00BF-485B-A4CF-1CADB835A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Что такое процесс</a:t>
            </a:r>
          </a:p>
        </p:txBody>
      </p:sp>
      <p:grpSp>
        <p:nvGrpSpPr>
          <p:cNvPr id="5" name="Group 54">
            <a:extLst>
              <a:ext uri="{FF2B5EF4-FFF2-40B4-BE49-F238E27FC236}">
                <a16:creationId xmlns:a16="http://schemas.microsoft.com/office/drawing/2014/main" id="{B42B8F1D-CDB2-482E-8B10-E39861545585}"/>
              </a:ext>
            </a:extLst>
          </p:cNvPr>
          <p:cNvGrpSpPr>
            <a:grpSpLocks/>
          </p:cNvGrpSpPr>
          <p:nvPr/>
        </p:nvGrpSpPr>
        <p:grpSpPr bwMode="auto">
          <a:xfrm>
            <a:off x="3049148" y="3528060"/>
            <a:ext cx="3222111" cy="1087141"/>
            <a:chOff x="1090" y="2675"/>
            <a:chExt cx="2905" cy="1130"/>
          </a:xfrm>
        </p:grpSpPr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9815970A-F3A6-4F26-AB04-2EB637877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8" y="2675"/>
              <a:ext cx="207" cy="4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1">
                <a:latin typeface="Calibri" panose="020F0502020204030204" pitchFamily="34" charset="0"/>
              </a:endParaRPr>
            </a:p>
          </p:txBody>
        </p:sp>
        <p:sp>
          <p:nvSpPr>
            <p:cNvPr id="7" name="Rectangle 13">
              <a:extLst>
                <a:ext uri="{FF2B5EF4-FFF2-40B4-BE49-F238E27FC236}">
                  <a16:creationId xmlns:a16="http://schemas.microsoft.com/office/drawing/2014/main" id="{497B8E0C-A759-4E50-B6C0-3F8589BF5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" y="2908"/>
              <a:ext cx="207" cy="4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1">
                <a:latin typeface="Calibri" panose="020F0502020204030204" pitchFamily="34" charset="0"/>
              </a:endParaRPr>
            </a:p>
          </p:txBody>
        </p: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30549050-ED67-4682-BC87-76DD95B9B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1" y="2903"/>
              <a:ext cx="207" cy="4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1">
                <a:latin typeface="Calibri" panose="020F0502020204030204" pitchFamily="34" charset="0"/>
              </a:endParaRPr>
            </a:p>
          </p:txBody>
        </p:sp>
        <p:sp>
          <p:nvSpPr>
            <p:cNvPr id="9" name="Rectangle 15">
              <a:extLst>
                <a:ext uri="{FF2B5EF4-FFF2-40B4-BE49-F238E27FC236}">
                  <a16:creationId xmlns:a16="http://schemas.microsoft.com/office/drawing/2014/main" id="{25A3084A-7076-4E64-878D-6904139DC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" y="3136"/>
              <a:ext cx="207" cy="4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1">
                <a:latin typeface="Calibri" panose="020F0502020204030204" pitchFamily="34" charset="0"/>
              </a:endParaRPr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23B23536-4F13-4176-90A3-75AA78C96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3141"/>
              <a:ext cx="207" cy="40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1">
                <a:latin typeface="Calibri" panose="020F0502020204030204" pitchFamily="34" charset="0"/>
              </a:endParaRPr>
            </a:p>
          </p:txBody>
        </p:sp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id="{369FB156-4B59-49D3-9E83-7F63AC868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" y="3141"/>
              <a:ext cx="207" cy="4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1">
                <a:latin typeface="Calibri" panose="020F0502020204030204" pitchFamily="34" charset="0"/>
              </a:endParaRPr>
            </a:p>
          </p:txBody>
        </p:sp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FEB63F11-232A-410B-AC7B-6BF1BB819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7" y="3136"/>
              <a:ext cx="207" cy="40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1">
                <a:latin typeface="Calibri" panose="020F0502020204030204" pitchFamily="34" charset="0"/>
              </a:endParaRPr>
            </a:p>
          </p:txBody>
        </p:sp>
        <p:sp>
          <p:nvSpPr>
            <p:cNvPr id="13" name="Rectangle 19">
              <a:extLst>
                <a:ext uri="{FF2B5EF4-FFF2-40B4-BE49-F238E27FC236}">
                  <a16:creationId xmlns:a16="http://schemas.microsoft.com/office/drawing/2014/main" id="{FE814135-753B-4A0C-A209-3A5C90E9B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5" y="3141"/>
              <a:ext cx="207" cy="40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1">
                <a:latin typeface="Calibri" panose="020F0502020204030204" pitchFamily="34" charset="0"/>
              </a:endParaRPr>
            </a:p>
          </p:txBody>
        </p:sp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1781AC76-84AF-474C-AA77-4760C233F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0" y="3366"/>
              <a:ext cx="207" cy="4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1">
                <a:latin typeface="Calibri" panose="020F0502020204030204" pitchFamily="34" charset="0"/>
              </a:endParaRPr>
            </a:p>
          </p:txBody>
        </p:sp>
        <p:sp>
          <p:nvSpPr>
            <p:cNvPr id="15" name="Rectangle 21">
              <a:extLst>
                <a:ext uri="{FF2B5EF4-FFF2-40B4-BE49-F238E27FC236}">
                  <a16:creationId xmlns:a16="http://schemas.microsoft.com/office/drawing/2014/main" id="{B5A169E0-6AF0-4389-8F69-E29DAAE5D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7" y="3370"/>
              <a:ext cx="207" cy="40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1">
                <a:latin typeface="Calibri" panose="020F0502020204030204" pitchFamily="34" charset="0"/>
              </a:endParaRPr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4A369CFD-A8C8-417B-84E7-038AADB76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0" y="3366"/>
              <a:ext cx="207" cy="40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1">
                <a:latin typeface="Calibri" panose="020F0502020204030204" pitchFamily="34" charset="0"/>
              </a:endParaRPr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52F0B9-7AF3-414C-B22A-32C45EC8F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4" y="3366"/>
              <a:ext cx="207" cy="4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1">
                <a:latin typeface="Calibri" panose="020F0502020204030204" pitchFamily="34" charset="0"/>
              </a:endParaRPr>
            </a:p>
          </p:txBody>
        </p:sp>
        <p:sp>
          <p:nvSpPr>
            <p:cNvPr id="18" name="Line 24">
              <a:extLst>
                <a:ext uri="{FF2B5EF4-FFF2-40B4-BE49-F238E27FC236}">
                  <a16:creationId xmlns:a16="http://schemas.microsoft.com/office/drawing/2014/main" id="{47FE1A69-4025-4E4A-B7FE-C9FABA4BEA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9" y="2990"/>
              <a:ext cx="12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19" name="Line 25">
              <a:extLst>
                <a:ext uri="{FF2B5EF4-FFF2-40B4-BE49-F238E27FC236}">
                  <a16:creationId xmlns:a16="http://schemas.microsoft.com/office/drawing/2014/main" id="{8C842837-0E80-4223-A204-87483CF553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7" y="2935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20" name="Line 26">
              <a:extLst>
                <a:ext uri="{FF2B5EF4-FFF2-40B4-BE49-F238E27FC236}">
                  <a16:creationId xmlns:a16="http://schemas.microsoft.com/office/drawing/2014/main" id="{72736EB7-7FAD-4386-B4EF-BD9EA4D5D2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9" y="2990"/>
              <a:ext cx="0" cy="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21" name="Line 27">
              <a:extLst>
                <a:ext uri="{FF2B5EF4-FFF2-40B4-BE49-F238E27FC236}">
                  <a16:creationId xmlns:a16="http://schemas.microsoft.com/office/drawing/2014/main" id="{FBB3C64C-F190-4CD5-A06C-16EDA50B43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0" y="2991"/>
              <a:ext cx="1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22" name="Line 28">
              <a:extLst>
                <a:ext uri="{FF2B5EF4-FFF2-40B4-BE49-F238E27FC236}">
                  <a16:creationId xmlns:a16="http://schemas.microsoft.com/office/drawing/2014/main" id="{D4089A83-FDA2-41DD-B124-1932A98C9D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5" y="3237"/>
              <a:ext cx="7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23" name="Line 29">
              <a:extLst>
                <a:ext uri="{FF2B5EF4-FFF2-40B4-BE49-F238E27FC236}">
                  <a16:creationId xmlns:a16="http://schemas.microsoft.com/office/drawing/2014/main" id="{2E3D754E-ECA6-4B00-B050-A66225525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3173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24" name="Line 30">
              <a:extLst>
                <a:ext uri="{FF2B5EF4-FFF2-40B4-BE49-F238E27FC236}">
                  <a16:creationId xmlns:a16="http://schemas.microsoft.com/office/drawing/2014/main" id="{012336EA-C349-45BA-91DB-83ED7945F8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6" y="3237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25" name="Line 31">
              <a:extLst>
                <a:ext uri="{FF2B5EF4-FFF2-40B4-BE49-F238E27FC236}">
                  <a16:creationId xmlns:a16="http://schemas.microsoft.com/office/drawing/2014/main" id="{1054E5A9-B40E-4480-9BE7-8C9FD4EF45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0" y="3237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26" name="Rectangle 32">
              <a:extLst>
                <a:ext uri="{FF2B5EF4-FFF2-40B4-BE49-F238E27FC236}">
                  <a16:creationId xmlns:a16="http://schemas.microsoft.com/office/drawing/2014/main" id="{E011ED54-B1A7-496C-A492-787C992EE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9" y="3146"/>
              <a:ext cx="207" cy="40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1">
                <a:latin typeface="Calibri" panose="020F0502020204030204" pitchFamily="34" charset="0"/>
              </a:endParaRPr>
            </a:p>
          </p:txBody>
        </p:sp>
        <p:sp>
          <p:nvSpPr>
            <p:cNvPr id="27" name="Line 33">
              <a:extLst>
                <a:ext uri="{FF2B5EF4-FFF2-40B4-BE49-F238E27FC236}">
                  <a16:creationId xmlns:a16="http://schemas.microsoft.com/office/drawing/2014/main" id="{51B4490C-D578-4FCA-AB0C-4308213BC3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9" y="3225"/>
              <a:ext cx="7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28" name="Line 34">
              <a:extLst>
                <a:ext uri="{FF2B5EF4-FFF2-40B4-BE49-F238E27FC236}">
                  <a16:creationId xmlns:a16="http://schemas.microsoft.com/office/drawing/2014/main" id="{93FCC570-DD27-4B91-9FCB-3ED2FA3310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4" y="3161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29" name="Line 35">
              <a:extLst>
                <a:ext uri="{FF2B5EF4-FFF2-40B4-BE49-F238E27FC236}">
                  <a16:creationId xmlns:a16="http://schemas.microsoft.com/office/drawing/2014/main" id="{0F1E5C0D-A34A-4BC0-91F8-90C48BD9E8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0" y="3225"/>
              <a:ext cx="0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30" name="Line 36">
              <a:extLst>
                <a:ext uri="{FF2B5EF4-FFF2-40B4-BE49-F238E27FC236}">
                  <a16:creationId xmlns:a16="http://schemas.microsoft.com/office/drawing/2014/main" id="{62959AE5-E88E-421C-B743-807A3B92C2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6" y="3225"/>
              <a:ext cx="0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31" name="Line 37">
              <a:extLst>
                <a:ext uri="{FF2B5EF4-FFF2-40B4-BE49-F238E27FC236}">
                  <a16:creationId xmlns:a16="http://schemas.microsoft.com/office/drawing/2014/main" id="{74CD3328-017D-4C95-BCA8-07F2883249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474"/>
              <a:ext cx="4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32" name="Line 38">
              <a:extLst>
                <a:ext uri="{FF2B5EF4-FFF2-40B4-BE49-F238E27FC236}">
                  <a16:creationId xmlns:a16="http://schemas.microsoft.com/office/drawing/2014/main" id="{C89ED2DB-7856-4D9F-91D3-AB579E77B3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1" y="3462"/>
              <a:ext cx="4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33" name="Line 39">
              <a:extLst>
                <a:ext uri="{FF2B5EF4-FFF2-40B4-BE49-F238E27FC236}">
                  <a16:creationId xmlns:a16="http://schemas.microsoft.com/office/drawing/2014/main" id="{C6B173A4-385C-45C2-92E3-8842A524D1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2" y="3395"/>
              <a:ext cx="0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34" name="Line 40">
              <a:extLst>
                <a:ext uri="{FF2B5EF4-FFF2-40B4-BE49-F238E27FC236}">
                  <a16:creationId xmlns:a16="http://schemas.microsoft.com/office/drawing/2014/main" id="{6957A065-B5A3-4FB1-B4A1-4D102143CD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" y="3408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35" name="Line 41">
              <a:extLst>
                <a:ext uri="{FF2B5EF4-FFF2-40B4-BE49-F238E27FC236}">
                  <a16:creationId xmlns:a16="http://schemas.microsoft.com/office/drawing/2014/main" id="{5E1EEC84-8AC7-48A4-80D4-434394A0D3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4" y="3474"/>
              <a:ext cx="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36" name="Line 43">
              <a:extLst>
                <a:ext uri="{FF2B5EF4-FFF2-40B4-BE49-F238E27FC236}">
                  <a16:creationId xmlns:a16="http://schemas.microsoft.com/office/drawing/2014/main" id="{5487F74E-26C9-439B-8411-880707A79B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465"/>
              <a:ext cx="0" cy="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37" name="Line 44">
              <a:extLst>
                <a:ext uri="{FF2B5EF4-FFF2-40B4-BE49-F238E27FC236}">
                  <a16:creationId xmlns:a16="http://schemas.microsoft.com/office/drawing/2014/main" id="{C8023333-4A32-4FE2-87A8-06EBB99CC6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9" y="3465"/>
              <a:ext cx="0" cy="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38" name="Line 46">
              <a:extLst>
                <a:ext uri="{FF2B5EF4-FFF2-40B4-BE49-F238E27FC236}">
                  <a16:creationId xmlns:a16="http://schemas.microsoft.com/office/drawing/2014/main" id="{E08D388A-4C6F-4CED-A0A9-9EF34DE496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68" y="3575"/>
              <a:ext cx="443" cy="4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39" name="Line 47">
              <a:extLst>
                <a:ext uri="{FF2B5EF4-FFF2-40B4-BE49-F238E27FC236}">
                  <a16:creationId xmlns:a16="http://schemas.microsoft.com/office/drawing/2014/main" id="{B0537FF0-A071-4ECD-92D8-A042D06FC7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2" y="3346"/>
              <a:ext cx="18" cy="229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40" name="Line 48">
              <a:extLst>
                <a:ext uri="{FF2B5EF4-FFF2-40B4-BE49-F238E27FC236}">
                  <a16:creationId xmlns:a16="http://schemas.microsoft.com/office/drawing/2014/main" id="{1D9A5A60-08F0-4EAE-9407-85E42DA279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3337"/>
              <a:ext cx="485" cy="0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41" name="Line 49">
              <a:extLst>
                <a:ext uri="{FF2B5EF4-FFF2-40B4-BE49-F238E27FC236}">
                  <a16:creationId xmlns:a16="http://schemas.microsoft.com/office/drawing/2014/main" id="{7889B9C1-F85D-4FE8-AD59-016684C7FB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5" y="3328"/>
              <a:ext cx="5" cy="320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42" name="Line 50">
              <a:extLst>
                <a:ext uri="{FF2B5EF4-FFF2-40B4-BE49-F238E27FC236}">
                  <a16:creationId xmlns:a16="http://schemas.microsoft.com/office/drawing/2014/main" id="{098FEF74-C5B2-4B90-8CC1-46A757FDC4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4" y="3350"/>
              <a:ext cx="798" cy="290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43" name="Line 51">
              <a:extLst>
                <a:ext uri="{FF2B5EF4-FFF2-40B4-BE49-F238E27FC236}">
                  <a16:creationId xmlns:a16="http://schemas.microsoft.com/office/drawing/2014/main" id="{08E117BA-E7CF-4D22-8D11-95EAB19A56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1" y="3346"/>
              <a:ext cx="804" cy="9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44" name="Line 52">
              <a:extLst>
                <a:ext uri="{FF2B5EF4-FFF2-40B4-BE49-F238E27FC236}">
                  <a16:creationId xmlns:a16="http://schemas.microsoft.com/office/drawing/2014/main" id="{645385A1-C6E0-4997-8C72-A5FE0EED48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2" y="3576"/>
              <a:ext cx="18" cy="229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45" name="Line 53">
              <a:extLst>
                <a:ext uri="{FF2B5EF4-FFF2-40B4-BE49-F238E27FC236}">
                  <a16:creationId xmlns:a16="http://schemas.microsoft.com/office/drawing/2014/main" id="{628EC7F2-FF09-4D9B-97A4-C9BA93BC1D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4" y="3475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</p:grp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982DEAB9-C242-4F0F-802A-7962E91246C8}"/>
              </a:ext>
            </a:extLst>
          </p:cNvPr>
          <p:cNvSpPr/>
          <p:nvPr/>
        </p:nvSpPr>
        <p:spPr>
          <a:xfrm>
            <a:off x="2092225" y="1197546"/>
            <a:ext cx="4784375" cy="203228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Процесс</a:t>
            </a:r>
            <a:r>
              <a:rPr lang="ru-RU" sz="1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это последовательность упорядоченных действий, преобразующих входы (ресурсы) в выходы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результаты), представляющие ценность для внутреннего или внешнего клиента 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Номер слайда 4">
            <a:extLst>
              <a:ext uri="{FF2B5EF4-FFF2-40B4-BE49-F238E27FC236}">
                <a16:creationId xmlns:a16="http://schemas.microsoft.com/office/drawing/2014/main" id="{CF5D24A1-8405-497C-B393-2C09021A9C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71449" y="4561435"/>
            <a:ext cx="367581" cy="377825"/>
          </a:xfrm>
        </p:spPr>
        <p:txBody>
          <a:bodyPr/>
          <a:lstStyle/>
          <a:p>
            <a:pPr defTabSz="685800">
              <a:defRPr/>
            </a:pPr>
            <a:fld id="{ED272EA8-4B81-4A31-A7C3-D00B044141D1}" type="slidenum">
              <a:rPr lang="ru-RU" b="1">
                <a:solidFill>
                  <a:srgbClr val="003274"/>
                </a:solidFill>
              </a:rPr>
              <a:pPr defTabSz="685800">
                <a:defRPr/>
              </a:pPr>
              <a:t>3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58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06DCA8B-B7EC-4951-9DDF-6564617D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52" y="170786"/>
            <a:ext cx="6488747" cy="708977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Направления для приведения описанной процессной модели к реальности организации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9248C8-44C9-4347-9A2E-3F34717BD7D3}"/>
              </a:ext>
            </a:extLst>
          </p:cNvPr>
          <p:cNvSpPr txBox="1"/>
          <p:nvPr/>
        </p:nvSpPr>
        <p:spPr>
          <a:xfrm>
            <a:off x="6677891" y="1024143"/>
            <a:ext cx="202969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Стандартизация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A717E4-EED3-4591-8F07-E07DEFFFE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85" y="1606505"/>
            <a:ext cx="1744046" cy="219435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DECA91B-DEAE-4A14-959E-20E24F56EE82}"/>
              </a:ext>
            </a:extLst>
          </p:cNvPr>
          <p:cNvSpPr/>
          <p:nvPr/>
        </p:nvSpPr>
        <p:spPr>
          <a:xfrm>
            <a:off x="1384776" y="1284847"/>
            <a:ext cx="690063" cy="277192"/>
          </a:xfrm>
          <a:prstGeom prst="rect">
            <a:avLst/>
          </a:prstGeom>
          <a:noFill/>
        </p:spPr>
        <p:txBody>
          <a:bodyPr wrap="none" lIns="68644" tIns="34322" rIns="68644" bIns="34322">
            <a:spAutoFit/>
          </a:bodyPr>
          <a:lstStyle/>
          <a:p>
            <a:pPr algn="ctr" defTabSz="343220"/>
            <a:r>
              <a:rPr lang="ru-RU" sz="1351" b="1" dirty="0">
                <a:ln w="0"/>
                <a:solidFill>
                  <a:srgbClr val="E04E39"/>
                </a:solidFill>
                <a:effectLst>
                  <a:outerShdw blurRad="38100" dist="19050" dir="2700000" algn="tl" rotWithShape="0">
                    <a:srgbClr val="623B2A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950D444-404C-4AF7-9138-CE5021655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661" y="1606505"/>
            <a:ext cx="963607" cy="129610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454637-50B4-4634-8304-48CD0703F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0930" y="1656635"/>
            <a:ext cx="893808" cy="11995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C0EA96F-7E61-43A3-845E-4A3B25FD27DF}"/>
              </a:ext>
            </a:extLst>
          </p:cNvPr>
          <p:cNvSpPr/>
          <p:nvPr/>
        </p:nvSpPr>
        <p:spPr>
          <a:xfrm>
            <a:off x="3431713" y="1284847"/>
            <a:ext cx="737896" cy="277192"/>
          </a:xfrm>
          <a:prstGeom prst="rect">
            <a:avLst/>
          </a:prstGeom>
          <a:noFill/>
        </p:spPr>
        <p:txBody>
          <a:bodyPr wrap="none" lIns="68644" tIns="34322" rIns="68644" bIns="34322">
            <a:spAutoFit/>
          </a:bodyPr>
          <a:lstStyle/>
          <a:p>
            <a:pPr algn="ctr" defTabSz="343220"/>
            <a:r>
              <a:rPr lang="ru-RU" sz="1351" b="1" dirty="0">
                <a:ln w="0"/>
                <a:solidFill>
                  <a:srgbClr val="E04E39"/>
                </a:solidFill>
                <a:effectLst>
                  <a:outerShdw blurRad="38100" dist="19050" dir="2700000" algn="tl" rotWithShape="0">
                    <a:srgbClr val="623B2A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СТАЛО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840534-2166-4045-BB38-18552E6DFA2A}"/>
              </a:ext>
            </a:extLst>
          </p:cNvPr>
          <p:cNvSpPr txBox="1"/>
          <p:nvPr/>
        </p:nvSpPr>
        <p:spPr>
          <a:xfrm>
            <a:off x="2455187" y="3027097"/>
            <a:ext cx="2703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i="1" dirty="0"/>
              <a:t>Часто хорошим решением является интеграция стандартов в логические блоки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E53389-B202-47C1-B918-D716DE81EA14}"/>
              </a:ext>
            </a:extLst>
          </p:cNvPr>
          <p:cNvSpPr txBox="1"/>
          <p:nvPr/>
        </p:nvSpPr>
        <p:spPr>
          <a:xfrm>
            <a:off x="2203807" y="435082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A2812"/>
                </a:solidFill>
                <a:latin typeface="Arial" panose="020B0604020202020204" pitchFamily="34" charset="0"/>
              </a:rPr>
              <a:t>Не забудьте отменить устаревшие стандарты!</a:t>
            </a:r>
          </a:p>
        </p:txBody>
      </p:sp>
      <p:sp>
        <p:nvSpPr>
          <p:cNvPr id="18" name="Номер слайда 4">
            <a:extLst>
              <a:ext uri="{FF2B5EF4-FFF2-40B4-BE49-F238E27FC236}">
                <a16:creationId xmlns:a16="http://schemas.microsoft.com/office/drawing/2014/main" id="{09D5EE5B-8B15-4577-86B4-E92300C2955D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30</a:t>
            </a:fld>
            <a:endParaRPr lang="ru-RU" b="1" dirty="0">
              <a:solidFill>
                <a:srgbClr val="003274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A93126F-177B-49FF-A636-4206DF443C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1581" y="1800608"/>
            <a:ext cx="2286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55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06DCA8B-B7EC-4951-9DDF-6564617D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52" y="170786"/>
            <a:ext cx="6488747" cy="708977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Направления для приведения описанной процессной модели к реальности организации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9248C8-44C9-4347-9A2E-3F34717BD7D3}"/>
              </a:ext>
            </a:extLst>
          </p:cNvPr>
          <p:cNvSpPr txBox="1"/>
          <p:nvPr/>
        </p:nvSpPr>
        <p:spPr>
          <a:xfrm>
            <a:off x="6677891" y="1024143"/>
            <a:ext cx="202969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KPI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378682-9581-4F4E-AA6B-B84333FE08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4699" y="1121541"/>
            <a:ext cx="4950618" cy="3640726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46FB9A15-1686-4740-918F-B1D59F7DB520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31</a:t>
            </a:fld>
            <a:endParaRPr lang="ru-RU" b="1" dirty="0">
              <a:solidFill>
                <a:srgbClr val="003274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7B8B4B-3698-4AFB-9DFB-4440B1000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524" y="2190869"/>
            <a:ext cx="2364057" cy="157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30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06DCA8B-B7EC-4951-9DDF-6564617D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52" y="170786"/>
            <a:ext cx="6488747" cy="708977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Направления для приведения описанной процессной модели к реальности организации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710817-F5D3-4B65-8C9F-0EC946347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52" y="1392161"/>
            <a:ext cx="6067411" cy="316927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B6C4016-EAAC-4E9D-BDA6-0689FC36B439}"/>
              </a:ext>
            </a:extLst>
          </p:cNvPr>
          <p:cNvSpPr/>
          <p:nvPr/>
        </p:nvSpPr>
        <p:spPr>
          <a:xfrm>
            <a:off x="6631473" y="2299366"/>
            <a:ext cx="20761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3220"/>
            <a:r>
              <a:rPr lang="ru-RU" sz="1200" dirty="0"/>
              <a:t>Разработка и внедрение панели управления в формате динамического отчёта, состоящего из структурированного набора данных, визуализированного на основе диаграмм, графиков и таблиц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FF2C77-01EE-4E63-ACED-775FC51D09B0}"/>
              </a:ext>
            </a:extLst>
          </p:cNvPr>
          <p:cNvSpPr txBox="1"/>
          <p:nvPr/>
        </p:nvSpPr>
        <p:spPr>
          <a:xfrm>
            <a:off x="6677891" y="1024143"/>
            <a:ext cx="202969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Оперативное управление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id="{8A6B49DC-F185-457A-98EA-EA87FDC67289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32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56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06DCA8B-B7EC-4951-9DDF-6564617D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52" y="170786"/>
            <a:ext cx="6488747" cy="708977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Направления для приведения описанной процессной модели к реальности организации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7A69C45-8720-4C44-B3A5-8BB552534EEA}"/>
              </a:ext>
            </a:extLst>
          </p:cNvPr>
          <p:cNvSpPr/>
          <p:nvPr/>
        </p:nvSpPr>
        <p:spPr>
          <a:xfrm>
            <a:off x="6028216" y="3454778"/>
            <a:ext cx="262768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ru-RU" sz="1350" dirty="0">
                <a:solidFill>
                  <a:srgbClr val="623B2A"/>
                </a:solidFill>
                <a:latin typeface="Calibri" panose="020F0502020204030204" pitchFamily="34" charset="0"/>
              </a:rPr>
              <a:t>   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453D270-5998-4397-81A2-6598AB9E1F9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185" y="1024143"/>
            <a:ext cx="3488308" cy="2017136"/>
          </a:xfrm>
          <a:prstGeom prst="rect">
            <a:avLst/>
          </a:prstGeom>
          <a:ln w="12700">
            <a:solidFill>
              <a:srgbClr val="702B0E"/>
            </a:solidFill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0DEF5E3-82F0-4F0A-AE7F-C8C608F36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01" y="2094857"/>
            <a:ext cx="5064711" cy="1572086"/>
          </a:xfrm>
          <a:prstGeom prst="rect">
            <a:avLst/>
          </a:prstGeom>
          <a:ln w="12700">
            <a:solidFill>
              <a:srgbClr val="702B0E"/>
            </a:solidFill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6D9B771-A228-40A3-902A-4F5F2A785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67" y="3799405"/>
            <a:ext cx="5011245" cy="969623"/>
          </a:xfrm>
          <a:prstGeom prst="rect">
            <a:avLst/>
          </a:prstGeom>
          <a:ln w="12700">
            <a:solidFill>
              <a:srgbClr val="702B0E"/>
            </a:solidFill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3A81995-B875-4002-8CE7-B007B05BD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4649" y="3374550"/>
            <a:ext cx="2922883" cy="1707011"/>
          </a:xfrm>
          <a:prstGeom prst="rect">
            <a:avLst/>
          </a:prstGeom>
          <a:ln w="12700">
            <a:solidFill>
              <a:srgbClr val="702B0E"/>
            </a:solidFill>
          </a:ln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6CB79A4-B9C1-4E4A-BB80-8A6D3E195C03}"/>
              </a:ext>
            </a:extLst>
          </p:cNvPr>
          <p:cNvSpPr/>
          <p:nvPr/>
        </p:nvSpPr>
        <p:spPr>
          <a:xfrm>
            <a:off x="3660637" y="998971"/>
            <a:ext cx="2684437" cy="323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702B0E"/>
            </a:solidFill>
          </a:ln>
        </p:spPr>
        <p:txBody>
          <a:bodyPr wrap="square">
            <a:spAutoFit/>
          </a:bodyPr>
          <a:lstStyle/>
          <a:p>
            <a:pPr algn="ctr" defTabSz="342900"/>
            <a:r>
              <a:rPr lang="ru-RU" sz="1500" b="1" dirty="0">
                <a:solidFill>
                  <a:srgbClr val="702B0E"/>
                </a:solidFill>
                <a:latin typeface="Calibri" panose="020F0502020204030204" pitchFamily="34" charset="0"/>
              </a:rPr>
              <a:t>ОП3 процессной модели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1944810-103F-4662-A5BA-481E2D974D82}"/>
              </a:ext>
            </a:extLst>
          </p:cNvPr>
          <p:cNvSpPr/>
          <p:nvPr/>
        </p:nvSpPr>
        <p:spPr>
          <a:xfrm>
            <a:off x="635665" y="2106739"/>
            <a:ext cx="3942774" cy="323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702B0E"/>
            </a:solidFill>
          </a:ln>
        </p:spPr>
        <p:txBody>
          <a:bodyPr wrap="square">
            <a:spAutoFit/>
          </a:bodyPr>
          <a:lstStyle/>
          <a:p>
            <a:pPr algn="ctr" defTabSz="342900"/>
            <a:r>
              <a:rPr lang="ru-RU" sz="1500" b="1" dirty="0">
                <a:solidFill>
                  <a:srgbClr val="702B0E"/>
                </a:solidFill>
                <a:latin typeface="Calibri" panose="020F0502020204030204" pitchFamily="34" charset="0"/>
              </a:rPr>
              <a:t>Показатели эффективности процесса</a:t>
            </a:r>
            <a:r>
              <a:rPr lang="en-US" sz="1500" b="1" dirty="0">
                <a:solidFill>
                  <a:srgbClr val="702B0E"/>
                </a:solidFill>
                <a:latin typeface="Calibri" panose="020F0502020204030204" pitchFamily="34" charset="0"/>
              </a:rPr>
              <a:t> </a:t>
            </a:r>
            <a:r>
              <a:rPr lang="ru-RU" sz="1500" b="1" dirty="0">
                <a:solidFill>
                  <a:srgbClr val="702B0E"/>
                </a:solidFill>
                <a:latin typeface="Calibri" panose="020F0502020204030204" pitchFamily="34" charset="0"/>
              </a:rPr>
              <a:t>ПМ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DE951A3-D2ED-4EDC-BD56-D5D603CA1542}"/>
              </a:ext>
            </a:extLst>
          </p:cNvPr>
          <p:cNvSpPr/>
          <p:nvPr/>
        </p:nvSpPr>
        <p:spPr>
          <a:xfrm>
            <a:off x="1953596" y="3759566"/>
            <a:ext cx="1425492" cy="323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702B0E"/>
            </a:solidFill>
          </a:ln>
        </p:spPr>
        <p:txBody>
          <a:bodyPr wrap="square">
            <a:spAutoFit/>
          </a:bodyPr>
          <a:lstStyle/>
          <a:p>
            <a:pPr algn="ctr" defTabSz="342900"/>
            <a:r>
              <a:rPr lang="en-US" sz="1500" b="1" dirty="0">
                <a:solidFill>
                  <a:srgbClr val="702B0E"/>
                </a:solidFill>
                <a:latin typeface="Calibri" panose="020F0502020204030204" pitchFamily="34" charset="0"/>
              </a:rPr>
              <a:t>KPI</a:t>
            </a:r>
            <a:r>
              <a:rPr lang="ru-RU" sz="1500" b="1" dirty="0">
                <a:solidFill>
                  <a:srgbClr val="702B0E"/>
                </a:solidFill>
                <a:latin typeface="Calibri" panose="020F0502020204030204" pitchFamily="34" charset="0"/>
              </a:rPr>
              <a:t> МФЦ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CAD0B25-1F4A-438D-BD85-BE9C39293DE1}"/>
              </a:ext>
            </a:extLst>
          </p:cNvPr>
          <p:cNvSpPr/>
          <p:nvPr/>
        </p:nvSpPr>
        <p:spPr>
          <a:xfrm>
            <a:off x="5246963" y="3362940"/>
            <a:ext cx="340893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702B0E"/>
            </a:solidFill>
          </a:ln>
        </p:spPr>
        <p:txBody>
          <a:bodyPr wrap="square">
            <a:spAutoFit/>
          </a:bodyPr>
          <a:lstStyle/>
          <a:p>
            <a:pPr algn="ctr" defTabSz="342900"/>
            <a:r>
              <a:rPr lang="ru-RU" sz="900" b="1" dirty="0">
                <a:solidFill>
                  <a:srgbClr val="702B0E"/>
                </a:solidFill>
                <a:latin typeface="Calibri" panose="020F0502020204030204" pitchFamily="34" charset="0"/>
              </a:rPr>
              <a:t>Автоматическое формирование данных в аналитической системе МФЦ для отражения в панели руководителя</a:t>
            </a:r>
          </a:p>
        </p:txBody>
      </p:sp>
      <p:sp>
        <p:nvSpPr>
          <p:cNvPr id="28" name="Выгнутая влево стрелка 9">
            <a:extLst>
              <a:ext uri="{FF2B5EF4-FFF2-40B4-BE49-F238E27FC236}">
                <a16:creationId xmlns:a16="http://schemas.microsoft.com/office/drawing/2014/main" id="{02D6508B-EFF1-4E4D-9F44-E9F8A8F2DB42}"/>
              </a:ext>
            </a:extLst>
          </p:cNvPr>
          <p:cNvSpPr/>
          <p:nvPr/>
        </p:nvSpPr>
        <p:spPr>
          <a:xfrm>
            <a:off x="2680151" y="1322136"/>
            <a:ext cx="491075" cy="811049"/>
          </a:xfrm>
          <a:prstGeom prst="curvedRightArrow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702B0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ru-RU" sz="1350">
              <a:solidFill>
                <a:srgbClr val="623B2A"/>
              </a:solidFill>
              <a:latin typeface="Arial"/>
            </a:endParaRPr>
          </a:p>
        </p:txBody>
      </p:sp>
      <p:sp>
        <p:nvSpPr>
          <p:cNvPr id="29" name="Выгнутая влево стрелка 27">
            <a:extLst>
              <a:ext uri="{FF2B5EF4-FFF2-40B4-BE49-F238E27FC236}">
                <a16:creationId xmlns:a16="http://schemas.microsoft.com/office/drawing/2014/main" id="{91EEF1E9-6367-4137-8AFF-8C150502FC62}"/>
              </a:ext>
            </a:extLst>
          </p:cNvPr>
          <p:cNvSpPr/>
          <p:nvPr/>
        </p:nvSpPr>
        <p:spPr>
          <a:xfrm>
            <a:off x="144590" y="3374550"/>
            <a:ext cx="491075" cy="811049"/>
          </a:xfrm>
          <a:prstGeom prst="curvedRightArrow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702B0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ru-RU" sz="1350">
              <a:solidFill>
                <a:srgbClr val="623B2A"/>
              </a:solidFill>
              <a:latin typeface="Arial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4027E5A-391C-436A-8BD2-4CC95DEA7937}"/>
              </a:ext>
            </a:extLst>
          </p:cNvPr>
          <p:cNvSpPr/>
          <p:nvPr/>
        </p:nvSpPr>
        <p:spPr>
          <a:xfrm>
            <a:off x="180803" y="2916782"/>
            <a:ext cx="2582381" cy="300428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ru-RU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B95C43-5B16-40EB-88AB-C9AAEB892D8A}"/>
              </a:ext>
            </a:extLst>
          </p:cNvPr>
          <p:cNvSpPr txBox="1"/>
          <p:nvPr/>
        </p:nvSpPr>
        <p:spPr>
          <a:xfrm>
            <a:off x="6677891" y="1024143"/>
            <a:ext cx="202969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Оперативное управление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2" name="Выгнутая влево стрелка 28">
            <a:extLst>
              <a:ext uri="{FF2B5EF4-FFF2-40B4-BE49-F238E27FC236}">
                <a16:creationId xmlns:a16="http://schemas.microsoft.com/office/drawing/2014/main" id="{B2185EBF-D227-4072-8EAA-B64DAC23ABCA}"/>
              </a:ext>
            </a:extLst>
          </p:cNvPr>
          <p:cNvSpPr/>
          <p:nvPr/>
        </p:nvSpPr>
        <p:spPr>
          <a:xfrm rot="20489526">
            <a:off x="4797545" y="4280245"/>
            <a:ext cx="491075" cy="811049"/>
          </a:xfrm>
          <a:prstGeom prst="curvedRightArrow">
            <a:avLst>
              <a:gd name="adj1" fmla="val 25000"/>
              <a:gd name="adj2" fmla="val 34359"/>
              <a:gd name="adj3" fmla="val 25000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702B0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ru-RU" sz="1350">
              <a:solidFill>
                <a:srgbClr val="623B2A"/>
              </a:solidFill>
              <a:latin typeface="Arial"/>
            </a:endParaRPr>
          </a:p>
        </p:txBody>
      </p:sp>
      <p:sp>
        <p:nvSpPr>
          <p:cNvPr id="33" name="Номер слайда 4">
            <a:extLst>
              <a:ext uri="{FF2B5EF4-FFF2-40B4-BE49-F238E27FC236}">
                <a16:creationId xmlns:a16="http://schemas.microsoft.com/office/drawing/2014/main" id="{70CB5D7F-48C0-4586-B6C2-7852C5440D06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33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76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CC20CF-CFC7-4827-9B62-FFE5C3BE6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52" y="1089547"/>
            <a:ext cx="6691746" cy="3587469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FE22C73-778A-4148-BE1A-FA684B64E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52" y="170786"/>
            <a:ext cx="6488747" cy="708977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Направления для приведения описанной процессной модели к реальности организации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4A6B85-7D06-4FA7-B37F-D3CF0632DE5C}"/>
              </a:ext>
            </a:extLst>
          </p:cNvPr>
          <p:cNvSpPr txBox="1"/>
          <p:nvPr/>
        </p:nvSpPr>
        <p:spPr>
          <a:xfrm>
            <a:off x="6677891" y="1024143"/>
            <a:ext cx="202969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Оргструктура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" name="Номер слайда 4">
            <a:extLst>
              <a:ext uri="{FF2B5EF4-FFF2-40B4-BE49-F238E27FC236}">
                <a16:creationId xmlns:a16="http://schemas.microsoft.com/office/drawing/2014/main" id="{FEA4D9F4-01F7-4153-9521-F4C9DF20C06D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34</a:t>
            </a:fld>
            <a:endParaRPr lang="ru-RU" b="1" dirty="0">
              <a:solidFill>
                <a:srgbClr val="003274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F5BE869-258C-44CD-BBD8-257DBD1664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483" y="2233294"/>
            <a:ext cx="1635765" cy="122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38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149A187-2950-4624-9661-2156910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79" y="302405"/>
            <a:ext cx="6675784" cy="473450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Развитие процессной модели через улучшения</a:t>
            </a:r>
          </a:p>
        </p:txBody>
      </p:sp>
      <p:graphicFrame>
        <p:nvGraphicFramePr>
          <p:cNvPr id="5" name="Group 2">
            <a:extLst>
              <a:ext uri="{FF2B5EF4-FFF2-40B4-BE49-F238E27FC236}">
                <a16:creationId xmlns:a16="http://schemas.microsoft.com/office/drawing/2014/main" id="{88BDF663-0518-4E7C-ABE1-4151F7502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604061"/>
              </p:ext>
            </p:extLst>
          </p:nvPr>
        </p:nvGraphicFramePr>
        <p:xfrm>
          <a:off x="581890" y="1198951"/>
          <a:ext cx="4821381" cy="3220584"/>
        </p:xfrm>
        <a:graphic>
          <a:graphicData uri="http://schemas.openxmlformats.org/drawingml/2006/table">
            <a:tbl>
              <a:tblPr/>
              <a:tblGrid>
                <a:gridCol w="1491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9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1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33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Объекты</a:t>
                      </a:r>
                    </a:p>
                  </a:txBody>
                  <a:tcPr marL="68644" marR="68644" marT="34319" marB="343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Приведение в соответствие</a:t>
                      </a:r>
                    </a:p>
                  </a:txBody>
                  <a:tcPr marL="68644" marR="68644" marT="34319" marB="34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Улучшение</a:t>
                      </a:r>
                    </a:p>
                  </a:txBody>
                  <a:tcPr marL="68644" marR="68644" marT="34319" marB="34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5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Ценность для потребителя</a:t>
                      </a:r>
                    </a:p>
                  </a:txBody>
                  <a:tcPr marL="68644" marR="68644" marT="34319" marB="343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Приведение к установленной ранее ценности</a:t>
                      </a:r>
                    </a:p>
                  </a:txBody>
                  <a:tcPr marL="68644" marR="68644" marT="34319" marB="343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Создание новой ценности</a:t>
                      </a:r>
                    </a:p>
                  </a:txBody>
                  <a:tcPr marL="68644" marR="68644" marT="34319" marB="343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6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Язык установки целей</a:t>
                      </a:r>
                    </a:p>
                  </a:txBody>
                  <a:tcPr marL="68644" marR="68644" marT="34319" marB="343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Несоответствия, дефекты, проблемы</a:t>
                      </a:r>
                    </a:p>
                  </a:txBody>
                  <a:tcPr marL="68644" marR="68644" marT="34319" marB="343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Области для улучшений</a:t>
                      </a:r>
                    </a:p>
                  </a:txBody>
                  <a:tcPr marL="68644" marR="68644" marT="34319" marB="343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5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Доминирующий стиль руководства</a:t>
                      </a:r>
                    </a:p>
                  </a:txBody>
                  <a:tcPr marL="68644" marR="68644" marT="34319" marB="343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Проверки, принуждение, привлечение персонала</a:t>
                      </a:r>
                    </a:p>
                  </a:txBody>
                  <a:tcPr marL="68644" marR="68644" marT="34319" marB="343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Лидерство, вовлечение персонала</a:t>
                      </a:r>
                    </a:p>
                  </a:txBody>
                  <a:tcPr marL="68644" marR="68644" marT="34319" marB="343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Ключевой шаг</a:t>
                      </a:r>
                    </a:p>
                  </a:txBody>
                  <a:tcPr marL="68644" marR="68644" marT="34319" marB="343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Поиск причин</a:t>
                      </a:r>
                    </a:p>
                  </a:txBody>
                  <a:tcPr marL="68644" marR="68644" marT="34319" marB="343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Поиск возможностей</a:t>
                      </a:r>
                    </a:p>
                  </a:txBody>
                  <a:tcPr marL="68644" marR="68644" marT="34319" marB="343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5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Реакция клиентов</a:t>
                      </a:r>
                    </a:p>
                  </a:txBody>
                  <a:tcPr marL="68644" marR="68644" marT="34319" marB="343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Удовлетворенность</a:t>
                      </a:r>
                    </a:p>
                  </a:txBody>
                  <a:tcPr marL="68644" marR="68644" marT="34319" marB="343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Восхищение</a:t>
                      </a:r>
                    </a:p>
                  </a:txBody>
                  <a:tcPr marL="68644" marR="68644" marT="34319" marB="343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7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Позиция компании среди конкурентов</a:t>
                      </a:r>
                    </a:p>
                  </a:txBody>
                  <a:tcPr marL="68644" marR="68644" marT="34319" marB="343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Всегда не последняя</a:t>
                      </a:r>
                    </a:p>
                  </a:txBody>
                  <a:tcPr marL="68644" marR="68644" marT="34319" marB="343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Всегда в лидерах</a:t>
                      </a:r>
                    </a:p>
                  </a:txBody>
                  <a:tcPr marL="68644" marR="68644" marT="34319" marB="343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A5CB4149-76CB-4ADD-AF12-F1123A1B3762}"/>
              </a:ext>
            </a:extLst>
          </p:cNvPr>
          <p:cNvSpPr txBox="1">
            <a:spLocks noChangeArrowheads="1"/>
          </p:cNvSpPr>
          <p:nvPr/>
        </p:nvSpPr>
        <p:spPr>
          <a:xfrm>
            <a:off x="5631872" y="1690211"/>
            <a:ext cx="3048002" cy="76948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9875" indent="-269875" algn="just">
              <a:buNone/>
            </a:pPr>
            <a:r>
              <a:rPr lang="ru-RU" altLang="ru-RU" sz="1201" kern="0" dirty="0"/>
              <a:t>Подавляющая часть усилий по решению проблем в компании направлена на </a:t>
            </a:r>
            <a:r>
              <a:rPr lang="ru-RU" altLang="ru-RU" sz="1201" kern="0" dirty="0" err="1"/>
              <a:t>внутрипроцессное</a:t>
            </a:r>
            <a:r>
              <a:rPr lang="ru-RU" altLang="ru-RU" sz="1201" kern="0" dirty="0"/>
              <a:t> регулирование, но </a:t>
            </a:r>
            <a:r>
              <a:rPr lang="ru-RU" altLang="ru-RU" sz="1201" b="1" kern="0" dirty="0">
                <a:solidFill>
                  <a:srgbClr val="0070C0"/>
                </a:solidFill>
              </a:rPr>
              <a:t>проблемы</a:t>
            </a:r>
            <a:r>
              <a:rPr lang="ru-RU" altLang="ru-RU" sz="1201" kern="0" dirty="0"/>
              <a:t>, как правило, </a:t>
            </a:r>
            <a:r>
              <a:rPr lang="ru-RU" altLang="ru-RU" sz="1201" b="1" kern="0" dirty="0">
                <a:solidFill>
                  <a:srgbClr val="0070C0"/>
                </a:solidFill>
              </a:rPr>
              <a:t>лежат на стыках процессов</a:t>
            </a:r>
            <a:r>
              <a:rPr lang="ru-RU" altLang="ru-RU" sz="1201" kern="0" dirty="0"/>
              <a:t>. </a:t>
            </a:r>
            <a:r>
              <a:rPr lang="ru-RU" sz="1201" kern="0" dirty="0"/>
              <a:t>«Одежда чаще всего рвется по швам», «рельсы чаще стучат в местах их соединений»</a:t>
            </a:r>
            <a:endParaRPr lang="ru-RU" altLang="ru-RU" sz="1201" kern="0" dirty="0"/>
          </a:p>
        </p:txBody>
      </p:sp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id="{BA52245E-63EB-47E6-A1D7-A159FFD4E4E8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35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15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149A187-2950-4624-9661-2156910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79" y="302405"/>
            <a:ext cx="6675784" cy="473450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Развитие процессной модели через улучшения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C3314E1-0038-4355-AF97-BE1460C19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965" y="1100289"/>
            <a:ext cx="5704174" cy="316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482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 eaLnBrk="1" hangingPunct="1">
              <a:lnSpc>
                <a:spcPct val="90000"/>
              </a:lnSpc>
              <a:buNone/>
            </a:pPr>
            <a:r>
              <a:rPr lang="ru-RU" altLang="ru-RU" sz="1400" dirty="0">
                <a:latin typeface="+mn-lt"/>
              </a:rPr>
              <a:t>Откуда могут пойти сигналы о необходимости улучшений:</a:t>
            </a:r>
          </a:p>
          <a:p>
            <a:pPr indent="0" algn="just" eaLnBrk="1" hangingPunct="1">
              <a:lnSpc>
                <a:spcPct val="90000"/>
              </a:lnSpc>
              <a:buNone/>
            </a:pPr>
            <a:endParaRPr lang="ru-RU" altLang="ru-RU" sz="1400" dirty="0">
              <a:latin typeface="+mn-lt"/>
            </a:endParaRPr>
          </a:p>
          <a:p>
            <a:pPr marL="342900" indent="-342900" algn="just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sz="1400" dirty="0">
                <a:latin typeface="+mn-lt"/>
              </a:rPr>
              <a:t>Улучшение под воздействием </a:t>
            </a:r>
            <a:r>
              <a:rPr lang="ru-RU" altLang="ru-RU" sz="1400" b="1" dirty="0">
                <a:solidFill>
                  <a:srgbClr val="0070C0"/>
                </a:solidFill>
                <a:latin typeface="+mn-lt"/>
              </a:rPr>
              <a:t>петли обратной связи </a:t>
            </a:r>
            <a:r>
              <a:rPr lang="ru-RU" altLang="ru-RU" sz="1400" dirty="0">
                <a:latin typeface="+mn-lt"/>
              </a:rPr>
              <a:t>от клиента. Инициирует клиент</a:t>
            </a:r>
          </a:p>
          <a:p>
            <a:pPr marL="342900" indent="-342900" algn="just" eaLnBrk="1" hangingPunct="1">
              <a:lnSpc>
                <a:spcPct val="90000"/>
              </a:lnSpc>
              <a:buFontTx/>
              <a:buAutoNum type="arabicPeriod"/>
            </a:pPr>
            <a:endParaRPr lang="ru-RU" altLang="ru-RU" sz="1400" dirty="0">
              <a:latin typeface="+mn-lt"/>
            </a:endParaRPr>
          </a:p>
          <a:p>
            <a:pPr marL="342900" indent="-342900" algn="just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sz="1400" dirty="0">
                <a:latin typeface="+mn-lt"/>
              </a:rPr>
              <a:t>Улучшение под </a:t>
            </a:r>
            <a:r>
              <a:rPr lang="ru-RU" altLang="ru-RU" sz="1400" b="1" dirty="0">
                <a:solidFill>
                  <a:srgbClr val="0070C0"/>
                </a:solidFill>
                <a:latin typeface="+mn-lt"/>
              </a:rPr>
              <a:t>управляющим воздействием</a:t>
            </a:r>
            <a:r>
              <a:rPr lang="ru-RU" altLang="ru-RU" sz="1400" dirty="0">
                <a:latin typeface="+mn-lt"/>
              </a:rPr>
              <a:t>, обычно повышение КПД ресурсов или снижение времени протекания процесса. </a:t>
            </a:r>
            <a:r>
              <a:rPr lang="ru-RU" altLang="ru-RU" sz="1400" dirty="0" err="1">
                <a:latin typeface="+mn-lt"/>
              </a:rPr>
              <a:t>Иницирует</a:t>
            </a:r>
            <a:r>
              <a:rPr lang="ru-RU" altLang="ru-RU" sz="1400" dirty="0">
                <a:latin typeface="+mn-lt"/>
              </a:rPr>
              <a:t> руководство организации</a:t>
            </a:r>
          </a:p>
          <a:p>
            <a:pPr marL="342900" indent="-342900" algn="just" eaLnBrk="1" hangingPunct="1">
              <a:lnSpc>
                <a:spcPct val="90000"/>
              </a:lnSpc>
              <a:buFontTx/>
              <a:buAutoNum type="arabicPeriod"/>
            </a:pPr>
            <a:endParaRPr lang="ru-RU" altLang="ru-RU" sz="1400" dirty="0">
              <a:latin typeface="+mn-lt"/>
            </a:endParaRPr>
          </a:p>
          <a:p>
            <a:pPr marL="342900" indent="-342900" algn="just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sz="1400" dirty="0">
                <a:latin typeface="+mn-lt"/>
              </a:rPr>
              <a:t>Улучшение исходя из </a:t>
            </a:r>
            <a:r>
              <a:rPr lang="ru-RU" altLang="ru-RU" sz="1400" b="1" dirty="0">
                <a:solidFill>
                  <a:srgbClr val="0070C0"/>
                </a:solidFill>
                <a:latin typeface="+mn-lt"/>
              </a:rPr>
              <a:t>возможностей процесса</a:t>
            </a:r>
            <a:r>
              <a:rPr lang="ru-RU" altLang="ru-RU" sz="1400" dirty="0">
                <a:latin typeface="+mn-lt"/>
              </a:rPr>
              <a:t>, повышение его способности выполнять требования. Инициируют сотрудники процесса</a:t>
            </a:r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E91B2974-6AB2-4A8F-8963-6B7167C447B2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36</a:t>
            </a:fld>
            <a:endParaRPr lang="ru-RU" b="1" dirty="0">
              <a:solidFill>
                <a:srgbClr val="003274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230404-D295-424D-A1F9-9E67EA609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230" y="1676907"/>
            <a:ext cx="2165205" cy="1622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E6AEAF-F5FB-4A80-989D-5FF62D816523}"/>
              </a:ext>
            </a:extLst>
          </p:cNvPr>
          <p:cNvSpPr txBox="1"/>
          <p:nvPr/>
        </p:nvSpPr>
        <p:spPr>
          <a:xfrm>
            <a:off x="2521526" y="4047974"/>
            <a:ext cx="52231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FA2812"/>
                </a:solidFill>
                <a:latin typeface="Arial" panose="020B0604020202020204" pitchFamily="34" charset="0"/>
              </a:rPr>
              <a:t>Главная угроза при улучшении процессов - «локальная оптимизация», которая может, улучшив отдельный процесс, повредить системе в целом</a:t>
            </a:r>
            <a:endParaRPr lang="ru-RU" sz="1400" b="1" dirty="0">
              <a:solidFill>
                <a:srgbClr val="FA2812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64CA4C-013C-40BE-AD64-1D92E956F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76" y="3939723"/>
            <a:ext cx="999537" cy="99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85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149A187-2950-4624-9661-2156910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79" y="302405"/>
            <a:ext cx="6675784" cy="473450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Развитие процессной модели через улучшения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B27C909-FC71-4626-A0BB-E85DF6471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09" y="1107000"/>
            <a:ext cx="5403273" cy="339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8650" indent="-447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985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6575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4563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17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89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61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33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+mn-lt"/>
              </a:rPr>
              <a:t>Фиктивное улучшение </a:t>
            </a:r>
            <a:r>
              <a:rPr lang="ru-RU" altLang="ru-RU" sz="1600" dirty="0">
                <a:latin typeface="+mn-lt"/>
              </a:rPr>
              <a:t>– процесс улучшается формально, в надежде, что клиент привыкнет получать не то, что он хочет, а то, что может сделать процесс.</a:t>
            </a:r>
          </a:p>
          <a:p>
            <a:pPr lvl="1" algn="just"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None/>
            </a:pPr>
            <a:endParaRPr lang="ru-RU" altLang="ru-RU" sz="1600" dirty="0"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+mn-lt"/>
              </a:rPr>
              <a:t>Вынужденное улучшение </a:t>
            </a:r>
            <a:r>
              <a:rPr lang="ru-RU" altLang="ru-RU" sz="1600" dirty="0">
                <a:latin typeface="+mn-lt"/>
              </a:rPr>
              <a:t>– процесс улучшается под давлением новых требований или рекламаций.</a:t>
            </a:r>
          </a:p>
          <a:p>
            <a:pPr lvl="1" algn="just"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None/>
            </a:pPr>
            <a:endParaRPr lang="ru-RU" altLang="ru-RU" sz="1600" dirty="0"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None/>
            </a:pPr>
            <a:r>
              <a:rPr lang="ru-RU" altLang="ru-RU" sz="1600" b="1" dirty="0" err="1">
                <a:solidFill>
                  <a:srgbClr val="0070C0"/>
                </a:solidFill>
                <a:latin typeface="+mn-lt"/>
              </a:rPr>
              <a:t>Проактивное</a:t>
            </a:r>
            <a:r>
              <a:rPr lang="ru-RU" altLang="ru-RU" sz="1600" b="1" dirty="0">
                <a:solidFill>
                  <a:srgbClr val="0070C0"/>
                </a:solidFill>
                <a:latin typeface="+mn-lt"/>
              </a:rPr>
              <a:t> улучшение </a:t>
            </a:r>
            <a:r>
              <a:rPr lang="ru-RU" altLang="ru-RU" sz="1600" dirty="0">
                <a:latin typeface="+mn-lt"/>
              </a:rPr>
              <a:t>– увеличение способностей процесса соответствовать требованиям (</a:t>
            </a:r>
            <a:r>
              <a:rPr lang="ru-RU" altLang="ru-RU" sz="1600" i="1" dirty="0">
                <a:solidFill>
                  <a:srgbClr val="0066FF"/>
                </a:solidFill>
                <a:latin typeface="+mn-lt"/>
              </a:rPr>
              <a:t>быстрее, дешевле, </a:t>
            </a:r>
            <a:r>
              <a:rPr lang="ru-RU" altLang="ru-RU" sz="1600" i="1" dirty="0" err="1">
                <a:solidFill>
                  <a:srgbClr val="0066FF"/>
                </a:solidFill>
                <a:latin typeface="+mn-lt"/>
              </a:rPr>
              <a:t>прогнозируемее</a:t>
            </a:r>
            <a:r>
              <a:rPr lang="ru-RU" altLang="ru-RU" sz="1600" i="1" dirty="0">
                <a:solidFill>
                  <a:srgbClr val="0066FF"/>
                </a:solidFill>
                <a:latin typeface="+mn-lt"/>
              </a:rPr>
              <a:t> и гибче</a:t>
            </a:r>
            <a:r>
              <a:rPr lang="ru-RU" altLang="ru-RU" sz="1600" dirty="0">
                <a:latin typeface="+mn-lt"/>
              </a:rPr>
              <a:t>), превышение ожиданий клиентов.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2207A7D-00C3-431B-96A5-77605954B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341" y="1698118"/>
            <a:ext cx="1749456" cy="220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830C7439-FB7D-4485-AC5D-6EEEF635C33B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37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299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372991D2-3CE8-404B-9F6A-6F4DE8A5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74257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Упражнение: перечислите плюсы и минусы               создания процессной модели в вашей организации </a:t>
            </a:r>
          </a:p>
        </p:txBody>
      </p:sp>
      <p:pic>
        <p:nvPicPr>
          <p:cNvPr id="506" name="Объект 4">
            <a:extLst>
              <a:ext uri="{FF2B5EF4-FFF2-40B4-BE49-F238E27FC236}">
                <a16:creationId xmlns:a16="http://schemas.microsoft.com/office/drawing/2014/main" id="{C159F7FE-5895-4333-AA12-7F68DFE88F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1419" y="1142424"/>
            <a:ext cx="5795301" cy="3865563"/>
          </a:xfrm>
        </p:spPr>
      </p:pic>
      <p:sp>
        <p:nvSpPr>
          <p:cNvPr id="507" name="Номер слайда 4">
            <a:extLst>
              <a:ext uri="{FF2B5EF4-FFF2-40B4-BE49-F238E27FC236}">
                <a16:creationId xmlns:a16="http://schemas.microsoft.com/office/drawing/2014/main" id="{6B2C6B54-4841-4997-A966-A6B6178B881E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38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29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1721193-D36E-4CEA-B292-0F2431C03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Управленческая «классика»</a:t>
            </a:r>
          </a:p>
        </p:txBody>
      </p:sp>
      <p:sp>
        <p:nvSpPr>
          <p:cNvPr id="3" name="Rectangle 1027">
            <a:extLst>
              <a:ext uri="{FF2B5EF4-FFF2-40B4-BE49-F238E27FC236}">
                <a16:creationId xmlns:a16="http://schemas.microsoft.com/office/drawing/2014/main" id="{44613E7F-7CD8-4A61-BEBF-F56157116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0491" y="1381045"/>
            <a:ext cx="4520089" cy="301777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841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ru-RU" altLang="ru-RU" sz="1600" dirty="0">
                <a:latin typeface="+mn-lt"/>
              </a:rPr>
              <a:t>Часто компании – это охапки кольев, связанных наверху «владельцем ресурсов». Каждый кол это функциональное подразделение, своя </a:t>
            </a:r>
            <a:r>
              <a:rPr lang="ru-RU" altLang="ru-RU" sz="1600" dirty="0">
                <a:solidFill>
                  <a:srgbClr val="0066FF"/>
                </a:solidFill>
                <a:latin typeface="+mn-lt"/>
              </a:rPr>
              <a:t>субкультура</a:t>
            </a:r>
            <a:r>
              <a:rPr lang="ru-RU" altLang="ru-RU" sz="1600" dirty="0">
                <a:latin typeface="+mn-lt"/>
              </a:rPr>
              <a:t>, которую заботит только </a:t>
            </a:r>
            <a:r>
              <a:rPr lang="ru-RU" altLang="ru-RU" sz="1600" dirty="0">
                <a:solidFill>
                  <a:srgbClr val="0066FF"/>
                </a:solidFill>
                <a:latin typeface="+mn-lt"/>
              </a:rPr>
              <a:t>сфера влияния</a:t>
            </a:r>
            <a:r>
              <a:rPr lang="ru-RU" altLang="ru-RU" sz="1600" dirty="0">
                <a:latin typeface="+mn-lt"/>
              </a:rPr>
              <a:t> и видовое выживание.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altLang="ru-RU" sz="1600" dirty="0">
                <a:latin typeface="+mn-lt"/>
              </a:rPr>
              <a:t> Типичное взаимодействие – «подковерные игры» и </a:t>
            </a:r>
            <a:r>
              <a:rPr lang="ru-RU" altLang="ru-RU" sz="1600" dirty="0">
                <a:solidFill>
                  <a:srgbClr val="0066FF"/>
                </a:solidFill>
                <a:latin typeface="+mn-lt"/>
              </a:rPr>
              <a:t>«торги» за ресурсы</a:t>
            </a:r>
            <a:r>
              <a:rPr lang="ru-RU" altLang="ru-RU" sz="1600" dirty="0">
                <a:latin typeface="+mn-lt"/>
              </a:rPr>
              <a:t>. Никто в компании достоверно не знает, что происходит. Все окружены конкурентами в борьбе за ресурсы и занимают круговую оборону</a:t>
            </a:r>
          </a:p>
        </p:txBody>
      </p:sp>
      <p:pic>
        <p:nvPicPr>
          <p:cNvPr id="5" name="Picture 1029">
            <a:extLst>
              <a:ext uri="{FF2B5EF4-FFF2-40B4-BE49-F238E27FC236}">
                <a16:creationId xmlns:a16="http://schemas.microsoft.com/office/drawing/2014/main" id="{0F6CF474-6BA1-49B7-8C94-A1D34CDAD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02" y="991159"/>
            <a:ext cx="2232232" cy="198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86F3513B-DAA3-48C1-B6E7-E1AE8E491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12" y="3158633"/>
            <a:ext cx="2692812" cy="166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08F1871C-FA83-418A-885E-E7E677183F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71449" y="4561435"/>
            <a:ext cx="367581" cy="377825"/>
          </a:xfrm>
        </p:spPr>
        <p:txBody>
          <a:bodyPr/>
          <a:lstStyle/>
          <a:p>
            <a:pPr defTabSz="685800">
              <a:defRPr/>
            </a:pPr>
            <a:fld id="{ED272EA8-4B81-4A31-A7C3-D00B044141D1}" type="slidenum">
              <a:rPr lang="ru-RU" b="1">
                <a:solidFill>
                  <a:srgbClr val="003274"/>
                </a:solidFill>
              </a:rPr>
              <a:pPr defTabSz="685800">
                <a:defRPr/>
              </a:pPr>
              <a:t>4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058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1721193-D36E-4CEA-B292-0F2431C03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Функциональный и процессный подходы</a:t>
            </a:r>
          </a:p>
        </p:txBody>
      </p:sp>
      <p:graphicFrame>
        <p:nvGraphicFramePr>
          <p:cNvPr id="5" name="Group 31">
            <a:extLst>
              <a:ext uri="{FF2B5EF4-FFF2-40B4-BE49-F238E27FC236}">
                <a16:creationId xmlns:a16="http://schemas.microsoft.com/office/drawing/2014/main" id="{06AD07B1-5432-4255-AEDE-B11BDF6EB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681081"/>
              </p:ext>
            </p:extLst>
          </p:nvPr>
        </p:nvGraphicFramePr>
        <p:xfrm>
          <a:off x="1511644" y="1045050"/>
          <a:ext cx="6120712" cy="2127871"/>
        </p:xfrm>
        <a:graphic>
          <a:graphicData uri="http://schemas.openxmlformats.org/drawingml/2006/table">
            <a:tbl>
              <a:tblPr/>
              <a:tblGrid>
                <a:gridCol w="2926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4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0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Функциональный подход</a:t>
                      </a:r>
                    </a:p>
                  </a:txBody>
                  <a:tcPr marL="68644" marR="68644" marT="34322" marB="34322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Процессный подход</a:t>
                      </a:r>
                    </a:p>
                  </a:txBody>
                  <a:tcPr marL="68644" marR="68644" marT="34322" marB="343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7807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Ориентация на начальника 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Статичность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Закрытость информации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Слабые коммуникации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Управленческие акценты на изменение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оргструктуры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Доказать свою необходимость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644" marR="68644" marT="34322" marB="34322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Ориентация на потребителя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Постоянное улучшение 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Прозрачность информации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Синергия, поддержка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Управленческие акценты на стратегию и возможности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Получить общий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644" marR="68644" marT="34322" marB="34322" horzOverflow="overflow">
                    <a:lnL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 Box 129">
            <a:extLst>
              <a:ext uri="{FF2B5EF4-FFF2-40B4-BE49-F238E27FC236}">
                <a16:creationId xmlns:a16="http://schemas.microsoft.com/office/drawing/2014/main" id="{524F1D99-5FD1-40EE-BE37-AF6BF75B8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481" y="3626159"/>
            <a:ext cx="35425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Georgia" panose="02040502050405020303" pitchFamily="18" charset="0"/>
              </a:rPr>
              <a:t>Иногда генеалогическое древо может рассказать про характер взаимодействия гораздо больше, чем процессная модель или структура</a:t>
            </a:r>
            <a:endParaRPr lang="ru-RU" altLang="ru-RU" sz="1400" dirty="0">
              <a:solidFill>
                <a:srgbClr val="3C8C93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97DE7B-F756-45B6-B671-AEE4DF2BE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876" y="3462539"/>
            <a:ext cx="1601682" cy="128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FA48BF4D-2639-488D-B335-091085FC17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71449" y="4561435"/>
            <a:ext cx="367581" cy="377825"/>
          </a:xfrm>
        </p:spPr>
        <p:txBody>
          <a:bodyPr/>
          <a:lstStyle/>
          <a:p>
            <a:pPr defTabSz="685800">
              <a:defRPr/>
            </a:pPr>
            <a:fld id="{ED272EA8-4B81-4A31-A7C3-D00B044141D1}" type="slidenum">
              <a:rPr lang="ru-RU" b="1">
                <a:solidFill>
                  <a:srgbClr val="003274"/>
                </a:solidFill>
              </a:rPr>
              <a:pPr defTabSz="685800">
                <a:defRPr/>
              </a:pPr>
              <a:t>5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916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5F77D-2C35-4685-8080-5B8789D45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13" y="101139"/>
            <a:ext cx="6884987" cy="683721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Процессная модель – серьезный рост эффективности организации, потому что: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2B405-089B-4486-A143-87AE6C76D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4" y="1156853"/>
            <a:ext cx="5104678" cy="3404581"/>
          </a:xfrm>
        </p:spPr>
        <p:txBody>
          <a:bodyPr/>
          <a:lstStyle/>
          <a:p>
            <a:pPr marL="342900" indent="-342900" algn="just">
              <a:spcAft>
                <a:spcPts val="600"/>
              </a:spcAft>
              <a:buFont typeface="+mj-lt"/>
              <a:buAutoNum type="arabicPeriod"/>
              <a:tabLst>
                <a:tab pos="571500" algn="l"/>
              </a:tabLst>
            </a:pPr>
            <a:r>
              <a:rPr lang="ru-RU" sz="1400" dirty="0"/>
              <a:t>Описаны, визуализированы, стандартизированы и снижены по сложности все объекты управления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  <a:tabLst>
                <a:tab pos="571500" algn="l"/>
              </a:tabLst>
            </a:pPr>
            <a:r>
              <a:rPr lang="ru-RU" sz="1400" dirty="0"/>
              <a:t>Все объекты управления увязаны в единую систему, заточенную под производство продуктов, удовлетворяющих требования клиентов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  <a:tabLst>
                <a:tab pos="571500" algn="l"/>
              </a:tabLst>
            </a:pPr>
            <a:r>
              <a:rPr lang="ru-RU" sz="1400" dirty="0"/>
              <a:t>Точно распределяются ответственность, ресурсы и полномочия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  <a:tabLst>
                <a:tab pos="571500" algn="l"/>
              </a:tabLst>
            </a:pPr>
            <a:r>
              <a:rPr lang="ru-RU" sz="1400" dirty="0">
                <a:ea typeface="Times New Roman" panose="02020603050405020304" pitchFamily="18" charset="0"/>
              </a:rPr>
              <a:t>Промоделировано будущее компании, формализованы ее системные возможности, позволяющие проводить целостные реформы, а не «локальную оптимизацию»</a:t>
            </a:r>
            <a:endParaRPr lang="ru-RU" sz="1400" dirty="0"/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  <a:tabLst>
                <a:tab pos="571500" algn="l"/>
              </a:tabLst>
            </a:pPr>
            <a:r>
              <a:rPr lang="ru-RU" sz="1400" dirty="0">
                <a:effectLst/>
                <a:ea typeface="Times New Roman" panose="02020603050405020304" pitchFamily="18" charset="0"/>
              </a:rPr>
              <a:t>Быстрая адаптация персонала, тиражирование филиальной сети и структурных решений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78ECF8-481C-41CE-9DE3-3494E972C7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71449" y="4561435"/>
            <a:ext cx="367581" cy="377825"/>
          </a:xfrm>
        </p:spPr>
        <p:txBody>
          <a:bodyPr/>
          <a:lstStyle/>
          <a:p>
            <a:pPr defTabSz="685800">
              <a:defRPr/>
            </a:pPr>
            <a:fld id="{ED272EA8-4B81-4A31-A7C3-D00B044141D1}" type="slidenum">
              <a:rPr lang="ru-RU" b="1">
                <a:solidFill>
                  <a:srgbClr val="003274"/>
                </a:solidFill>
              </a:rPr>
              <a:pPr defTabSz="685800">
                <a:defRPr/>
              </a:pPr>
              <a:t>6</a:t>
            </a:fld>
            <a:endParaRPr lang="ru-RU" b="1" dirty="0">
              <a:solidFill>
                <a:srgbClr val="003274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ADF9BA-DA96-498A-B416-E71F99C8B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930" y="2093984"/>
            <a:ext cx="2525857" cy="126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61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49F4E7F-0729-4EA5-93B0-50C129483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Модель: «Анализ – Синтез»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9FA8668-F7F6-434A-97BF-E5B5F79D6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1"/>
          <a:stretch/>
        </p:blipFill>
        <p:spPr>
          <a:xfrm>
            <a:off x="2076104" y="1136330"/>
            <a:ext cx="4635744" cy="20370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35B2C3-DDF7-4E78-89BB-5A62AE567D79}"/>
              </a:ext>
            </a:extLst>
          </p:cNvPr>
          <p:cNvSpPr txBox="1"/>
          <p:nvPr/>
        </p:nvSpPr>
        <p:spPr>
          <a:xfrm>
            <a:off x="451745" y="3370916"/>
            <a:ext cx="8110364" cy="1190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49263" algn="l"/>
              </a:tabLst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Проекты по улучшениям процессов – это анализ системы, разделение ее на части и погружение в эти части. Эта «процессная хирургия» может улучшать части системы, но она не может выстраивать системы, даже если приобретет массовый характер.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49263" algn="l"/>
              </a:tabLst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	Процессная модель – это синтез, составление нового целого из улучшенных процессов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D09AD71F-CD82-4B18-BAEE-F5A16E6C91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71449" y="4561435"/>
            <a:ext cx="367581" cy="377825"/>
          </a:xfrm>
        </p:spPr>
        <p:txBody>
          <a:bodyPr/>
          <a:lstStyle/>
          <a:p>
            <a:pPr defTabSz="685800">
              <a:defRPr/>
            </a:pPr>
            <a:fld id="{ED272EA8-4B81-4A31-A7C3-D00B044141D1}" type="slidenum">
              <a:rPr lang="ru-RU" b="1">
                <a:solidFill>
                  <a:srgbClr val="003274"/>
                </a:solidFill>
              </a:rPr>
              <a:pPr defTabSz="685800">
                <a:defRPr/>
              </a:pPr>
              <a:t>7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3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49F4E7F-0729-4EA5-93B0-50C129483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Параметры процесса</a:t>
            </a:r>
          </a:p>
        </p:txBody>
      </p:sp>
      <p:sp>
        <p:nvSpPr>
          <p:cNvPr id="3" name="Скругленный прямоугольник 7">
            <a:extLst>
              <a:ext uri="{FF2B5EF4-FFF2-40B4-BE49-F238E27FC236}">
                <a16:creationId xmlns:a16="http://schemas.microsoft.com/office/drawing/2014/main" id="{827D0E7D-2882-480D-B777-8F6E07294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907" y="1460124"/>
            <a:ext cx="2990850" cy="2638425"/>
          </a:xfrm>
          <a:prstGeom prst="roundRect">
            <a:avLst>
              <a:gd name="adj" fmla="val 4394"/>
            </a:avLst>
          </a:prstGeom>
          <a:solidFill>
            <a:srgbClr val="BBE0E3"/>
          </a:solidFill>
          <a:ln w="38100" algn="ctr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269875" marR="0" lvl="0" indent="-2698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Владелец</a:t>
            </a:r>
          </a:p>
          <a:p>
            <a:pPr marL="269875" marR="0" lvl="0" indent="-2698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altLang="ru-RU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269875" marR="0" lvl="0" indent="-2698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Основные виды деятельности (подпроцессы)</a:t>
            </a:r>
          </a:p>
          <a:p>
            <a:pPr marL="269875" marR="0" lvl="0" indent="-2698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altLang="ru-RU" sz="1400" kern="0" dirty="0">
              <a:solidFill>
                <a:srgbClr val="000000"/>
              </a:solidFill>
            </a:endParaRPr>
          </a:p>
          <a:p>
            <a:pPr marL="269875" marR="0" lvl="0" indent="-2698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Показатели эффективности процесса</a:t>
            </a:r>
          </a:p>
          <a:p>
            <a:pPr marL="269875" marR="0" lvl="0" indent="-2698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altLang="ru-RU" sz="1400" kern="0" dirty="0">
              <a:solidFill>
                <a:srgbClr val="000000"/>
              </a:solidFill>
            </a:endParaRPr>
          </a:p>
          <a:p>
            <a:pPr marL="269875" marR="0" lvl="0" indent="-2698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Стандарты, регулирующие процесс</a:t>
            </a:r>
            <a:endParaRPr kumimoji="0" lang="ru-RU" altLang="ru-R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5" name="Прямая со стрелкой 8">
            <a:extLst>
              <a:ext uri="{FF2B5EF4-FFF2-40B4-BE49-F238E27FC236}">
                <a16:creationId xmlns:a16="http://schemas.microsoft.com/office/drawing/2014/main" id="{42589E4F-64FE-49C9-B4DA-28BFCF6053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66532" y="1936374"/>
            <a:ext cx="1476375" cy="0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Прямая со стрелкой 13">
            <a:extLst>
              <a:ext uri="{FF2B5EF4-FFF2-40B4-BE49-F238E27FC236}">
                <a16:creationId xmlns:a16="http://schemas.microsoft.com/office/drawing/2014/main" id="{0DC23000-5C5E-48BB-80E2-8F53C494D7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85582" y="3517524"/>
            <a:ext cx="1476375" cy="0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AutoShape 1160">
            <a:extLst>
              <a:ext uri="{FF2B5EF4-FFF2-40B4-BE49-F238E27FC236}">
                <a16:creationId xmlns:a16="http://schemas.microsoft.com/office/drawing/2014/main" id="{E321DBC7-D33A-4C06-962D-5A161FC6D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207" y="3365124"/>
            <a:ext cx="304800" cy="295275"/>
          </a:xfrm>
          <a:prstGeom prst="smileyFace">
            <a:avLst>
              <a:gd name="adj" fmla="val 4653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8" name="Прямая со стрелкой 57">
            <a:extLst>
              <a:ext uri="{FF2B5EF4-FFF2-40B4-BE49-F238E27FC236}">
                <a16:creationId xmlns:a16="http://schemas.microsoft.com/office/drawing/2014/main" id="{8BC982E3-A9E4-4DA3-9E13-2055FFCB04F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66532" y="2717424"/>
            <a:ext cx="1476375" cy="0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AutoShape 1160">
            <a:extLst>
              <a:ext uri="{FF2B5EF4-FFF2-40B4-BE49-F238E27FC236}">
                <a16:creationId xmlns:a16="http://schemas.microsoft.com/office/drawing/2014/main" id="{F57C634D-F978-4AD6-9ED0-BE9E6A05E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157" y="2565024"/>
            <a:ext cx="304800" cy="295275"/>
          </a:xfrm>
          <a:prstGeom prst="smileyFace">
            <a:avLst>
              <a:gd name="adj" fmla="val 4653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10" name="Прямая со стрелкой 76">
            <a:extLst>
              <a:ext uri="{FF2B5EF4-FFF2-40B4-BE49-F238E27FC236}">
                <a16:creationId xmlns:a16="http://schemas.microsoft.com/office/drawing/2014/main" id="{44E1370A-E909-432F-B438-649396415D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33757" y="1936374"/>
            <a:ext cx="1476375" cy="0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Прямая со стрелкой 79">
            <a:extLst>
              <a:ext uri="{FF2B5EF4-FFF2-40B4-BE49-F238E27FC236}">
                <a16:creationId xmlns:a16="http://schemas.microsoft.com/office/drawing/2014/main" id="{B74EA223-63A0-4463-B96A-3335A9C4A59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52807" y="3517524"/>
            <a:ext cx="1476375" cy="0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Прямая со стрелкой 80">
            <a:extLst>
              <a:ext uri="{FF2B5EF4-FFF2-40B4-BE49-F238E27FC236}">
                <a16:creationId xmlns:a16="http://schemas.microsoft.com/office/drawing/2014/main" id="{06B65FC3-69F5-4BF9-83C9-ACA3DA7FC3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33757" y="2717424"/>
            <a:ext cx="1476375" cy="0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AutoShape 1160">
            <a:extLst>
              <a:ext uri="{FF2B5EF4-FFF2-40B4-BE49-F238E27FC236}">
                <a16:creationId xmlns:a16="http://schemas.microsoft.com/office/drawing/2014/main" id="{4BDAB69E-3912-493D-BA4A-B1D9FDE4E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2994" y="3365124"/>
            <a:ext cx="304800" cy="295275"/>
          </a:xfrm>
          <a:prstGeom prst="smileyFace">
            <a:avLst>
              <a:gd name="adj" fmla="val 4653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AutoShape 1160">
            <a:extLst>
              <a:ext uri="{FF2B5EF4-FFF2-40B4-BE49-F238E27FC236}">
                <a16:creationId xmlns:a16="http://schemas.microsoft.com/office/drawing/2014/main" id="{504CC281-6B7A-424F-9E17-858158785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3944" y="2565024"/>
            <a:ext cx="304800" cy="295275"/>
          </a:xfrm>
          <a:prstGeom prst="smileyFace">
            <a:avLst>
              <a:gd name="adj" fmla="val 4653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AutoShape 1160">
            <a:extLst>
              <a:ext uri="{FF2B5EF4-FFF2-40B4-BE49-F238E27FC236}">
                <a16:creationId xmlns:a16="http://schemas.microsoft.com/office/drawing/2014/main" id="{20B16276-95B9-4FBD-963F-3C8678CA2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982" y="1780799"/>
            <a:ext cx="304800" cy="295275"/>
          </a:xfrm>
          <a:prstGeom prst="smileyFace">
            <a:avLst>
              <a:gd name="adj" fmla="val 4653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6" name="AutoShape 1160">
            <a:extLst>
              <a:ext uri="{FF2B5EF4-FFF2-40B4-BE49-F238E27FC236}">
                <a16:creationId xmlns:a16="http://schemas.microsoft.com/office/drawing/2014/main" id="{74C2F281-87C7-4189-91B6-9EE0CD943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0769" y="1780799"/>
            <a:ext cx="304800" cy="295275"/>
          </a:xfrm>
          <a:prstGeom prst="smileyFace">
            <a:avLst>
              <a:gd name="adj" fmla="val 4653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EEA016AA-324C-4133-9BC2-E8D453DA815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45844" y="2569787"/>
            <a:ext cx="3057525" cy="2476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требования</a:t>
            </a:r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4EA3627C-64EE-48D9-A7B2-9DA9929BA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0531" y="1124091"/>
            <a:ext cx="967542" cy="307458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Что получаем</a:t>
            </a:r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9DD64517-8E44-4CBB-9963-E054D3875A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676696" y="2585989"/>
            <a:ext cx="3057525" cy="2476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требования</a:t>
            </a: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6E329597-A262-4E5F-BB8B-EF4924557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040" y="1158192"/>
            <a:ext cx="1026954" cy="295274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Что передаем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E9D5B026-7FAF-4D5F-858D-998AF88D9D6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761762" y="2563467"/>
            <a:ext cx="1211264" cy="306386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Кому передаем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91D3E4-216B-44D5-9B04-AB6F7BF674D6}"/>
              </a:ext>
            </a:extLst>
          </p:cNvPr>
          <p:cNvSpPr txBox="1"/>
          <p:nvPr/>
        </p:nvSpPr>
        <p:spPr>
          <a:xfrm>
            <a:off x="2152332" y="73903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Название процесса</a:t>
            </a:r>
          </a:p>
        </p:txBody>
      </p:sp>
      <p:sp>
        <p:nvSpPr>
          <p:cNvPr id="23" name="Правая фигурная скобка 22">
            <a:extLst>
              <a:ext uri="{FF2B5EF4-FFF2-40B4-BE49-F238E27FC236}">
                <a16:creationId xmlns:a16="http://schemas.microsoft.com/office/drawing/2014/main" id="{6821F97E-5D8D-4743-9921-04AF2CB6EB4C}"/>
              </a:ext>
            </a:extLst>
          </p:cNvPr>
          <p:cNvSpPr/>
          <p:nvPr/>
        </p:nvSpPr>
        <p:spPr>
          <a:xfrm>
            <a:off x="7757794" y="1604140"/>
            <a:ext cx="304800" cy="22250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B80BCA-5091-4EC9-A0AC-E92AD7F092B7}"/>
              </a:ext>
            </a:extLst>
          </p:cNvPr>
          <p:cNvSpPr txBox="1"/>
          <p:nvPr/>
        </p:nvSpPr>
        <p:spPr>
          <a:xfrm>
            <a:off x="6373414" y="1664540"/>
            <a:ext cx="8129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Выход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2FBB8B-36EA-4939-BB8A-A3B83DB91A97}"/>
              </a:ext>
            </a:extLst>
          </p:cNvPr>
          <p:cNvSpPr txBox="1"/>
          <p:nvPr/>
        </p:nvSpPr>
        <p:spPr>
          <a:xfrm>
            <a:off x="6396157" y="2449433"/>
            <a:ext cx="8129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Выход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B8057C-4EF5-449F-9056-2935CA29AA45}"/>
              </a:ext>
            </a:extLst>
          </p:cNvPr>
          <p:cNvSpPr txBox="1"/>
          <p:nvPr/>
        </p:nvSpPr>
        <p:spPr>
          <a:xfrm>
            <a:off x="6403498" y="3232913"/>
            <a:ext cx="8129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Выход</a:t>
            </a: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07A1E813-4271-42B8-B629-EB6B89F3AAA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57388" y="2563467"/>
            <a:ext cx="1211264" cy="306386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От кого получаем </a:t>
            </a:r>
          </a:p>
        </p:txBody>
      </p:sp>
      <p:sp>
        <p:nvSpPr>
          <p:cNvPr id="28" name="Правая фигурная скобка 27">
            <a:extLst>
              <a:ext uri="{FF2B5EF4-FFF2-40B4-BE49-F238E27FC236}">
                <a16:creationId xmlns:a16="http://schemas.microsoft.com/office/drawing/2014/main" id="{D3A8168A-8359-49FC-A5F0-90AAC42BDF21}"/>
              </a:ext>
            </a:extLst>
          </p:cNvPr>
          <p:cNvSpPr/>
          <p:nvPr/>
        </p:nvSpPr>
        <p:spPr>
          <a:xfrm rot="10800000">
            <a:off x="830739" y="1533466"/>
            <a:ext cx="304800" cy="22250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3312C3-B1C5-457E-A47D-A63253FF31E8}"/>
              </a:ext>
            </a:extLst>
          </p:cNvPr>
          <p:cNvSpPr txBox="1"/>
          <p:nvPr/>
        </p:nvSpPr>
        <p:spPr>
          <a:xfrm>
            <a:off x="1546263" y="2386077"/>
            <a:ext cx="8129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Вход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0E104C-82CF-42F6-B1F5-307CE122EEF8}"/>
              </a:ext>
            </a:extLst>
          </p:cNvPr>
          <p:cNvSpPr txBox="1"/>
          <p:nvPr/>
        </p:nvSpPr>
        <p:spPr>
          <a:xfrm>
            <a:off x="1571783" y="1626910"/>
            <a:ext cx="8129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Вход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50BD70-3F81-46B1-97C0-F15EFAC5BE79}"/>
              </a:ext>
            </a:extLst>
          </p:cNvPr>
          <p:cNvSpPr txBox="1"/>
          <p:nvPr/>
        </p:nvSpPr>
        <p:spPr>
          <a:xfrm>
            <a:off x="1546422" y="3193873"/>
            <a:ext cx="8129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Вход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3FFF6E-F1A6-4FF2-8136-45B5306E7B87}"/>
              </a:ext>
            </a:extLst>
          </p:cNvPr>
          <p:cNvSpPr txBox="1"/>
          <p:nvPr/>
        </p:nvSpPr>
        <p:spPr>
          <a:xfrm>
            <a:off x="609521" y="4403528"/>
            <a:ext cx="765762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58775"/>
            <a:r>
              <a:rPr lang="ru-RU" altLang="ru-RU" sz="1600" b="1" dirty="0">
                <a:solidFill>
                  <a:srgbClr val="0070C0"/>
                </a:solidFill>
              </a:rPr>
              <a:t>Определить процесс </a:t>
            </a:r>
            <a:r>
              <a:rPr lang="ru-RU" altLang="ru-RU" sz="1600" b="0" dirty="0"/>
              <a:t>– </a:t>
            </a:r>
            <a:r>
              <a:rPr lang="ru-RU" altLang="ru-RU" sz="1400" b="0" dirty="0"/>
              <a:t>установить и описать его </a:t>
            </a:r>
            <a:r>
              <a:rPr lang="ru-RU" altLang="ru-RU" sz="1400" dirty="0"/>
              <a:t>параметры. </a:t>
            </a:r>
            <a:r>
              <a:rPr lang="ru-RU" sz="1400" dirty="0"/>
              <a:t>Если это не удается то либо это пустая сущность, либо деятельность в рамках другого процесса</a:t>
            </a:r>
          </a:p>
        </p:txBody>
      </p:sp>
      <p:sp>
        <p:nvSpPr>
          <p:cNvPr id="33" name="Номер слайда 4">
            <a:extLst>
              <a:ext uri="{FF2B5EF4-FFF2-40B4-BE49-F238E27FC236}">
                <a16:creationId xmlns:a16="http://schemas.microsoft.com/office/drawing/2014/main" id="{3C621991-0863-42F5-8819-4FE63267EA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71449" y="4561435"/>
            <a:ext cx="367581" cy="377825"/>
          </a:xfrm>
        </p:spPr>
        <p:txBody>
          <a:bodyPr/>
          <a:lstStyle/>
          <a:p>
            <a:pPr defTabSz="685800">
              <a:defRPr/>
            </a:pPr>
            <a:fld id="{ED272EA8-4B81-4A31-A7C3-D00B044141D1}" type="slidenum">
              <a:rPr lang="ru-RU" b="1">
                <a:solidFill>
                  <a:srgbClr val="003274"/>
                </a:solidFill>
              </a:rPr>
              <a:pPr defTabSz="685800">
                <a:defRPr/>
              </a:pPr>
              <a:t>8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379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49F4E7F-0729-4EA5-93B0-50C129483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Пример описанного процесса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B93C10-1359-4252-926D-4A0A4CF19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1" y="874541"/>
            <a:ext cx="7162800" cy="4194837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7B2C6E-EBC5-4F19-BFE6-652B9B8B5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71449" y="4561435"/>
            <a:ext cx="367581" cy="377825"/>
          </a:xfrm>
        </p:spPr>
        <p:txBody>
          <a:bodyPr/>
          <a:lstStyle/>
          <a:p>
            <a:pPr defTabSz="685800">
              <a:defRPr/>
            </a:pPr>
            <a:fld id="{ED272EA8-4B81-4A31-A7C3-D00B044141D1}" type="slidenum">
              <a:rPr lang="ru-RU" b="1">
                <a:solidFill>
                  <a:srgbClr val="003274"/>
                </a:solidFill>
              </a:rPr>
              <a:pPr defTabSz="685800">
                <a:defRPr/>
              </a:pPr>
              <a:t>9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64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10.xml><?xml version="1.0" encoding="utf-8"?>
<a:theme xmlns:a="http://schemas.openxmlformats.org/drawingml/2006/main" name="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12.xml><?xml version="1.0" encoding="utf-8"?>
<a:theme xmlns:a="http://schemas.openxmlformats.org/drawingml/2006/main" name="3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Presentation_16x9_white_template</Template>
  <TotalTime>15994</TotalTime>
  <Words>2191</Words>
  <Application>Microsoft Office PowerPoint</Application>
  <PresentationFormat>Произвольный</PresentationFormat>
  <Paragraphs>310</Paragraphs>
  <Slides>38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14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38</vt:i4>
      </vt:variant>
    </vt:vector>
  </HeadingPairs>
  <TitlesOfParts>
    <vt:vector size="63" baseType="lpstr">
      <vt:lpstr>MS PGothic</vt:lpstr>
      <vt:lpstr>Arial</vt:lpstr>
      <vt:lpstr>Arial Narrow</vt:lpstr>
      <vt:lpstr>Calibri</vt:lpstr>
      <vt:lpstr>Georgia</vt:lpstr>
      <vt:lpstr>Symbol</vt:lpstr>
      <vt:lpstr>Times New Roman</vt:lpstr>
      <vt:lpstr>Wingdings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b-default</vt:lpstr>
      <vt:lpstr>1_b-default</vt:lpstr>
      <vt:lpstr>2_b-default</vt:lpstr>
      <vt:lpstr>1_Титульный слайд</vt:lpstr>
      <vt:lpstr>3_Текст картинка</vt:lpstr>
      <vt:lpstr>слайды контента</vt:lpstr>
      <vt:lpstr>1_слайды контента</vt:lpstr>
      <vt:lpstr>Clip</vt:lpstr>
      <vt:lpstr>Visio.Drawing.11</vt:lpstr>
      <vt:lpstr>Document</vt:lpstr>
      <vt:lpstr>Создание процессной модели</vt:lpstr>
      <vt:lpstr>Упражнение: дайте названия этим ситуациям</vt:lpstr>
      <vt:lpstr>Что такое процесс</vt:lpstr>
      <vt:lpstr>Управленческая «классика»</vt:lpstr>
      <vt:lpstr>Функциональный и процессный подходы</vt:lpstr>
      <vt:lpstr>Процессная модель – серьезный рост эффективности организации, потому что:</vt:lpstr>
      <vt:lpstr>Модель: «Анализ – Синтез»</vt:lpstr>
      <vt:lpstr>Параметры процесса</vt:lpstr>
      <vt:lpstr>Пример описанного процесса</vt:lpstr>
      <vt:lpstr>Презентация PowerPoint</vt:lpstr>
      <vt:lpstr>Презентация PowerPoint</vt:lpstr>
      <vt:lpstr>Параметры процесса</vt:lpstr>
      <vt:lpstr>Название и владелец процесса</vt:lpstr>
      <vt:lpstr>Виды процессов</vt:lpstr>
      <vt:lpstr>Презентация PowerPoint</vt:lpstr>
      <vt:lpstr>Презентация PowerPoint</vt:lpstr>
      <vt:lpstr>Пример процессной модели типового МФЦ</vt:lpstr>
      <vt:lpstr>Пример процессной модели типовой поликлиники</vt:lpstr>
      <vt:lpstr>Уровни описания процессов</vt:lpstr>
      <vt:lpstr>Пример описанных подпроцессов в ПМ МФЦ</vt:lpstr>
      <vt:lpstr>Требования к входам и выходам</vt:lpstr>
      <vt:lpstr>Требования к входам и выходам</vt:lpstr>
      <vt:lpstr>Требования к входам и выходам. Примеры</vt:lpstr>
      <vt:lpstr>Показатели эффективности процесса</vt:lpstr>
      <vt:lpstr>Показатели эффективности процесса. Примеры</vt:lpstr>
      <vt:lpstr>Стандарты процесса. Примеры</vt:lpstr>
      <vt:lpstr>Как ускорить создание ПМ. Лайфхаки</vt:lpstr>
      <vt:lpstr>Примеры развилок</vt:lpstr>
      <vt:lpstr>Направления для приведения описанной процессной модели к реальности организации</vt:lpstr>
      <vt:lpstr>Направления для приведения описанной процессной модели к реальности организации</vt:lpstr>
      <vt:lpstr>Направления для приведения описанной процессной модели к реальности организации</vt:lpstr>
      <vt:lpstr>Направления для приведения описанной процессной модели к реальности организации</vt:lpstr>
      <vt:lpstr>Направления для приведения описанной процессной модели к реальности организации</vt:lpstr>
      <vt:lpstr>Направления для приведения описанной процессной модели к реальности организации</vt:lpstr>
      <vt:lpstr>Развитие процессной модели через улучшения</vt:lpstr>
      <vt:lpstr>Развитие процессной модели через улучшения</vt:lpstr>
      <vt:lpstr>Развитие процессной модели через улучшения</vt:lpstr>
      <vt:lpstr>Упражнение: перечислите плюсы и минусы               создания процессной модели в вашей организации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Andrey</cp:lastModifiedBy>
  <cp:revision>311</cp:revision>
  <dcterms:created xsi:type="dcterms:W3CDTF">2019-09-24T12:37:05Z</dcterms:created>
  <dcterms:modified xsi:type="dcterms:W3CDTF">2023-06-01T12:37:23Z</dcterms:modified>
</cp:coreProperties>
</file>