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33"/>
  </p:notesMasterIdLst>
  <p:sldIdLst>
    <p:sldId id="256" r:id="rId3"/>
    <p:sldId id="257" r:id="rId4"/>
    <p:sldId id="299" r:id="rId5"/>
    <p:sldId id="300" r:id="rId6"/>
    <p:sldId id="301" r:id="rId7"/>
    <p:sldId id="302" r:id="rId8"/>
    <p:sldId id="306" r:id="rId9"/>
    <p:sldId id="303" r:id="rId10"/>
    <p:sldId id="305" r:id="rId11"/>
    <p:sldId id="304" r:id="rId12"/>
    <p:sldId id="307" r:id="rId13"/>
    <p:sldId id="308" r:id="rId14"/>
    <p:sldId id="313" r:id="rId15"/>
    <p:sldId id="314" r:id="rId16"/>
    <p:sldId id="315" r:id="rId17"/>
    <p:sldId id="312" r:id="rId18"/>
    <p:sldId id="317" r:id="rId19"/>
    <p:sldId id="316" r:id="rId20"/>
    <p:sldId id="319" r:id="rId21"/>
    <p:sldId id="320" r:id="rId22"/>
    <p:sldId id="321" r:id="rId23"/>
    <p:sldId id="322" r:id="rId24"/>
    <p:sldId id="323" r:id="rId25"/>
    <p:sldId id="324" r:id="rId26"/>
    <p:sldId id="325" r:id="rId27"/>
    <p:sldId id="326" r:id="rId28"/>
    <p:sldId id="327" r:id="rId29"/>
    <p:sldId id="328" r:id="rId30"/>
    <p:sldId id="318" r:id="rId31"/>
    <p:sldId id="298" r:id="rId32"/>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885"/>
    <a:srgbClr val="684A52"/>
    <a:srgbClr val="A4BEF3"/>
    <a:srgbClr val="87A0B2"/>
    <a:srgbClr val="553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1" d="100"/>
          <a:sy n="31" d="100"/>
        </p:scale>
        <p:origin x="-130" y="-33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90488" y="744538"/>
            <a:ext cx="6616700" cy="3722687"/>
          </a:xfrm>
          <a:prstGeom prst="rect">
            <a:avLst/>
          </a:prstGeom>
        </p:spPr>
        <p:txBody>
          <a:bodyPr/>
          <a:lstStyle/>
          <a:p>
            <a:endParaRPr/>
          </a:p>
        </p:txBody>
      </p:sp>
      <p:sp>
        <p:nvSpPr>
          <p:cNvPr id="49" name="Shape 49"/>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3991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sz="3200">
              <a:solidFill>
                <a:srgbClr val="FFFFFF"/>
              </a:solidFill>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4440378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508249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9346791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556930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3668025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083690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762936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4031746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549853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9197840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307219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rPr/>
              <a:pPr/>
              <a:t>‹#›</a:t>
            </a:fld>
            <a:endParaRPr/>
          </a:p>
        </p:txBody>
      </p:sp>
    </p:spTree>
    <p:extLst>
      <p:ext uri="{BB962C8B-B14F-4D97-AF65-F5344CB8AC3E}">
        <p14:creationId xmlns:p14="http://schemas.microsoft.com/office/powerpoint/2010/main" val="3077347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burkov@hse.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sp.gov.ru/pp719/p/pub/re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sp.gov.ru/pp719v2/pub/pro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erpt.eecommission.org/Goods" TargetMode="External"/><Relationship Id="rId4" Type="http://schemas.openxmlformats.org/officeDocument/2006/relationships/hyperlink" Target="https://gisp.gov.ru/pprf/marketplace/#/products/%257B%2522IncludeInREP%2522%253Atrue%257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reestr.digital.gov.r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rpt.eecommission.org/Good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verification.tpprf.ru/search/expertis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370299" y="4841776"/>
            <a:ext cx="13678139" cy="3052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latin typeface="+mn-lt"/>
                <a:ea typeface="Tahoma" panose="020B0604030504040204" pitchFamily="34" charset="0"/>
                <a:cs typeface="Tahoma" panose="020B0604030504040204" pitchFamily="34" charset="0"/>
              </a:rPr>
              <a:t>ПРИМЕНЕНИЕ НАЦИОНАЛЬНОГО РЕЖИМА при осуществлении закупок</a:t>
            </a:r>
            <a:endParaRPr dirty="0">
              <a:latin typeface="+mn-lt"/>
              <a:ea typeface="Tahoma" panose="020B0604030504040204" pitchFamily="34" charset="0"/>
              <a:cs typeface="Tahoma" panose="020B0604030504040204" pitchFamily="34" charset="0"/>
            </a:endParaRPr>
          </a:p>
        </p:txBody>
      </p:sp>
      <p:sp>
        <p:nvSpPr>
          <p:cNvPr id="53" name="Очень крутой подзаголовок презентации"/>
          <p:cNvSpPr txBox="1"/>
          <p:nvPr/>
        </p:nvSpPr>
        <p:spPr>
          <a:xfrm>
            <a:off x="7150653" y="9421663"/>
            <a:ext cx="9443424" cy="2083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200">
                <a:solidFill>
                  <a:srgbClr val="253957"/>
                </a:solidFill>
                <a:latin typeface="+mn-lt"/>
                <a:ea typeface="+mn-ea"/>
                <a:cs typeface="+mn-cs"/>
              </a:defRPr>
            </a:lvl1pPr>
          </a:lstStyle>
          <a:p>
            <a:pPr algn="ctr"/>
            <a:r>
              <a:rPr lang="ru-RU" dirty="0"/>
              <a:t>Бурков Александр Владимирович</a:t>
            </a:r>
          </a:p>
          <a:p>
            <a:pPr algn="ctr"/>
            <a:r>
              <a:rPr lang="ru-RU" dirty="0"/>
              <a:t>эксперт</a:t>
            </a:r>
          </a:p>
          <a:p>
            <a:pPr algn="ctr"/>
            <a:r>
              <a:rPr lang="ru-RU" dirty="0" smtClean="0">
                <a:hlinkClick r:id="rId2"/>
              </a:rPr>
              <a:t>aburkov@hse.ru</a:t>
            </a:r>
            <a:r>
              <a:rPr lang="ru-RU" dirty="0" smtClean="0"/>
              <a:t>  </a:t>
            </a:r>
            <a:endParaRPr lang="ru-RU" dirty="0"/>
          </a:p>
        </p:txBody>
      </p:sp>
      <p:sp>
        <p:nvSpPr>
          <p:cNvPr id="54" name="Название подразделения,  лаборатории, факультета и т.д."/>
          <p:cNvSpPr txBox="1"/>
          <p:nvPr/>
        </p:nvSpPr>
        <p:spPr>
          <a:xfrm>
            <a:off x="7116915" y="1524282"/>
            <a:ext cx="10115645"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smtClean="0"/>
              <a:t>Институт управления закупками и продажами</a:t>
            </a:r>
          </a:p>
          <a:p>
            <a:pPr algn="l">
              <a:defRPr sz="4200">
                <a:solidFill>
                  <a:srgbClr val="253957"/>
                </a:solidFill>
                <a:latin typeface="+mn-lt"/>
                <a:ea typeface="+mn-ea"/>
                <a:cs typeface="+mn-cs"/>
                <a:sym typeface="Arial Narrow"/>
              </a:defRPr>
            </a:pPr>
            <a:r>
              <a:rPr lang="ru-RU" dirty="0" smtClean="0"/>
              <a:t>им. А.Б. Соловьева </a:t>
            </a:r>
            <a:endParaRPr dirty="0"/>
          </a:p>
        </p:txBody>
      </p:sp>
      <p:sp>
        <p:nvSpPr>
          <p:cNvPr id="55" name="Москва, 2017"/>
          <p:cNvSpPr txBox="1"/>
          <p:nvPr/>
        </p:nvSpPr>
        <p:spPr>
          <a:xfrm>
            <a:off x="7116915" y="12834664"/>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a:t>
            </a:r>
            <a:r>
              <a:rPr dirty="0" smtClean="0"/>
              <a:t>20</a:t>
            </a:r>
            <a:r>
              <a:rPr lang="ru-RU" dirty="0" smtClean="0"/>
              <a:t>22</a:t>
            </a:r>
            <a:endParaRPr dirty="0"/>
          </a:p>
        </p:txBody>
      </p:sp>
      <p:pic>
        <p:nvPicPr>
          <p:cNvPr id="56" name="Изображение" descr="Изображение"/>
          <p:cNvPicPr>
            <a:picLocks noChangeAspect="1"/>
          </p:cNvPicPr>
          <p:nvPr/>
        </p:nvPicPr>
        <p:blipFill>
          <a:blip r:embed="rId3">
            <a:extLst/>
          </a:blip>
          <a:stretch>
            <a:fillRect/>
          </a:stretch>
        </p:blipFill>
        <p:spPr>
          <a:xfrm>
            <a:off x="1221970" y="1330739"/>
            <a:ext cx="2736119" cy="26455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Подтверждение </a:t>
            </a:r>
            <a:r>
              <a:rPr lang="ru-RU" sz="5400" b="1" dirty="0" err="1" smtClean="0">
                <a:solidFill>
                  <a:srgbClr val="684A52"/>
                </a:solidFill>
                <a:latin typeface="+mn-lt"/>
              </a:rPr>
              <a:t>Минпромторга</a:t>
            </a:r>
            <a:r>
              <a:rPr lang="ru-RU" sz="5400" b="1" dirty="0" smtClean="0">
                <a:solidFill>
                  <a:srgbClr val="684A52"/>
                </a:solidFill>
                <a:latin typeface="+mn-lt"/>
              </a:rPr>
              <a:t>  </a:t>
            </a:r>
            <a:r>
              <a:rPr lang="en-US" sz="5400" b="1" dirty="0">
                <a:solidFill>
                  <a:srgbClr val="684A52"/>
                </a:solidFill>
                <a:latin typeface="+mn-lt"/>
                <a:hlinkClick r:id="rId3"/>
              </a:rPr>
              <a:t>https://gisp.gov.ru/pp719/p/pub/res</a:t>
            </a:r>
            <a:r>
              <a:rPr lang="en-US" sz="5400" b="1" dirty="0" smtClean="0">
                <a:solidFill>
                  <a:srgbClr val="684A52"/>
                </a:solidFill>
                <a:latin typeface="+mn-lt"/>
                <a:hlinkClick r:id="rId3"/>
              </a:rPr>
              <a:t>/</a:t>
            </a:r>
            <a:r>
              <a:rPr lang="ru-RU" sz="5400" b="1" dirty="0" smtClean="0">
                <a:solidFill>
                  <a:srgbClr val="684A52"/>
                </a:solidFill>
                <a:latin typeface="+mn-lt"/>
              </a:rPr>
              <a:t> </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10</a:t>
            </a:fld>
            <a:endParaRPr lang="ru-RU"/>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606" y="2321496"/>
            <a:ext cx="11379880" cy="784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0152" y="1673424"/>
            <a:ext cx="943304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0152" y="7074024"/>
            <a:ext cx="94382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42182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0954328"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Сведения о применении или неприменении национального режима в ЕИС </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11</a:t>
            </a:fld>
            <a:endParaRPr lang="ru-R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606" y="2928759"/>
            <a:ext cx="10729192" cy="766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4416" y="2609528"/>
            <a:ext cx="10154808" cy="733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703168" y="10889287"/>
            <a:ext cx="3188693" cy="707886"/>
          </a:xfrm>
          <a:prstGeom prst="rect">
            <a:avLst/>
          </a:prstGeom>
        </p:spPr>
        <p:txBody>
          <a:bodyPr wrap="none">
            <a:spAutoFit/>
          </a:bodyPr>
          <a:lstStyle/>
          <a:p>
            <a:r>
              <a:rPr lang="ru-RU" sz="4000" dirty="0" smtClean="0">
                <a:solidFill>
                  <a:schemeClr val="accent1"/>
                </a:solidFill>
              </a:rPr>
              <a:t>Применение</a:t>
            </a:r>
            <a:endParaRPr lang="ru-RU" sz="4000" dirty="0">
              <a:solidFill>
                <a:schemeClr val="accent1"/>
              </a:solidFill>
            </a:endParaRPr>
          </a:p>
        </p:txBody>
      </p:sp>
      <p:sp>
        <p:nvSpPr>
          <p:cNvPr id="5" name="Прямоугольник 4"/>
          <p:cNvSpPr/>
          <p:nvPr/>
        </p:nvSpPr>
        <p:spPr>
          <a:xfrm>
            <a:off x="16014649" y="10735399"/>
            <a:ext cx="3752950" cy="707886"/>
          </a:xfrm>
          <a:prstGeom prst="rect">
            <a:avLst/>
          </a:prstGeom>
        </p:spPr>
        <p:txBody>
          <a:bodyPr wrap="none">
            <a:spAutoFit/>
          </a:bodyPr>
          <a:lstStyle/>
          <a:p>
            <a:r>
              <a:rPr lang="ru-RU" sz="4000" dirty="0" smtClean="0">
                <a:solidFill>
                  <a:srgbClr val="FF0000"/>
                </a:solidFill>
              </a:rPr>
              <a:t>Неприменение</a:t>
            </a:r>
            <a:endParaRPr lang="ru-RU" sz="4000" dirty="0">
              <a:solidFill>
                <a:srgbClr val="FF0000"/>
              </a:solidFill>
            </a:endParaRPr>
          </a:p>
        </p:txBody>
      </p:sp>
    </p:spTree>
    <p:extLst>
      <p:ext uri="{BB962C8B-B14F-4D97-AF65-F5344CB8AC3E}">
        <p14:creationId xmlns:p14="http://schemas.microsoft.com/office/powerpoint/2010/main" val="19215602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FF0000"/>
                </a:solidFill>
                <a:latin typeface="+mn-lt"/>
              </a:rPr>
              <a:t>Запреты </a:t>
            </a:r>
            <a:r>
              <a:rPr lang="ru-RU" sz="5400" b="1" dirty="0">
                <a:solidFill>
                  <a:srgbClr val="FF0000"/>
                </a:solidFill>
                <a:latin typeface="+mn-lt"/>
              </a:rPr>
              <a:t>допуска. </a:t>
            </a:r>
            <a:r>
              <a:rPr lang="ru-RU" sz="5400" b="1" dirty="0">
                <a:solidFill>
                  <a:srgbClr val="684A52"/>
                </a:solidFill>
                <a:latin typeface="+mn-lt"/>
              </a:rPr>
              <a:t>Промышленные товары</a:t>
            </a:r>
          </a:p>
        </p:txBody>
      </p:sp>
      <p:sp>
        <p:nvSpPr>
          <p:cNvPr id="2" name="Номер слайда 1"/>
          <p:cNvSpPr>
            <a:spLocks noGrp="1"/>
          </p:cNvSpPr>
          <p:nvPr>
            <p:ph type="sldNum" sz="quarter" idx="2"/>
          </p:nvPr>
        </p:nvSpPr>
        <p:spPr/>
        <p:txBody>
          <a:bodyPr/>
          <a:lstStyle/>
          <a:p>
            <a:fld id="{86CB4B4D-7CA3-9044-876B-883B54F8677D}" type="slidenum">
              <a:rPr lang="ru-RU" smtClean="0"/>
              <a:t>12</a:t>
            </a:fld>
            <a:endParaRPr lang="ru-RU"/>
          </a:p>
        </p:txBody>
      </p:sp>
      <p:sp>
        <p:nvSpPr>
          <p:cNvPr id="7" name="Прямоугольник 6"/>
          <p:cNvSpPr/>
          <p:nvPr/>
        </p:nvSpPr>
        <p:spPr>
          <a:xfrm>
            <a:off x="2426184" y="1785759"/>
            <a:ext cx="19918943" cy="11172289"/>
          </a:xfrm>
          <a:prstGeom prst="rect">
            <a:avLst/>
          </a:prstGeom>
        </p:spPr>
        <p:txBody>
          <a:bodyPr wrap="square">
            <a:spAutoFit/>
          </a:bodyPr>
          <a:lstStyle/>
          <a:p>
            <a:pPr algn="just"/>
            <a:r>
              <a:rPr lang="ru-RU" sz="4000" dirty="0">
                <a:solidFill>
                  <a:schemeClr val="accent1"/>
                </a:solidFill>
                <a:latin typeface="+mn-lt"/>
              </a:rPr>
              <a:t>Постановление Правительства РФ от 30 апреля 2020 г. N 616</a:t>
            </a:r>
            <a:r>
              <a:rPr lang="ru-RU" sz="4000" dirty="0">
                <a:latin typeface="+mn-lt"/>
              </a:rPr>
              <a:t>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a:t>
            </a:r>
            <a:r>
              <a:rPr lang="ru-RU" sz="4000" dirty="0" smtClean="0">
                <a:latin typeface="+mn-lt"/>
              </a:rPr>
              <a:t>……» </a:t>
            </a:r>
            <a:r>
              <a:rPr lang="ru-RU" sz="4000" dirty="0">
                <a:solidFill>
                  <a:srgbClr val="FF0000"/>
                </a:solidFill>
                <a:latin typeface="+mn-lt"/>
              </a:rPr>
              <a:t>Распространяется на аренду и лизинг!</a:t>
            </a:r>
          </a:p>
          <a:p>
            <a:pPr algn="just"/>
            <a:r>
              <a:rPr lang="ru-RU" sz="4000" dirty="0" smtClean="0">
                <a:solidFill>
                  <a:srgbClr val="FF0000"/>
                </a:solidFill>
                <a:latin typeface="+mn-lt"/>
              </a:rPr>
              <a:t>Круг </a:t>
            </a:r>
            <a:r>
              <a:rPr lang="ru-RU" sz="4000" dirty="0">
                <a:solidFill>
                  <a:srgbClr val="FF0000"/>
                </a:solidFill>
                <a:latin typeface="+mn-lt"/>
              </a:rPr>
              <a:t>заказчиков</a:t>
            </a:r>
            <a:r>
              <a:rPr lang="ru-RU" sz="4000" dirty="0">
                <a:latin typeface="+mn-lt"/>
              </a:rPr>
              <a:t>: ограничений нет.</a:t>
            </a:r>
          </a:p>
          <a:p>
            <a:pPr algn="just"/>
            <a:r>
              <a:rPr lang="ru-RU" sz="4000" dirty="0">
                <a:solidFill>
                  <a:srgbClr val="FF0000"/>
                </a:solidFill>
                <a:latin typeface="+mn-lt"/>
              </a:rPr>
              <a:t>Характер продукции: </a:t>
            </a:r>
            <a:r>
              <a:rPr lang="ru-RU" sz="4000" dirty="0" smtClean="0">
                <a:solidFill>
                  <a:schemeClr val="tx1"/>
                </a:solidFill>
                <a:latin typeface="+mn-lt"/>
              </a:rPr>
              <a:t>товары радиоэлектронной промышленности,</a:t>
            </a:r>
            <a:r>
              <a:rPr lang="ru-RU" sz="4000" dirty="0" smtClean="0">
                <a:solidFill>
                  <a:srgbClr val="FF0000"/>
                </a:solidFill>
                <a:latin typeface="+mn-lt"/>
              </a:rPr>
              <a:t> </a:t>
            </a:r>
            <a:r>
              <a:rPr lang="ru-RU" sz="4000" dirty="0" smtClean="0">
                <a:latin typeface="+mn-lt"/>
              </a:rPr>
              <a:t>товары </a:t>
            </a:r>
            <a:r>
              <a:rPr lang="ru-RU" sz="4000" dirty="0">
                <a:latin typeface="+mn-lt"/>
              </a:rPr>
              <a:t>легкой промышленности, бумага, картон, ДСП, ДВП, лаки, краски, стройматериалы, инструменты, автомобили, мебель и т.д. Продукция идентифицирована по классификатору ОКПД2.</a:t>
            </a:r>
          </a:p>
          <a:p>
            <a:pPr algn="just"/>
            <a:r>
              <a:rPr lang="ru-RU" sz="4000" dirty="0" smtClean="0">
                <a:solidFill>
                  <a:srgbClr val="FF0000"/>
                </a:solidFill>
                <a:latin typeface="+mn-lt"/>
              </a:rPr>
              <a:t>Общий </a:t>
            </a:r>
            <a:r>
              <a:rPr lang="ru-RU" sz="4000" dirty="0">
                <a:solidFill>
                  <a:srgbClr val="FF0000"/>
                </a:solidFill>
                <a:latin typeface="+mn-lt"/>
              </a:rPr>
              <a:t>срок действия документа</a:t>
            </a:r>
            <a:r>
              <a:rPr lang="ru-RU" sz="4000" dirty="0">
                <a:latin typeface="+mn-lt"/>
              </a:rPr>
              <a:t>: не ограничен.</a:t>
            </a:r>
          </a:p>
          <a:p>
            <a:pPr algn="just"/>
            <a:r>
              <a:rPr lang="ru-RU" sz="4000" dirty="0" smtClean="0">
                <a:solidFill>
                  <a:srgbClr val="FF0000"/>
                </a:solidFill>
                <a:latin typeface="+mn-lt"/>
              </a:rPr>
              <a:t>Механизм применения</a:t>
            </a:r>
            <a:r>
              <a:rPr lang="ru-RU" sz="4000" dirty="0" smtClean="0">
                <a:latin typeface="+mn-lt"/>
              </a:rPr>
              <a:t>: запрет </a:t>
            </a:r>
            <a:r>
              <a:rPr lang="ru-RU" sz="4000" dirty="0">
                <a:latin typeface="+mn-lt"/>
              </a:rPr>
              <a:t>на </a:t>
            </a:r>
            <a:r>
              <a:rPr lang="ru-RU" sz="4000" dirty="0" smtClean="0">
                <a:latin typeface="+mn-lt"/>
              </a:rPr>
              <a:t>закупку (конкурентную и неконкурентную) </a:t>
            </a:r>
            <a:r>
              <a:rPr lang="ru-RU" sz="4000" dirty="0">
                <a:latin typeface="+mn-lt"/>
              </a:rPr>
              <a:t>товаров  прилагаемого перечня в том случае, если  страна происхождения такого товара отлична от </a:t>
            </a:r>
            <a:r>
              <a:rPr lang="ru-RU" sz="4000" dirty="0" err="1">
                <a:latin typeface="+mn-lt"/>
              </a:rPr>
              <a:t>ЕвразЭС</a:t>
            </a:r>
            <a:r>
              <a:rPr lang="ru-RU" sz="4000" dirty="0">
                <a:latin typeface="+mn-lt"/>
              </a:rPr>
              <a:t>. </a:t>
            </a:r>
          </a:p>
          <a:p>
            <a:pPr algn="just"/>
            <a:r>
              <a:rPr lang="ru-RU" sz="4000" dirty="0">
                <a:latin typeface="+mn-lt"/>
              </a:rPr>
              <a:t>Исключение </a:t>
            </a:r>
            <a:r>
              <a:rPr lang="ru-RU" sz="4000" dirty="0" smtClean="0">
                <a:latin typeface="+mn-lt"/>
              </a:rPr>
              <a:t>применения: </a:t>
            </a:r>
          </a:p>
          <a:p>
            <a:pPr marL="571500" indent="-571500" algn="just">
              <a:buFont typeface="Arial" panose="020B0604020202020204" pitchFamily="34" charset="0"/>
              <a:buChar char="•"/>
            </a:pPr>
            <a:r>
              <a:rPr lang="ru-RU" sz="4000" dirty="0" smtClean="0">
                <a:latin typeface="+mn-lt"/>
              </a:rPr>
              <a:t>закупка </a:t>
            </a:r>
            <a:r>
              <a:rPr lang="ru-RU" sz="4000" dirty="0">
                <a:latin typeface="+mn-lt"/>
              </a:rPr>
              <a:t>запасных частей и расходных </a:t>
            </a:r>
            <a:r>
              <a:rPr lang="ru-RU" sz="4000" dirty="0" smtClean="0">
                <a:latin typeface="+mn-lt"/>
              </a:rPr>
              <a:t>материалов;</a:t>
            </a:r>
          </a:p>
          <a:p>
            <a:pPr marL="571500" indent="-571500" algn="just">
              <a:buFont typeface="Arial" panose="020B0604020202020204" pitchFamily="34" charset="0"/>
              <a:buChar char="•"/>
            </a:pPr>
            <a:r>
              <a:rPr lang="ru-RU" sz="4000" dirty="0" smtClean="0">
                <a:latin typeface="+mn-lt"/>
              </a:rPr>
              <a:t>закупки до 300 000 рублей за единицу продукции (до 1 млн. рублей в совокупности) кроме инструмента и </a:t>
            </a:r>
            <a:r>
              <a:rPr lang="ru-RU" sz="4000" dirty="0">
                <a:latin typeface="+mn-lt"/>
              </a:rPr>
              <a:t>с</a:t>
            </a:r>
            <a:r>
              <a:rPr lang="ru-RU" sz="4000" dirty="0" smtClean="0">
                <a:latin typeface="+mn-lt"/>
              </a:rPr>
              <a:t>редств защиты;</a:t>
            </a:r>
          </a:p>
          <a:p>
            <a:pPr marL="571500" indent="-571500" algn="just">
              <a:buFont typeface="Arial" panose="020B0604020202020204" pitchFamily="34" charset="0"/>
              <a:buChar char="•"/>
            </a:pPr>
            <a:r>
              <a:rPr lang="ru-RU" sz="4000" dirty="0" smtClean="0">
                <a:latin typeface="+mn-lt"/>
              </a:rPr>
              <a:t>закупки </a:t>
            </a:r>
            <a:r>
              <a:rPr lang="ru-RU" sz="4000" dirty="0">
                <a:latin typeface="+mn-lt"/>
              </a:rPr>
              <a:t>товаров,  производство которых  на территории РФ отсутствует. В случае отсутствия производства товаров на территории РФ – разрешение </a:t>
            </a:r>
            <a:r>
              <a:rPr lang="ru-RU" sz="4000" dirty="0" err="1" smtClean="0">
                <a:latin typeface="+mn-lt"/>
              </a:rPr>
              <a:t>Минпромторга</a:t>
            </a:r>
            <a:r>
              <a:rPr lang="ru-RU" sz="4000" dirty="0" smtClean="0">
                <a:latin typeface="+mn-lt"/>
              </a:rPr>
              <a:t>.  </a:t>
            </a:r>
            <a:r>
              <a:rPr lang="ru-RU" sz="4000" dirty="0">
                <a:latin typeface="+mn-lt"/>
              </a:rPr>
              <a:t>Порядок - Приказ Министерства промышленности и торговли РФ от 29 мая 2020 г. N 1755 </a:t>
            </a:r>
            <a:r>
              <a:rPr lang="ru-RU" sz="4000" dirty="0" smtClean="0">
                <a:latin typeface="+mn-lt"/>
              </a:rPr>
              <a:t>;</a:t>
            </a:r>
          </a:p>
          <a:p>
            <a:pPr marL="571500" indent="-571500" algn="just">
              <a:buFont typeface="Arial" panose="020B0604020202020204" pitchFamily="34" charset="0"/>
              <a:buChar char="•"/>
            </a:pPr>
            <a:r>
              <a:rPr lang="ru-RU" sz="4000" dirty="0" smtClean="0">
                <a:latin typeface="+mn-lt"/>
              </a:rPr>
              <a:t>Закупки в условиях ЧС.</a:t>
            </a:r>
            <a:r>
              <a:rPr lang="ru-RU" sz="4000" dirty="0" smtClean="0"/>
              <a:t> </a:t>
            </a:r>
            <a:endParaRPr lang="ru-RU" sz="4000" dirty="0"/>
          </a:p>
        </p:txBody>
      </p:sp>
    </p:spTree>
    <p:extLst>
      <p:ext uri="{BB962C8B-B14F-4D97-AF65-F5344CB8AC3E}">
        <p14:creationId xmlns:p14="http://schemas.microsoft.com/office/powerpoint/2010/main" val="14415802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FF0000"/>
                </a:solidFill>
                <a:latin typeface="+mn-lt"/>
              </a:rPr>
              <a:t>Запреты </a:t>
            </a:r>
            <a:r>
              <a:rPr lang="ru-RU" sz="5400" b="1" dirty="0">
                <a:solidFill>
                  <a:srgbClr val="FF0000"/>
                </a:solidFill>
                <a:latin typeface="+mn-lt"/>
              </a:rPr>
              <a:t>допуска. </a:t>
            </a:r>
            <a:r>
              <a:rPr lang="ru-RU" sz="5400" b="1" dirty="0">
                <a:solidFill>
                  <a:srgbClr val="684A52"/>
                </a:solidFill>
                <a:latin typeface="+mn-lt"/>
              </a:rPr>
              <a:t>Промышленные товары</a:t>
            </a:r>
          </a:p>
        </p:txBody>
      </p:sp>
      <p:sp>
        <p:nvSpPr>
          <p:cNvPr id="2" name="Номер слайда 1"/>
          <p:cNvSpPr>
            <a:spLocks noGrp="1"/>
          </p:cNvSpPr>
          <p:nvPr>
            <p:ph type="sldNum" sz="quarter" idx="2"/>
          </p:nvPr>
        </p:nvSpPr>
        <p:spPr/>
        <p:txBody>
          <a:bodyPr/>
          <a:lstStyle/>
          <a:p>
            <a:fld id="{86CB4B4D-7CA3-9044-876B-883B54F8677D}" type="slidenum">
              <a:rPr lang="ru-RU" smtClean="0"/>
              <a:t>13</a:t>
            </a:fld>
            <a:endParaRPr lang="ru-RU"/>
          </a:p>
        </p:txBody>
      </p:sp>
      <p:sp>
        <p:nvSpPr>
          <p:cNvPr id="7" name="Прямоугольник 6"/>
          <p:cNvSpPr/>
          <p:nvPr/>
        </p:nvSpPr>
        <p:spPr>
          <a:xfrm>
            <a:off x="2426184" y="1785759"/>
            <a:ext cx="19918943" cy="10556736"/>
          </a:xfrm>
          <a:prstGeom prst="rect">
            <a:avLst/>
          </a:prstGeom>
        </p:spPr>
        <p:txBody>
          <a:bodyPr wrap="square">
            <a:spAutoFit/>
          </a:bodyPr>
          <a:lstStyle/>
          <a:p>
            <a:pPr algn="just"/>
            <a:r>
              <a:rPr lang="ru-RU" sz="4000" dirty="0">
                <a:solidFill>
                  <a:schemeClr val="accent1"/>
                </a:solidFill>
                <a:latin typeface="+mn-lt"/>
              </a:rPr>
              <a:t>Постановление Правительства РФ от 30 апреля 2020 г. N 616 </a:t>
            </a:r>
            <a:r>
              <a:rPr lang="ru-RU" sz="4000" dirty="0">
                <a:latin typeface="+mn-lt"/>
              </a:rPr>
              <a:t>«….. а также промышленных товаров, происходящих из иностранных государств для нужд обороны страны и безопасности государства</a:t>
            </a:r>
            <a:r>
              <a:rPr lang="ru-RU" sz="4000" dirty="0" smtClean="0">
                <a:latin typeface="+mn-lt"/>
              </a:rPr>
              <a:t>»</a:t>
            </a:r>
          </a:p>
          <a:p>
            <a:pPr algn="just"/>
            <a:endParaRPr lang="ru-RU" sz="4000" dirty="0">
              <a:latin typeface="+mn-lt"/>
            </a:endParaRPr>
          </a:p>
          <a:p>
            <a:pPr algn="just"/>
            <a:r>
              <a:rPr lang="ru-RU" sz="4000" dirty="0" smtClean="0">
                <a:solidFill>
                  <a:srgbClr val="FF0000"/>
                </a:solidFill>
                <a:latin typeface="+mn-lt"/>
              </a:rPr>
              <a:t>Круг </a:t>
            </a:r>
            <a:r>
              <a:rPr lang="ru-RU" sz="4000" dirty="0">
                <a:solidFill>
                  <a:srgbClr val="FF0000"/>
                </a:solidFill>
                <a:latin typeface="+mn-lt"/>
              </a:rPr>
              <a:t>заказчиков</a:t>
            </a:r>
            <a:r>
              <a:rPr lang="ru-RU" sz="4000" dirty="0">
                <a:latin typeface="+mn-lt"/>
              </a:rPr>
              <a:t>: ограничен (только заказчики, имеющие отношение к выполнению государственного оборонного заказа и (или) имеющие отношение к обеспечению обороны страны и безопасности государства).</a:t>
            </a:r>
          </a:p>
          <a:p>
            <a:pPr algn="just"/>
            <a:r>
              <a:rPr lang="ru-RU" sz="4000" dirty="0">
                <a:solidFill>
                  <a:srgbClr val="FF0000"/>
                </a:solidFill>
                <a:latin typeface="+mn-lt"/>
              </a:rPr>
              <a:t>Характер продукции</a:t>
            </a:r>
            <a:r>
              <a:rPr lang="ru-RU" sz="4000" dirty="0">
                <a:latin typeface="+mn-lt"/>
              </a:rPr>
              <a:t>: не определен </a:t>
            </a:r>
          </a:p>
          <a:p>
            <a:pPr algn="just"/>
            <a:r>
              <a:rPr lang="ru-RU" sz="4000" dirty="0">
                <a:solidFill>
                  <a:srgbClr val="FF0000"/>
                </a:solidFill>
                <a:latin typeface="+mn-lt"/>
              </a:rPr>
              <a:t>Общий срок действия документа</a:t>
            </a:r>
            <a:r>
              <a:rPr lang="ru-RU" sz="4000" dirty="0">
                <a:latin typeface="+mn-lt"/>
              </a:rPr>
              <a:t>: не ограничен.</a:t>
            </a:r>
          </a:p>
          <a:p>
            <a:pPr algn="just"/>
            <a:r>
              <a:rPr lang="ru-RU" sz="4000" dirty="0">
                <a:latin typeface="+mn-lt"/>
              </a:rPr>
              <a:t>Безусловный запрет на закупку товаров  прилагаемого перечня в том случае, если  страна происхождения такого товара отлична от </a:t>
            </a:r>
            <a:r>
              <a:rPr lang="ru-RU" sz="4000" dirty="0" err="1">
                <a:latin typeface="+mn-lt"/>
              </a:rPr>
              <a:t>ЕвразЭС</a:t>
            </a:r>
            <a:r>
              <a:rPr lang="ru-RU" sz="4000" dirty="0">
                <a:latin typeface="+mn-lt"/>
              </a:rPr>
              <a:t>. </a:t>
            </a:r>
          </a:p>
          <a:p>
            <a:pPr algn="just"/>
            <a:r>
              <a:rPr lang="ru-RU" sz="4000" dirty="0" smtClean="0">
                <a:solidFill>
                  <a:srgbClr val="FF0000"/>
                </a:solidFill>
                <a:latin typeface="+mn-lt"/>
              </a:rPr>
              <a:t>Исключение</a:t>
            </a:r>
            <a:r>
              <a:rPr lang="ru-RU" sz="4000" dirty="0" smtClean="0">
                <a:latin typeface="+mn-lt"/>
              </a:rPr>
              <a:t>:</a:t>
            </a:r>
          </a:p>
          <a:p>
            <a:pPr marL="571500" indent="-571500" algn="just">
              <a:buFont typeface="Arial" panose="020B0604020202020204" pitchFamily="34" charset="0"/>
              <a:buChar char="•"/>
            </a:pPr>
            <a:r>
              <a:rPr lang="ru-RU" sz="4000" dirty="0" smtClean="0">
                <a:latin typeface="+mn-lt"/>
              </a:rPr>
              <a:t>закупка </a:t>
            </a:r>
            <a:r>
              <a:rPr lang="ru-RU" sz="4000" dirty="0">
                <a:latin typeface="+mn-lt"/>
              </a:rPr>
              <a:t>запасных частей и расходных </a:t>
            </a:r>
            <a:r>
              <a:rPr lang="ru-RU" sz="4000" dirty="0" smtClean="0">
                <a:latin typeface="+mn-lt"/>
              </a:rPr>
              <a:t>материалов; </a:t>
            </a:r>
          </a:p>
          <a:p>
            <a:pPr marL="571500" indent="-571500" algn="just">
              <a:buFont typeface="Arial" panose="020B0604020202020204" pitchFamily="34" charset="0"/>
              <a:buChar char="•"/>
            </a:pPr>
            <a:r>
              <a:rPr lang="ru-RU" sz="4000" dirty="0" smtClean="0">
                <a:latin typeface="+mn-lt"/>
              </a:rPr>
              <a:t>закупки </a:t>
            </a:r>
            <a:r>
              <a:rPr lang="ru-RU" sz="4000" dirty="0">
                <a:latin typeface="+mn-lt"/>
              </a:rPr>
              <a:t>для нужд специальных </a:t>
            </a:r>
            <a:r>
              <a:rPr lang="ru-RU" sz="4000" dirty="0" smtClean="0">
                <a:latin typeface="+mn-lt"/>
              </a:rPr>
              <a:t>служб;</a:t>
            </a:r>
          </a:p>
          <a:p>
            <a:pPr marL="571500" indent="-571500" algn="just">
              <a:buFont typeface="Arial" panose="020B0604020202020204" pitchFamily="34" charset="0"/>
              <a:buChar char="•"/>
            </a:pPr>
            <a:r>
              <a:rPr lang="ru-RU" sz="4000" dirty="0" smtClean="0">
                <a:latin typeface="+mn-lt"/>
              </a:rPr>
              <a:t>закупки </a:t>
            </a:r>
            <a:r>
              <a:rPr lang="ru-RU" sz="4000" dirty="0">
                <a:latin typeface="+mn-lt"/>
              </a:rPr>
              <a:t>товаров,  производство которых  на территории РФ отсутствует. В последнем случае заказчик самостоятельно подтверждает данный факт.</a:t>
            </a:r>
          </a:p>
          <a:p>
            <a:pPr algn="just"/>
            <a:endParaRPr lang="ru-RU" sz="4000" dirty="0" smtClean="0">
              <a:latin typeface="+mn-lt"/>
            </a:endParaRPr>
          </a:p>
          <a:p>
            <a:pPr algn="just"/>
            <a:r>
              <a:rPr lang="ru-RU" sz="4000" dirty="0" smtClean="0">
                <a:solidFill>
                  <a:srgbClr val="FF0000"/>
                </a:solidFill>
                <a:latin typeface="+mn-lt"/>
              </a:rPr>
              <a:t>Распространяется </a:t>
            </a:r>
            <a:r>
              <a:rPr lang="ru-RU" sz="4000" dirty="0">
                <a:solidFill>
                  <a:srgbClr val="FF0000"/>
                </a:solidFill>
                <a:latin typeface="+mn-lt"/>
              </a:rPr>
              <a:t>на аренду и лизинг</a:t>
            </a:r>
            <a:r>
              <a:rPr lang="ru-RU" sz="4000" dirty="0" smtClean="0">
                <a:solidFill>
                  <a:srgbClr val="FF0000"/>
                </a:solidFill>
                <a:latin typeface="+mn-lt"/>
              </a:rPr>
              <a:t>!</a:t>
            </a:r>
            <a:r>
              <a:rPr lang="ru-RU" sz="3200" dirty="0" smtClean="0">
                <a:solidFill>
                  <a:srgbClr val="FF0000"/>
                </a:solidFill>
                <a:latin typeface="+mn-lt"/>
              </a:rPr>
              <a:t> </a:t>
            </a:r>
            <a:endParaRPr lang="ru-RU" sz="3200" dirty="0">
              <a:solidFill>
                <a:srgbClr val="FF0000"/>
              </a:solidFill>
              <a:latin typeface="+mn-lt"/>
            </a:endParaRPr>
          </a:p>
        </p:txBody>
      </p:sp>
    </p:spTree>
    <p:extLst>
      <p:ext uri="{BB962C8B-B14F-4D97-AF65-F5344CB8AC3E}">
        <p14:creationId xmlns:p14="http://schemas.microsoft.com/office/powerpoint/2010/main" val="166312809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FF0000"/>
                </a:solidFill>
                <a:latin typeface="+mn-lt"/>
              </a:rPr>
              <a:t>Запреты </a:t>
            </a:r>
            <a:r>
              <a:rPr lang="ru-RU" sz="5400" b="1" dirty="0">
                <a:solidFill>
                  <a:srgbClr val="FF0000"/>
                </a:solidFill>
                <a:latin typeface="+mn-lt"/>
              </a:rPr>
              <a:t>допуска. </a:t>
            </a:r>
            <a:r>
              <a:rPr lang="ru-RU" sz="5400" b="1" dirty="0">
                <a:solidFill>
                  <a:srgbClr val="684A52"/>
                </a:solidFill>
                <a:latin typeface="+mn-lt"/>
              </a:rPr>
              <a:t>Промышленные </a:t>
            </a:r>
            <a:r>
              <a:rPr lang="ru-RU" sz="5400" b="1" dirty="0" smtClean="0">
                <a:solidFill>
                  <a:srgbClr val="684A52"/>
                </a:solidFill>
                <a:latin typeface="+mn-lt"/>
              </a:rPr>
              <a:t>товары. Реализация механизма.</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14</a:t>
            </a:fld>
            <a:endParaRPr lang="ru-RU"/>
          </a:p>
        </p:txBody>
      </p:sp>
      <p:sp>
        <p:nvSpPr>
          <p:cNvPr id="7" name="Прямоугольник 6"/>
          <p:cNvSpPr/>
          <p:nvPr/>
        </p:nvSpPr>
        <p:spPr>
          <a:xfrm>
            <a:off x="2426184" y="1785759"/>
            <a:ext cx="19918943" cy="5632311"/>
          </a:xfrm>
          <a:prstGeom prst="rect">
            <a:avLst/>
          </a:prstGeom>
        </p:spPr>
        <p:txBody>
          <a:bodyPr wrap="square">
            <a:spAutoFit/>
          </a:bodyPr>
          <a:lstStyle/>
          <a:p>
            <a:pPr algn="just"/>
            <a:r>
              <a:rPr lang="ru-RU" sz="4000" dirty="0" smtClean="0">
                <a:latin typeface="+mn-lt"/>
              </a:rPr>
              <a:t>Подтверждение происхождения товаров – наличие сведений о таких товарах:</a:t>
            </a:r>
          </a:p>
          <a:p>
            <a:pPr marL="571500" indent="-571500" algn="just">
              <a:buFont typeface="Arial" panose="020B0604020202020204" pitchFamily="34" charset="0"/>
              <a:buChar char="•"/>
            </a:pPr>
            <a:r>
              <a:rPr lang="ru-RU" sz="4000" dirty="0" smtClean="0">
                <a:latin typeface="+mn-lt"/>
              </a:rPr>
              <a:t>В реестре </a:t>
            </a:r>
            <a:r>
              <a:rPr lang="ru-RU" sz="4000" dirty="0">
                <a:latin typeface="+mn-lt"/>
              </a:rPr>
              <a:t>промышленной продукции, произведенной на территории Российской </a:t>
            </a:r>
            <a:r>
              <a:rPr lang="ru-RU" sz="4000" dirty="0" smtClean="0">
                <a:latin typeface="+mn-lt"/>
              </a:rPr>
              <a:t>Федерации </a:t>
            </a:r>
            <a:r>
              <a:rPr lang="en-US" sz="4000" dirty="0">
                <a:latin typeface="+mn-lt"/>
                <a:hlinkClick r:id="rId3"/>
              </a:rPr>
              <a:t>https://gisp.gov.ru/pp719v2/pub/prod</a:t>
            </a:r>
            <a:r>
              <a:rPr lang="en-US" sz="4000" dirty="0" smtClean="0">
                <a:latin typeface="+mn-lt"/>
                <a:hlinkClick r:id="rId3"/>
              </a:rPr>
              <a:t>/</a:t>
            </a:r>
            <a:r>
              <a:rPr lang="ru-RU" sz="4000" dirty="0" smtClean="0">
                <a:latin typeface="+mn-lt"/>
              </a:rPr>
              <a:t> ;</a:t>
            </a:r>
          </a:p>
          <a:p>
            <a:pPr marL="571500" indent="-571500" algn="just">
              <a:buFont typeface="Arial" panose="020B0604020202020204" pitchFamily="34" charset="0"/>
              <a:buChar char="•"/>
            </a:pPr>
            <a:r>
              <a:rPr lang="ru-RU" sz="4000" dirty="0" smtClean="0">
                <a:latin typeface="+mn-lt"/>
              </a:rPr>
              <a:t>В реестре российской продукции радиоэлектронной промышленности  </a:t>
            </a:r>
            <a:r>
              <a:rPr lang="en-US" sz="4000" dirty="0">
                <a:latin typeface="+mn-lt"/>
                <a:hlinkClick r:id="rId4"/>
              </a:rPr>
              <a:t>https://gisp.gov.ru/pprf/marketplace/#/products/%</a:t>
            </a:r>
            <a:r>
              <a:rPr lang="en-US" sz="4000" dirty="0" smtClean="0">
                <a:latin typeface="+mn-lt"/>
                <a:hlinkClick r:id="rId4"/>
              </a:rPr>
              <a:t>257B%2522IncludeInREP%2522%253Atrue%257D</a:t>
            </a:r>
            <a:r>
              <a:rPr lang="ru-RU" sz="4000" dirty="0" smtClean="0">
                <a:latin typeface="+mn-lt"/>
              </a:rPr>
              <a:t> ;</a:t>
            </a:r>
          </a:p>
          <a:p>
            <a:pPr marL="571500" indent="-571500" algn="just">
              <a:buFont typeface="Arial" panose="020B0604020202020204" pitchFamily="34" charset="0"/>
              <a:buChar char="•"/>
            </a:pPr>
            <a:r>
              <a:rPr lang="ru-RU" sz="4000" dirty="0">
                <a:latin typeface="+mn-lt"/>
              </a:rPr>
              <a:t>в евразийском реестре промышленных товаров государств - членов Евразийского экономического </a:t>
            </a:r>
            <a:r>
              <a:rPr lang="ru-RU" sz="4000" dirty="0" smtClean="0">
                <a:latin typeface="+mn-lt"/>
              </a:rPr>
              <a:t>союза  </a:t>
            </a:r>
            <a:r>
              <a:rPr lang="en-US" sz="4000" dirty="0">
                <a:latin typeface="+mn-lt"/>
                <a:hlinkClick r:id="rId5"/>
              </a:rPr>
              <a:t>https://</a:t>
            </a:r>
            <a:r>
              <a:rPr lang="en-US" sz="4000" dirty="0" smtClean="0">
                <a:latin typeface="+mn-lt"/>
                <a:hlinkClick r:id="rId5"/>
              </a:rPr>
              <a:t>erpt.eecommission.org/Goods</a:t>
            </a:r>
            <a:r>
              <a:rPr lang="ru-RU" sz="4000" dirty="0" smtClean="0">
                <a:latin typeface="+mn-lt"/>
              </a:rPr>
              <a:t> </a:t>
            </a:r>
          </a:p>
          <a:p>
            <a:pPr algn="just"/>
            <a:endParaRPr lang="ru-RU" sz="4000" dirty="0" smtClean="0">
              <a:latin typeface="+mn-lt"/>
            </a:endParaRPr>
          </a:p>
          <a:p>
            <a:pPr algn="just"/>
            <a:endParaRPr lang="ru-RU" sz="4000"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248" y="6123047"/>
            <a:ext cx="14316075" cy="684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4599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680" y="4932597"/>
            <a:ext cx="13254688" cy="188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FF0000"/>
                </a:solidFill>
                <a:latin typeface="+mn-lt"/>
              </a:rPr>
              <a:t>Запреты </a:t>
            </a:r>
            <a:r>
              <a:rPr lang="ru-RU" sz="5400" b="1" dirty="0">
                <a:solidFill>
                  <a:srgbClr val="FF0000"/>
                </a:solidFill>
                <a:latin typeface="+mn-lt"/>
              </a:rPr>
              <a:t>допуска. </a:t>
            </a:r>
            <a:r>
              <a:rPr lang="ru-RU" sz="5400" b="1" dirty="0">
                <a:solidFill>
                  <a:srgbClr val="684A52"/>
                </a:solidFill>
                <a:latin typeface="+mn-lt"/>
              </a:rPr>
              <a:t>Промышленные </a:t>
            </a:r>
            <a:r>
              <a:rPr lang="ru-RU" sz="5400" b="1" dirty="0" smtClean="0">
                <a:solidFill>
                  <a:srgbClr val="684A52"/>
                </a:solidFill>
                <a:latin typeface="+mn-lt"/>
              </a:rPr>
              <a:t>товары. Реализация механизма.</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15</a:t>
            </a:fld>
            <a:endParaRPr lang="ru-RU"/>
          </a:p>
        </p:txBody>
      </p:sp>
      <p:sp>
        <p:nvSpPr>
          <p:cNvPr id="7" name="Прямоугольник 6"/>
          <p:cNvSpPr/>
          <p:nvPr/>
        </p:nvSpPr>
        <p:spPr>
          <a:xfrm>
            <a:off x="2426184" y="1785759"/>
            <a:ext cx="19918943" cy="5016758"/>
          </a:xfrm>
          <a:prstGeom prst="rect">
            <a:avLst/>
          </a:prstGeom>
        </p:spPr>
        <p:txBody>
          <a:bodyPr wrap="square">
            <a:spAutoFit/>
          </a:bodyPr>
          <a:lstStyle/>
          <a:p>
            <a:pPr algn="just"/>
            <a:r>
              <a:rPr lang="ru-RU" sz="4000" dirty="0" smtClean="0">
                <a:latin typeface="+mn-lt"/>
              </a:rPr>
              <a:t>Если товар произведен в РФ участник в составе </a:t>
            </a:r>
            <a:r>
              <a:rPr lang="ru-RU" sz="4000" dirty="0">
                <a:latin typeface="+mn-lt"/>
              </a:rPr>
              <a:t>заявки </a:t>
            </a:r>
            <a:r>
              <a:rPr lang="ru-RU" sz="4000" dirty="0" smtClean="0">
                <a:latin typeface="+mn-lt"/>
              </a:rPr>
              <a:t>указывает номера </a:t>
            </a:r>
            <a:r>
              <a:rPr lang="ru-RU" sz="4000" dirty="0">
                <a:latin typeface="+mn-lt"/>
              </a:rPr>
              <a:t>реестровых записей из реестра российской промышленной продукции, единого реестра российской радиоэлектронной продукции, </a:t>
            </a:r>
            <a:r>
              <a:rPr lang="ru-RU" sz="4000">
                <a:latin typeface="+mn-lt"/>
              </a:rPr>
              <a:t>а </a:t>
            </a:r>
            <a:r>
              <a:rPr lang="ru-RU" sz="4000" smtClean="0">
                <a:latin typeface="+mn-lt"/>
              </a:rPr>
              <a:t> </a:t>
            </a:r>
            <a:r>
              <a:rPr lang="ru-RU" sz="4000" dirty="0">
                <a:latin typeface="+mn-lt"/>
              </a:rPr>
              <a:t>также информацию о совокупном количестве баллов за выполнение технологических операций (условий) на территории Российской Федерации, если это предусмотрено постановлением Правительства Российской Федерации от 17 июля 2015 г. N </a:t>
            </a:r>
            <a:r>
              <a:rPr lang="ru-RU" sz="4000" dirty="0" smtClean="0">
                <a:latin typeface="+mn-lt"/>
              </a:rPr>
              <a:t>719.</a:t>
            </a:r>
            <a:endParaRPr lang="ru-RU" sz="4000" dirty="0">
              <a:latin typeface="+mn-lt"/>
            </a:endParaRPr>
          </a:p>
          <a:p>
            <a:pPr algn="just"/>
            <a:r>
              <a:rPr lang="ru-RU" sz="4000" dirty="0" smtClean="0">
                <a:latin typeface="+mn-lt"/>
              </a:rPr>
              <a:t>  </a:t>
            </a:r>
          </a:p>
          <a:p>
            <a:pPr algn="just"/>
            <a:endParaRPr lang="ru-RU" sz="4000" dirty="0" smtClean="0">
              <a:latin typeface="+mn-lt"/>
            </a:endParaRPr>
          </a:p>
          <a:p>
            <a:pPr algn="just"/>
            <a:endParaRPr lang="ru-RU" sz="4000" dirty="0"/>
          </a:p>
        </p:txBody>
      </p:sp>
      <p:sp>
        <p:nvSpPr>
          <p:cNvPr id="5" name="Овал 4"/>
          <p:cNvSpPr/>
          <p:nvPr/>
        </p:nvSpPr>
        <p:spPr>
          <a:xfrm>
            <a:off x="6025234" y="4844994"/>
            <a:ext cx="1872208" cy="914400"/>
          </a:xfrm>
          <a:prstGeom prst="ellipse">
            <a:avLst/>
          </a:prstGeom>
          <a:noFill/>
          <a:ln w="28575" cap="flat">
            <a:solidFill>
              <a:srgbClr val="FF000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0000"/>
              </a:solidFill>
              <a:effectLst/>
              <a:uFillTx/>
              <a:latin typeface="+mj-lt"/>
              <a:ea typeface="+mj-ea"/>
              <a:cs typeface="+mj-cs"/>
              <a:sym typeface="Helvetica Light"/>
            </a:endParaRPr>
          </a:p>
        </p:txBody>
      </p:sp>
      <p:sp>
        <p:nvSpPr>
          <p:cNvPr id="9" name="Прямоугольник 8"/>
          <p:cNvSpPr/>
          <p:nvPr/>
        </p:nvSpPr>
        <p:spPr>
          <a:xfrm>
            <a:off x="2446665" y="7362056"/>
            <a:ext cx="5311069" cy="707886"/>
          </a:xfrm>
          <a:prstGeom prst="rect">
            <a:avLst/>
          </a:prstGeom>
        </p:spPr>
        <p:txBody>
          <a:bodyPr wrap="none">
            <a:spAutoFit/>
          </a:bodyPr>
          <a:lstStyle/>
          <a:p>
            <a:r>
              <a:rPr lang="ru-RU" sz="4000" dirty="0" smtClean="0">
                <a:solidFill>
                  <a:srgbClr val="FF0000"/>
                </a:solidFill>
                <a:latin typeface="+mn-lt"/>
              </a:rPr>
              <a:t>Номер реестровой записи</a:t>
            </a:r>
            <a:endParaRPr lang="ru-RU" sz="4000" dirty="0">
              <a:solidFill>
                <a:srgbClr val="FF0000"/>
              </a:solidFill>
              <a:latin typeface="+mn-lt"/>
            </a:endParaRPr>
          </a:p>
        </p:txBody>
      </p:sp>
      <p:cxnSp>
        <p:nvCxnSpPr>
          <p:cNvPr id="8" name="Прямая со стрелкой 7"/>
          <p:cNvCxnSpPr/>
          <p:nvPr/>
        </p:nvCxnSpPr>
        <p:spPr>
          <a:xfrm flipV="1">
            <a:off x="5927304" y="5729161"/>
            <a:ext cx="1211506" cy="1632895"/>
          </a:xfrm>
          <a:prstGeom prst="straightConnector1">
            <a:avLst/>
          </a:prstGeom>
          <a:noFill/>
          <a:ln w="28575" cap="flat">
            <a:solidFill>
              <a:srgbClr val="FF0000"/>
            </a:solidFill>
            <a:prstDash val="solid"/>
            <a:miter lim="400000"/>
            <a:tailEnd type="arrow"/>
          </a:ln>
          <a:effectLst/>
          <a:sp3d/>
        </p:spPr>
        <p:style>
          <a:lnRef idx="0">
            <a:scrgbClr r="0" g="0" b="0"/>
          </a:lnRef>
          <a:fillRef idx="0">
            <a:scrgbClr r="0" g="0" b="0"/>
          </a:fillRef>
          <a:effectRef idx="0">
            <a:scrgbClr r="0" g="0" b="0"/>
          </a:effectRef>
          <a:fontRef idx="none"/>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4368" y="5035629"/>
            <a:ext cx="78676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2446665" y="9234263"/>
            <a:ext cx="19898461" cy="3170099"/>
          </a:xfrm>
          <a:prstGeom prst="rect">
            <a:avLst/>
          </a:prstGeom>
        </p:spPr>
        <p:txBody>
          <a:bodyPr wrap="square">
            <a:spAutoFit/>
          </a:bodyPr>
          <a:lstStyle/>
          <a:p>
            <a:pPr algn="just"/>
            <a:r>
              <a:rPr lang="ru-RU" sz="4000" dirty="0" smtClean="0">
                <a:latin typeface="+mn-lt"/>
              </a:rPr>
              <a:t>Если товар произведен в другой стране </a:t>
            </a:r>
            <a:r>
              <a:rPr lang="ru-RU" sz="4000" dirty="0" err="1" smtClean="0">
                <a:latin typeface="+mn-lt"/>
              </a:rPr>
              <a:t>ЕвразЭС</a:t>
            </a:r>
            <a:r>
              <a:rPr lang="ru-RU" sz="4000" dirty="0" smtClean="0">
                <a:latin typeface="+mn-lt"/>
              </a:rPr>
              <a:t>, участник в составе заявки указывает номера реестровых  </a:t>
            </a:r>
            <a:r>
              <a:rPr lang="ru-RU" sz="4000" dirty="0">
                <a:latin typeface="+mn-lt"/>
              </a:rPr>
              <a:t>записей из евразийского реестра промышленных товаров, а также информацию о совокупном количестве баллов за выполнение технологических операций (условий) на территории государства - члена Евразийского экономического союза, если это предусмотрено решением Совета Евразийской экономической комиссии от 23 ноября 2020 г. N </a:t>
            </a:r>
            <a:r>
              <a:rPr lang="ru-RU" sz="4000" dirty="0" smtClean="0">
                <a:latin typeface="+mn-lt"/>
              </a:rPr>
              <a:t>105. </a:t>
            </a:r>
            <a:endParaRPr lang="ru-RU" sz="4000" dirty="0">
              <a:latin typeface="+mn-lt"/>
            </a:endParaRPr>
          </a:p>
        </p:txBody>
      </p:sp>
    </p:spTree>
    <p:extLst>
      <p:ext uri="{BB962C8B-B14F-4D97-AF65-F5344CB8AC3E}">
        <p14:creationId xmlns:p14="http://schemas.microsoft.com/office/powerpoint/2010/main" val="59798347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rgbClr val="FF0000"/>
                </a:solidFill>
                <a:latin typeface="+mn-lt"/>
              </a:rPr>
              <a:t>Запреты допуска. </a:t>
            </a:r>
            <a:r>
              <a:rPr lang="ru-RU" sz="6700" b="1" dirty="0" smtClean="0">
                <a:solidFill>
                  <a:srgbClr val="684A52"/>
                </a:solidFill>
                <a:latin typeface="+mn-lt"/>
              </a:rPr>
              <a:t>Программное обеспечение</a:t>
            </a:r>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16</a:t>
            </a:fld>
            <a:endParaRPr lang="ru-RU"/>
          </a:p>
        </p:txBody>
      </p:sp>
      <p:sp>
        <p:nvSpPr>
          <p:cNvPr id="5" name="Прямоугольник 4"/>
          <p:cNvSpPr/>
          <p:nvPr/>
        </p:nvSpPr>
        <p:spPr>
          <a:xfrm>
            <a:off x="2352785" y="1785759"/>
            <a:ext cx="20522280" cy="10095071"/>
          </a:xfrm>
          <a:prstGeom prst="rect">
            <a:avLst/>
          </a:prstGeom>
        </p:spPr>
        <p:txBody>
          <a:bodyPr wrap="square">
            <a:spAutoFit/>
          </a:bodyPr>
          <a:lstStyle/>
          <a:p>
            <a:pPr algn="just"/>
            <a:r>
              <a:rPr lang="ru-RU" sz="4000" dirty="0">
                <a:latin typeface="+mn-lt"/>
              </a:rPr>
              <a:t>Постановление Правительства РФ от 16 ноября 2015 г. N 1236 "Об установлении запрета на допуск программного обеспечения, происходящего из иностранных государств, для целей осуществления закупок для обеспечения государственных и муниципальных нужд".</a:t>
            </a:r>
          </a:p>
          <a:p>
            <a:endParaRPr lang="ru-RU" sz="4000" dirty="0">
              <a:latin typeface="+mn-lt"/>
            </a:endParaRPr>
          </a:p>
          <a:p>
            <a:pPr algn="just"/>
            <a:r>
              <a:rPr lang="ru-RU" sz="4000" dirty="0">
                <a:latin typeface="+mn-lt"/>
              </a:rPr>
              <a:t>Круг заказчиков: не ограничен.</a:t>
            </a:r>
          </a:p>
          <a:p>
            <a:pPr algn="just"/>
            <a:r>
              <a:rPr lang="ru-RU" sz="4000" dirty="0">
                <a:latin typeface="+mn-lt"/>
              </a:rPr>
              <a:t>Продукция: программы для ЭВМ. Идентификатора нет.</a:t>
            </a:r>
          </a:p>
          <a:p>
            <a:pPr algn="just"/>
            <a:r>
              <a:rPr lang="ru-RU" sz="4000" dirty="0">
                <a:latin typeface="+mn-lt"/>
              </a:rPr>
              <a:t>Общий срок действия: не ограничен.</a:t>
            </a:r>
          </a:p>
          <a:p>
            <a:pPr algn="just"/>
            <a:r>
              <a:rPr lang="ru-RU" sz="4000" dirty="0">
                <a:latin typeface="+mn-lt"/>
              </a:rPr>
              <a:t>Документ утверждает: «Правила формирования и ведения единого реестра российских программ для электронных вычислительных машин и баз данных» и «Порядок подготовки обоснования невозможности соблюдения запрета на допуск программного обеспечения, происходящего из иностранных государств, для целей осуществления закупок для обеспечения государственных и муниципальных нужд».</a:t>
            </a:r>
          </a:p>
          <a:p>
            <a:endParaRPr lang="ru-RU" sz="4000" dirty="0"/>
          </a:p>
          <a:p>
            <a:pPr algn="just"/>
            <a:r>
              <a:rPr lang="ru-RU" sz="4000" dirty="0">
                <a:latin typeface="+mn-lt"/>
              </a:rPr>
              <a:t>С 28.08.2021 г. добавился реестр ПО ЕВРАЗЭС!</a:t>
            </a:r>
          </a:p>
          <a:p>
            <a:pPr algn="just"/>
            <a:r>
              <a:rPr lang="ru-RU" sz="4000" dirty="0">
                <a:latin typeface="+mn-lt"/>
              </a:rPr>
              <a:t>Вышеуказанный реестр доступен на сайте: </a:t>
            </a:r>
            <a:r>
              <a:rPr lang="ru-RU" sz="4000" dirty="0">
                <a:latin typeface="+mn-lt"/>
                <a:hlinkClick r:id="rId3"/>
              </a:rPr>
              <a:t>https://reestr.digital.gov.ru</a:t>
            </a:r>
            <a:r>
              <a:rPr lang="ru-RU" sz="4000" dirty="0" smtClean="0">
                <a:latin typeface="+mn-lt"/>
                <a:hlinkClick r:id="rId3"/>
              </a:rPr>
              <a:t>/</a:t>
            </a:r>
            <a:r>
              <a:rPr lang="ru-RU" sz="4000" dirty="0" smtClean="0">
                <a:latin typeface="+mn-lt"/>
              </a:rPr>
              <a:t>      </a:t>
            </a:r>
            <a:endParaRPr lang="ru-RU" sz="4000" dirty="0">
              <a:latin typeface="+mn-lt"/>
            </a:endParaRPr>
          </a:p>
          <a:p>
            <a:pPr algn="just"/>
            <a:r>
              <a:rPr lang="ru-RU" sz="4000" dirty="0">
                <a:latin typeface="+mn-lt"/>
              </a:rPr>
              <a:t>Ссылка в извещении обязательна даже в случае закупки Российского ПО!</a:t>
            </a:r>
          </a:p>
        </p:txBody>
      </p:sp>
    </p:spTree>
    <p:extLst>
      <p:ext uri="{BB962C8B-B14F-4D97-AF65-F5344CB8AC3E}">
        <p14:creationId xmlns:p14="http://schemas.microsoft.com/office/powerpoint/2010/main" val="291564342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rgbClr val="FF0000"/>
                </a:solidFill>
                <a:latin typeface="+mn-lt"/>
              </a:rPr>
              <a:t>Запреты допуска. </a:t>
            </a:r>
            <a:r>
              <a:rPr lang="ru-RU" sz="6700" b="1" dirty="0" smtClean="0">
                <a:solidFill>
                  <a:srgbClr val="684A52"/>
                </a:solidFill>
                <a:latin typeface="+mn-lt"/>
              </a:rPr>
              <a:t>Программное обеспечение. Закупка предустановленного ПО.</a:t>
            </a:r>
            <a:endParaRPr lang="ru-RU" sz="6700" b="1" dirty="0">
              <a:solidFill>
                <a:srgbClr val="684A52"/>
              </a:solidFill>
              <a:latin typeface="+mn-lt"/>
            </a:endParaRPr>
          </a:p>
        </p:txBody>
      </p:sp>
      <p:sp>
        <p:nvSpPr>
          <p:cNvPr id="2" name="Номер слайда 1"/>
          <p:cNvSpPr>
            <a:spLocks noGrp="1"/>
          </p:cNvSpPr>
          <p:nvPr>
            <p:ph type="sldNum" sz="quarter" idx="2"/>
          </p:nvPr>
        </p:nvSpPr>
        <p:spPr>
          <a:xfrm>
            <a:off x="12052755" y="13054767"/>
            <a:ext cx="494513" cy="511176"/>
          </a:xfrm>
        </p:spPr>
        <p:txBody>
          <a:bodyPr/>
          <a:lstStyle/>
          <a:p>
            <a:fld id="{86CB4B4D-7CA3-9044-876B-883B54F8677D}" type="slidenum">
              <a:rPr lang="ru-RU" smtClean="0"/>
              <a:t>17</a:t>
            </a:fld>
            <a:endParaRPr lang="ru-RU"/>
          </a:p>
        </p:txBody>
      </p:sp>
      <p:sp>
        <p:nvSpPr>
          <p:cNvPr id="5" name="Прямоугольник 4"/>
          <p:cNvSpPr/>
          <p:nvPr/>
        </p:nvSpPr>
        <p:spPr>
          <a:xfrm>
            <a:off x="2038872" y="3113584"/>
            <a:ext cx="20522280" cy="9325630"/>
          </a:xfrm>
          <a:prstGeom prst="rect">
            <a:avLst/>
          </a:prstGeom>
        </p:spPr>
        <p:txBody>
          <a:bodyPr wrap="square">
            <a:spAutoFit/>
          </a:bodyPr>
          <a:lstStyle/>
          <a:p>
            <a:pPr algn="just"/>
            <a:r>
              <a:rPr lang="ru-RU" sz="4000" dirty="0" smtClean="0">
                <a:latin typeface="+mn-lt"/>
              </a:rPr>
              <a:t>Допустимо</a:t>
            </a:r>
            <a:r>
              <a:rPr lang="ru-RU" sz="4000" dirty="0">
                <a:latin typeface="+mn-lt"/>
              </a:rPr>
              <a:t>, если заказчик закупает не компьютеры и ПО, а  автоматизированное рабочее место специалиста (АРМ). Согласно п.2.22 Межгосударственного стандарта ГОСТ 34.003-90 “Информационная технология. Комплекс стандартов на автоматизированные системы. Автоматизированные системы. Термины и определения” (утв. Постановлением Госстандарта СССР от 27.12.1990 N 3399), автоматизированное рабочее место (АРМ) – это отдельный программно-технический комплекс автоматизированной системы, предназначенный для автоматизации деятельности определенного вида (например, АРМ оператора-технолога, АРМ инженера, АРМ проектировщика, АРМ бухгалтера и др.). Требования к структуре и комплектации АРМ заказчик устанавливает самостоятельно в зависимости от реализуемого функционала.</a:t>
            </a:r>
          </a:p>
          <a:p>
            <a:pPr algn="just"/>
            <a:r>
              <a:rPr lang="ru-RU" sz="4000" dirty="0">
                <a:latin typeface="+mn-lt"/>
              </a:rPr>
              <a:t>Такой вид товара, как АРМ, в КТРУ отсутствует, поэтому заказчик вправе самостоятельно описывать характеристики оборудования с соблюдением требований ст. 33 Закона 44-ФЗ</a:t>
            </a:r>
            <a:r>
              <a:rPr lang="ru-RU" sz="4000" dirty="0" smtClean="0">
                <a:latin typeface="+mn-lt"/>
              </a:rPr>
              <a:t>.</a:t>
            </a:r>
          </a:p>
          <a:p>
            <a:pPr algn="just"/>
            <a:r>
              <a:rPr lang="ru-RU" sz="4000" dirty="0" smtClean="0">
                <a:latin typeface="+mn-lt"/>
              </a:rPr>
              <a:t> </a:t>
            </a:r>
            <a:endParaRPr lang="ru-RU" sz="4000" dirty="0">
              <a:latin typeface="+mn-lt"/>
            </a:endParaRPr>
          </a:p>
          <a:p>
            <a:pPr algn="just"/>
            <a:r>
              <a:rPr lang="ru-RU" sz="4000" dirty="0">
                <a:latin typeface="+mn-lt"/>
              </a:rPr>
              <a:t>Административная практика: </a:t>
            </a:r>
            <a:r>
              <a:rPr lang="ru-RU" sz="4000" i="1" dirty="0">
                <a:solidFill>
                  <a:srgbClr val="0070C0"/>
                </a:solidFill>
                <a:latin typeface="+mn-lt"/>
              </a:rPr>
              <a:t>решение УФАС по Кемеровской области от 19.10.2020 N 042/06/67-1651/2020, решение Ярославского УФАС от 20.10.2020 по делу № 076/06/64-960/2020, решение Пермского УФАС по жалобе ООО «</a:t>
            </a:r>
            <a:r>
              <a:rPr lang="ru-RU" sz="4000" i="1" dirty="0" err="1">
                <a:solidFill>
                  <a:srgbClr val="0070C0"/>
                </a:solidFill>
                <a:latin typeface="+mn-lt"/>
              </a:rPr>
              <a:t>АйТиСервис</a:t>
            </a:r>
            <a:r>
              <a:rPr lang="ru-RU" sz="4000" i="1" dirty="0">
                <a:solidFill>
                  <a:srgbClr val="0070C0"/>
                </a:solidFill>
                <a:latin typeface="+mn-lt"/>
              </a:rPr>
              <a:t>+» от 01.12.2020 г</a:t>
            </a:r>
            <a:r>
              <a:rPr lang="ru-RU" sz="4000" i="1" dirty="0" smtClean="0">
                <a:solidFill>
                  <a:srgbClr val="0070C0"/>
                </a:solidFill>
                <a:latin typeface="+mn-lt"/>
              </a:rPr>
              <a:t>.</a:t>
            </a:r>
            <a:endParaRPr lang="ru-RU" sz="4000" dirty="0">
              <a:latin typeface="+mn-lt"/>
            </a:endParaRPr>
          </a:p>
        </p:txBody>
      </p:sp>
    </p:spTree>
    <p:extLst>
      <p:ext uri="{BB962C8B-B14F-4D97-AF65-F5344CB8AC3E}">
        <p14:creationId xmlns:p14="http://schemas.microsoft.com/office/powerpoint/2010/main" val="428855496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rgbClr val="684A52"/>
                </a:solidFill>
                <a:latin typeface="+mn-lt"/>
              </a:rPr>
              <a:t>Отдельные виды промышленных товаров</a:t>
            </a:r>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18</a:t>
            </a:fld>
            <a:endParaRPr lang="ru-RU"/>
          </a:p>
        </p:txBody>
      </p:sp>
      <p:sp>
        <p:nvSpPr>
          <p:cNvPr id="4" name="Прямоугольник 3"/>
          <p:cNvSpPr/>
          <p:nvPr/>
        </p:nvSpPr>
        <p:spPr>
          <a:xfrm>
            <a:off x="2438354" y="3401616"/>
            <a:ext cx="20487767" cy="8094524"/>
          </a:xfrm>
          <a:prstGeom prst="rect">
            <a:avLst/>
          </a:prstGeom>
        </p:spPr>
        <p:txBody>
          <a:bodyPr wrap="square">
            <a:spAutoFit/>
          </a:bodyPr>
          <a:lstStyle/>
          <a:p>
            <a:pPr algn="just"/>
            <a:r>
              <a:rPr lang="ru-RU" sz="4000" dirty="0">
                <a:latin typeface="+mn-lt"/>
              </a:rPr>
              <a:t>Постановление Правительства РФ от 30 апреля 2020 г. N 617                 "Об 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нужд".</a:t>
            </a:r>
          </a:p>
          <a:p>
            <a:pPr algn="just"/>
            <a:r>
              <a:rPr lang="ru-RU" sz="4000" dirty="0">
                <a:latin typeface="+mn-lt"/>
              </a:rPr>
              <a:t>Круг заказчиков: не ограничен.</a:t>
            </a:r>
          </a:p>
          <a:p>
            <a:pPr algn="just"/>
            <a:r>
              <a:rPr lang="ru-RU" sz="4000" dirty="0">
                <a:latin typeface="+mn-lt"/>
              </a:rPr>
              <a:t>Продукция: канцтовары, продукция химической промышленности, пластмассовые изделия, музыкальные инструменты и т.д. Продукция идентифицирована по классификатору ОКПД2.</a:t>
            </a:r>
          </a:p>
          <a:p>
            <a:pPr algn="just"/>
            <a:r>
              <a:rPr lang="ru-RU" sz="4000" dirty="0" smtClean="0">
                <a:latin typeface="+mn-lt"/>
              </a:rPr>
              <a:t>Общий </a:t>
            </a:r>
            <a:r>
              <a:rPr lang="ru-RU" sz="4000" dirty="0">
                <a:latin typeface="+mn-lt"/>
              </a:rPr>
              <a:t>срок действия: не ограничен.</a:t>
            </a:r>
          </a:p>
          <a:p>
            <a:pPr algn="just"/>
            <a:r>
              <a:rPr lang="ru-RU" sz="4000" dirty="0" smtClean="0">
                <a:latin typeface="+mn-lt"/>
              </a:rPr>
              <a:t>Вступление </a:t>
            </a:r>
            <a:r>
              <a:rPr lang="ru-RU" sz="4000" dirty="0">
                <a:latin typeface="+mn-lt"/>
              </a:rPr>
              <a:t>в силу: со дня официального опубликования.</a:t>
            </a:r>
          </a:p>
          <a:p>
            <a:pPr algn="just"/>
            <a:r>
              <a:rPr lang="ru-RU" sz="4000" dirty="0" smtClean="0">
                <a:latin typeface="+mn-lt"/>
              </a:rPr>
              <a:t>Документ </a:t>
            </a:r>
            <a:r>
              <a:rPr lang="ru-RU" sz="4000" dirty="0">
                <a:latin typeface="+mn-lt"/>
              </a:rPr>
              <a:t>вводит отлагательный запрет на закупку товаров прилагаемого перечня. «Третий лишний».</a:t>
            </a:r>
          </a:p>
          <a:p>
            <a:pPr algn="just"/>
            <a:r>
              <a:rPr lang="ru-RU" sz="4000" dirty="0">
                <a:latin typeface="+mn-lt"/>
              </a:rPr>
              <a:t>Распространяет свое действие на случаи поставок товаров при выполнении работ, оказании услуг.</a:t>
            </a:r>
          </a:p>
          <a:p>
            <a:pPr algn="just"/>
            <a:r>
              <a:rPr lang="ru-RU" sz="4000" dirty="0">
                <a:latin typeface="+mn-lt"/>
              </a:rPr>
              <a:t>Способ подтверждения соответствия:  наличие сведений в ГИСП или наличие сертификата </a:t>
            </a:r>
            <a:r>
              <a:rPr lang="ru-RU" sz="4000" dirty="0" smtClean="0">
                <a:latin typeface="+mn-lt"/>
              </a:rPr>
              <a:t>СТ-1</a:t>
            </a:r>
          </a:p>
          <a:p>
            <a:pPr algn="just"/>
            <a:r>
              <a:rPr lang="ru-RU" sz="4000" dirty="0">
                <a:latin typeface="+mn-lt"/>
              </a:rPr>
              <a:t>Предоставление документов: в составе заявки предоставляется информация о нахождении в реестре ГИСП (реестровый номер</a:t>
            </a:r>
            <a:r>
              <a:rPr lang="ru-RU" sz="4000" dirty="0" smtClean="0">
                <a:latin typeface="+mn-lt"/>
              </a:rPr>
              <a:t>).</a:t>
            </a:r>
            <a:endParaRPr lang="ru-RU" sz="4000" dirty="0">
              <a:latin typeface="+mn-lt"/>
            </a:endParaRPr>
          </a:p>
        </p:txBody>
      </p:sp>
    </p:spTree>
    <p:extLst>
      <p:ext uri="{BB962C8B-B14F-4D97-AF65-F5344CB8AC3E}">
        <p14:creationId xmlns:p14="http://schemas.microsoft.com/office/powerpoint/2010/main" val="362983014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rgbClr val="684A52"/>
                </a:solidFill>
                <a:latin typeface="+mn-lt"/>
              </a:rPr>
              <a:t>Отдельные виды промышленных товаров</a:t>
            </a:r>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19</a:t>
            </a:fld>
            <a:endParaRPr lang="ru-RU"/>
          </a:p>
        </p:txBody>
      </p:sp>
      <p:sp>
        <p:nvSpPr>
          <p:cNvPr id="4" name="Прямоугольник 3"/>
          <p:cNvSpPr/>
          <p:nvPr/>
        </p:nvSpPr>
        <p:spPr>
          <a:xfrm>
            <a:off x="2438354" y="3401616"/>
            <a:ext cx="20487767" cy="6863417"/>
          </a:xfrm>
          <a:prstGeom prst="rect">
            <a:avLst/>
          </a:prstGeom>
        </p:spPr>
        <p:txBody>
          <a:bodyPr wrap="square">
            <a:spAutoFit/>
          </a:bodyPr>
          <a:lstStyle/>
          <a:p>
            <a:pPr algn="just"/>
            <a:r>
              <a:rPr lang="ru-RU" sz="4000" dirty="0">
                <a:latin typeface="+mn-lt"/>
              </a:rPr>
              <a:t>Постановление Правительства РФ от 30 апреля 2020 г. N 617                 "Об 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нужд". </a:t>
            </a:r>
            <a:endParaRPr lang="ru-RU" sz="4000" dirty="0" smtClean="0">
              <a:latin typeface="+mn-lt"/>
            </a:endParaRPr>
          </a:p>
          <a:p>
            <a:pPr algn="just"/>
            <a:r>
              <a:rPr lang="ru-RU" sz="4000" dirty="0" smtClean="0">
                <a:latin typeface="+mn-lt"/>
              </a:rPr>
              <a:t>Подтверждением </a:t>
            </a:r>
            <a:r>
              <a:rPr lang="ru-RU" sz="4000" dirty="0">
                <a:latin typeface="+mn-lt"/>
              </a:rPr>
              <a:t>страны происхождения товаров, указанных в перечне, является указание (декларирование) участником закупки в составе заявки номеров реестровых записей из реестра российской промышленной продукции или евразийского реестра промышленных товаров и совокупного количества баллов (при наличии). При отсутствии сведений о таком товаре в реестре российской промышленной продукции и евразийском реестре промышленных товаров указывается регистрационный номер сертификата СТ-1</a:t>
            </a:r>
            <a:r>
              <a:rPr lang="ru-RU" sz="4000" dirty="0" smtClean="0">
                <a:latin typeface="+mn-lt"/>
              </a:rPr>
              <a:t>.</a:t>
            </a:r>
          </a:p>
          <a:p>
            <a:pPr algn="just"/>
            <a:r>
              <a:rPr lang="ru-RU" sz="4000" dirty="0" smtClean="0">
                <a:latin typeface="+mn-lt"/>
              </a:rPr>
              <a:t>При </a:t>
            </a:r>
            <a:r>
              <a:rPr lang="ru-RU" sz="4000" dirty="0">
                <a:latin typeface="+mn-lt"/>
              </a:rPr>
              <a:t>исполнении контракта поставщик (подрядчик, исполнитель) при передаче товара (результатов работы) обязан представить заказчику документы, подтверждающие страну происхождения товара</a:t>
            </a:r>
          </a:p>
        </p:txBody>
      </p:sp>
    </p:spTree>
    <p:extLst>
      <p:ext uri="{BB962C8B-B14F-4D97-AF65-F5344CB8AC3E}">
        <p14:creationId xmlns:p14="http://schemas.microsoft.com/office/powerpoint/2010/main" val="248729536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Понятие национального режима</a:t>
            </a:r>
            <a:endParaRPr lang="ru-RU" sz="5400" b="1" dirty="0">
              <a:solidFill>
                <a:srgbClr val="684A52"/>
              </a:solidFill>
              <a:latin typeface="+mn-lt"/>
            </a:endParaRPr>
          </a:p>
        </p:txBody>
      </p:sp>
      <p:sp>
        <p:nvSpPr>
          <p:cNvPr id="2" name="Прямоугольник 1"/>
          <p:cNvSpPr/>
          <p:nvPr/>
        </p:nvSpPr>
        <p:spPr>
          <a:xfrm>
            <a:off x="2441936" y="1785759"/>
            <a:ext cx="20073303" cy="8710077"/>
          </a:xfrm>
          <a:prstGeom prst="rect">
            <a:avLst/>
          </a:prstGeom>
        </p:spPr>
        <p:txBody>
          <a:bodyPr wrap="square">
            <a:spAutoFit/>
          </a:bodyPr>
          <a:lstStyle/>
          <a:p>
            <a:pPr algn="just"/>
            <a:r>
              <a:rPr lang="ru-RU" sz="4000" dirty="0">
                <a:solidFill>
                  <a:srgbClr val="FF0000"/>
                </a:solidFill>
                <a:latin typeface="+mn-lt"/>
              </a:rPr>
              <a:t>При осуществлении заказчиками закупок к товарам, происходящим из иностранного государства </a:t>
            </a:r>
            <a:r>
              <a:rPr lang="ru-RU" sz="4000" dirty="0">
                <a:latin typeface="+mn-lt"/>
              </a:rPr>
              <a:t>или группы иностранных государств, работам, услугам, соответственно выполняемым, оказываемым иностранными лицами, </a:t>
            </a:r>
            <a:r>
              <a:rPr lang="ru-RU" sz="4000" dirty="0">
                <a:solidFill>
                  <a:srgbClr val="FF0000"/>
                </a:solidFill>
                <a:latin typeface="+mn-lt"/>
              </a:rPr>
              <a:t>применяется национальный режим на равных условиях с товарами российского происхождения</a:t>
            </a:r>
            <a:r>
              <a:rPr lang="ru-RU" sz="4000" dirty="0">
                <a:latin typeface="+mn-lt"/>
              </a:rPr>
              <a:t>, работами, услугами, соответственно выполняемыми, оказываемыми российскими лицами, в случаях и </a:t>
            </a:r>
            <a:r>
              <a:rPr lang="ru-RU" sz="4000" dirty="0">
                <a:solidFill>
                  <a:srgbClr val="FF0000"/>
                </a:solidFill>
                <a:latin typeface="+mn-lt"/>
              </a:rPr>
              <a:t>на условиях, которые предусмотрены международными договорами Российской Федерации. </a:t>
            </a:r>
            <a:r>
              <a:rPr lang="ru-RU" sz="4000" dirty="0">
                <a:latin typeface="+mn-lt"/>
              </a:rPr>
              <a:t>(ч.1 ст.14 44-ФЗ</a:t>
            </a:r>
            <a:r>
              <a:rPr lang="ru-RU" sz="4000" dirty="0" smtClean="0">
                <a:latin typeface="+mn-lt"/>
              </a:rPr>
              <a:t>).</a:t>
            </a:r>
          </a:p>
          <a:p>
            <a:pPr algn="just"/>
            <a:endParaRPr lang="ru-RU" sz="4000" dirty="0" smtClean="0">
              <a:latin typeface="+mn-lt"/>
            </a:endParaRPr>
          </a:p>
          <a:p>
            <a:pPr algn="just"/>
            <a:r>
              <a:rPr lang="ru-RU" sz="4000" dirty="0" smtClean="0">
                <a:latin typeface="+mn-lt"/>
              </a:rPr>
              <a:t>Минфин размещает на сайте ЕИС сведения (в настоящее время гиперссылка на сайт </a:t>
            </a:r>
            <a:r>
              <a:rPr lang="en-US" sz="4000" dirty="0">
                <a:latin typeface="+mn-lt"/>
                <a:hlinkClick r:id="rId3"/>
              </a:rPr>
              <a:t>https://</a:t>
            </a:r>
            <a:r>
              <a:rPr lang="en-US" sz="4000" dirty="0" smtClean="0">
                <a:latin typeface="+mn-lt"/>
                <a:hlinkClick r:id="rId3"/>
              </a:rPr>
              <a:t>erpt.eecommission.org/Goods</a:t>
            </a:r>
            <a:r>
              <a:rPr lang="ru-RU" sz="4000" dirty="0" smtClean="0">
                <a:latin typeface="+mn-lt"/>
              </a:rPr>
              <a:t>) о странах, с которыми РФ заключены такие договора                 (Россия, Беларусь,</a:t>
            </a:r>
          </a:p>
          <a:p>
            <a:pPr algn="just"/>
            <a:r>
              <a:rPr lang="ru-RU" sz="4000" dirty="0" smtClean="0">
                <a:latin typeface="+mn-lt"/>
              </a:rPr>
              <a:t>Казахстан, Армения, </a:t>
            </a:r>
          </a:p>
          <a:p>
            <a:pPr algn="just"/>
            <a:r>
              <a:rPr lang="ru-RU" sz="4000" dirty="0" smtClean="0">
                <a:latin typeface="+mn-lt"/>
              </a:rPr>
              <a:t>Кыргызстан) </a:t>
            </a:r>
          </a:p>
          <a:p>
            <a:pPr algn="just"/>
            <a:endParaRPr lang="ru-RU" sz="4000" dirty="0" smtClean="0">
              <a:latin typeface="+mn-lt"/>
              <a:hlinkClick r:id="rId3"/>
            </a:endParaRPr>
          </a:p>
          <a:p>
            <a:pPr algn="just"/>
            <a:endParaRPr lang="ru-RU" sz="4000" dirty="0">
              <a:latin typeface="+mn-lt"/>
              <a:hlinkClick r:id="rId3"/>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640" y="7578080"/>
            <a:ext cx="13563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2"/>
          </p:nvPr>
        </p:nvSpPr>
        <p:spPr/>
        <p:txBody>
          <a:bodyPr/>
          <a:lstStyle/>
          <a:p>
            <a:fld id="{86CB4B4D-7CA3-9044-876B-883B54F8677D}" type="slidenum">
              <a:rPr lang="ru-RU" smtClean="0"/>
              <a:t>2</a:t>
            </a:fld>
            <a:endParaRPr lang="ru-RU"/>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rgbClr val="684A52"/>
                </a:solidFill>
                <a:latin typeface="+mn-lt"/>
              </a:rPr>
              <a:t>Товары радиоэлектронной промышленности</a:t>
            </a:r>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20</a:t>
            </a:fld>
            <a:endParaRPr lang="ru-RU"/>
          </a:p>
        </p:txBody>
      </p:sp>
      <p:sp>
        <p:nvSpPr>
          <p:cNvPr id="4" name="Прямоугольник 3"/>
          <p:cNvSpPr/>
          <p:nvPr/>
        </p:nvSpPr>
        <p:spPr>
          <a:xfrm>
            <a:off x="2438354" y="3401616"/>
            <a:ext cx="20487767" cy="9325630"/>
          </a:xfrm>
          <a:prstGeom prst="rect">
            <a:avLst/>
          </a:prstGeom>
        </p:spPr>
        <p:txBody>
          <a:bodyPr wrap="square">
            <a:spAutoFit/>
          </a:bodyPr>
          <a:lstStyle/>
          <a:p>
            <a:pPr algn="just"/>
            <a:r>
              <a:rPr lang="ru-RU" sz="4000" dirty="0" smtClean="0">
                <a:latin typeface="+mn-lt"/>
              </a:rPr>
              <a:t>Постановление </a:t>
            </a:r>
            <a:r>
              <a:rPr lang="ru-RU" sz="4000" dirty="0">
                <a:latin typeface="+mn-lt"/>
              </a:rPr>
              <a:t>Правительства РФ №878 от 10 июля 2019г. «О мерах стимулирования производства радиоэлектронной продукции  на территории РФ при осуществлении закупок Т,Р,У для обеспечения государственных и муниципальных нужд»</a:t>
            </a:r>
          </a:p>
          <a:p>
            <a:pPr algn="just"/>
            <a:r>
              <a:rPr lang="ru-RU" sz="4000" dirty="0">
                <a:latin typeface="+mn-lt"/>
              </a:rPr>
              <a:t>Подтверждение – декларация о нахождении продукции в реестре Российской радиоэлектронной продукции с указанием номера реестровой записи или реестра продукции </a:t>
            </a:r>
            <a:r>
              <a:rPr lang="ru-RU" sz="4000" dirty="0" err="1">
                <a:latin typeface="+mn-lt"/>
              </a:rPr>
              <a:t>ЕвраЗЭС</a:t>
            </a:r>
            <a:r>
              <a:rPr lang="ru-RU" sz="4000" dirty="0" smtClean="0">
                <a:latin typeface="+mn-lt"/>
              </a:rPr>
              <a:t>.</a:t>
            </a:r>
          </a:p>
          <a:p>
            <a:pPr algn="just"/>
            <a:endParaRPr lang="ru-RU" sz="4000" dirty="0" smtClean="0">
              <a:latin typeface="+mn-lt"/>
            </a:endParaRPr>
          </a:p>
          <a:p>
            <a:pPr algn="just"/>
            <a:r>
              <a:rPr lang="ru-RU" sz="4000" dirty="0" smtClean="0">
                <a:solidFill>
                  <a:schemeClr val="accent4"/>
                </a:solidFill>
                <a:latin typeface="+mn-lt"/>
              </a:rPr>
              <a:t>С 01.01.2022г. Обоснования невозможности применения нет.</a:t>
            </a:r>
          </a:p>
          <a:p>
            <a:pPr algn="just"/>
            <a:endParaRPr lang="ru-RU" sz="4000" dirty="0">
              <a:latin typeface="+mn-lt"/>
            </a:endParaRPr>
          </a:p>
          <a:p>
            <a:pPr algn="just"/>
            <a:r>
              <a:rPr lang="ru-RU" sz="4000" dirty="0">
                <a:latin typeface="+mn-lt"/>
              </a:rPr>
              <a:t>Заказчик отклоняет все заявки (окончательные предложения), содержащие предложения о поставке радиоэлектронной продукции, происходящей из иностранных государств (за исключением государств - членов Евразийского экономического союза), при условии, что на участие в закупке подана 1 (или более) удовлетворяющая требованиям извещения об осуществлении закупки и (или) документации о закупке заявка (окончательное предложение), содержащая предложение о поставке радиоэлектронной продукции, произведенной на территориях государств - членов Евразийского экономического союза.</a:t>
            </a:r>
          </a:p>
          <a:p>
            <a:pPr algn="just"/>
            <a:r>
              <a:rPr lang="ru-RU" sz="4000" dirty="0" smtClean="0">
                <a:latin typeface="+mn-lt"/>
              </a:rPr>
              <a:t> </a:t>
            </a:r>
            <a:endParaRPr lang="ru-RU" sz="4000" dirty="0">
              <a:latin typeface="+mn-lt"/>
            </a:endParaRPr>
          </a:p>
        </p:txBody>
      </p:sp>
    </p:spTree>
    <p:extLst>
      <p:ext uri="{BB962C8B-B14F-4D97-AF65-F5344CB8AC3E}">
        <p14:creationId xmlns:p14="http://schemas.microsoft.com/office/powerpoint/2010/main" val="355956966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rgbClr val="684A52"/>
                </a:solidFill>
                <a:latin typeface="+mn-lt"/>
              </a:rPr>
              <a:t>Товары радиоэлектронной промышленности</a:t>
            </a:r>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21</a:t>
            </a:fld>
            <a:endParaRPr lang="ru-RU"/>
          </a:p>
        </p:txBody>
      </p:sp>
      <p:sp>
        <p:nvSpPr>
          <p:cNvPr id="4" name="Прямоугольник 3"/>
          <p:cNvSpPr/>
          <p:nvPr/>
        </p:nvSpPr>
        <p:spPr>
          <a:xfrm>
            <a:off x="2438354" y="3401616"/>
            <a:ext cx="20487767" cy="8094524"/>
          </a:xfrm>
          <a:prstGeom prst="rect">
            <a:avLst/>
          </a:prstGeom>
        </p:spPr>
        <p:txBody>
          <a:bodyPr wrap="square">
            <a:spAutoFit/>
          </a:bodyPr>
          <a:lstStyle/>
          <a:p>
            <a:pPr algn="just"/>
            <a:r>
              <a:rPr lang="ru-RU" sz="4000" dirty="0" smtClean="0">
                <a:latin typeface="+mn-lt"/>
              </a:rPr>
              <a:t>Подтверждение страны происхождения:</a:t>
            </a:r>
          </a:p>
          <a:p>
            <a:pPr marL="571500" indent="-571500" algn="just">
              <a:buFont typeface="Arial" panose="020B0604020202020204" pitchFamily="34" charset="0"/>
              <a:buChar char="•"/>
            </a:pPr>
            <a:r>
              <a:rPr lang="ru-RU" sz="4000" dirty="0">
                <a:latin typeface="+mn-lt"/>
              </a:rPr>
              <a:t>наличие сведений о такой продукции в реестре и соответствие информации о совокупном количестве баллов за выполнение технологических операций (условий) на территории Российской </a:t>
            </a:r>
            <a:r>
              <a:rPr lang="ru-RU" sz="4000" dirty="0" smtClean="0">
                <a:latin typeface="+mn-lt"/>
              </a:rPr>
              <a:t>Федерации;</a:t>
            </a:r>
          </a:p>
          <a:p>
            <a:pPr marL="571500" indent="-571500" algn="just">
              <a:buFont typeface="Arial" panose="020B0604020202020204" pitchFamily="34" charset="0"/>
              <a:buChar char="•"/>
            </a:pPr>
            <a:r>
              <a:rPr lang="ru-RU" sz="4000" dirty="0">
                <a:latin typeface="+mn-lt"/>
              </a:rPr>
              <a:t>наличие сведений о такой продукции в евразийском реестре промышленных товаров государств - членов Евразийского экономического </a:t>
            </a:r>
            <a:r>
              <a:rPr lang="ru-RU" sz="4000" dirty="0" smtClean="0">
                <a:latin typeface="+mn-lt"/>
              </a:rPr>
              <a:t>союза (если предусмотрено и количество баллов);</a:t>
            </a:r>
          </a:p>
          <a:p>
            <a:pPr marL="571500" indent="-571500" algn="just">
              <a:buFont typeface="Arial" panose="020B0604020202020204" pitchFamily="34" charset="0"/>
              <a:buChar char="•"/>
            </a:pPr>
            <a:r>
              <a:rPr lang="ru-RU" sz="4000" dirty="0">
                <a:latin typeface="+mn-lt"/>
              </a:rPr>
              <a:t>наличие сертификата о происхождении товара, выдаваемого уполномоченным органом (организацией) государства - члена Евразийского экономического </a:t>
            </a:r>
            <a:r>
              <a:rPr lang="ru-RU" sz="4000" dirty="0" smtClean="0">
                <a:latin typeface="+mn-lt"/>
              </a:rPr>
              <a:t>союза (в общем случае до 30.06.2022г., для медицинского оборудования – до 31.12.2022 года).</a:t>
            </a:r>
          </a:p>
          <a:p>
            <a:pPr algn="just"/>
            <a:endParaRPr lang="ru-RU" sz="4000" dirty="0">
              <a:latin typeface="+mn-lt"/>
            </a:endParaRPr>
          </a:p>
          <a:p>
            <a:pPr algn="just"/>
            <a:r>
              <a:rPr lang="ru-RU" sz="4000" dirty="0" smtClean="0">
                <a:latin typeface="+mn-lt"/>
              </a:rPr>
              <a:t>Для </a:t>
            </a:r>
            <a:r>
              <a:rPr lang="ru-RU" sz="4000" dirty="0">
                <a:latin typeface="+mn-lt"/>
              </a:rPr>
              <a:t>целей ограничения допуска радиоэлектронной продукции, происходящей из иностранных государств, не может быть предметом одного контракта (одного лота) радиоэлектронная продукция, включенная в перечень и не включенная в него.</a:t>
            </a:r>
          </a:p>
        </p:txBody>
      </p:sp>
    </p:spTree>
    <p:extLst>
      <p:ext uri="{BB962C8B-B14F-4D97-AF65-F5344CB8AC3E}">
        <p14:creationId xmlns:p14="http://schemas.microsoft.com/office/powerpoint/2010/main" val="84079577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chemeClr val="tx2"/>
                </a:solidFill>
                <a:latin typeface="+mn-lt"/>
              </a:rPr>
              <a:t>Продукты питания</a:t>
            </a:r>
            <a:endParaRPr lang="ru-RU" sz="6700" b="1" dirty="0">
              <a:solidFill>
                <a:schemeClr val="tx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22</a:t>
            </a:fld>
            <a:endParaRPr lang="ru-RU"/>
          </a:p>
        </p:txBody>
      </p:sp>
      <p:sp>
        <p:nvSpPr>
          <p:cNvPr id="4" name="Прямоугольник 3"/>
          <p:cNvSpPr/>
          <p:nvPr/>
        </p:nvSpPr>
        <p:spPr>
          <a:xfrm>
            <a:off x="2426185" y="2465512"/>
            <a:ext cx="20487767" cy="9941183"/>
          </a:xfrm>
          <a:prstGeom prst="rect">
            <a:avLst/>
          </a:prstGeom>
        </p:spPr>
        <p:txBody>
          <a:bodyPr wrap="square">
            <a:spAutoFit/>
          </a:bodyPr>
          <a:lstStyle/>
          <a:p>
            <a:pPr algn="just"/>
            <a:r>
              <a:rPr lang="ru-RU" sz="4000" dirty="0" smtClean="0">
                <a:latin typeface="+mn-lt"/>
              </a:rPr>
              <a:t>Постановление Правительства </a:t>
            </a:r>
            <a:r>
              <a:rPr lang="ru-RU" sz="4000" dirty="0">
                <a:latin typeface="+mn-lt"/>
              </a:rPr>
              <a:t>РФ от 22 августа 2016 г. N 832                 "Об ограничениях допуска отдельных видов пищевых продуктов, происходящих из иностранных государств, для целей осуществления закупок для обеспечения государственных и муниципальных нужд".</a:t>
            </a:r>
          </a:p>
          <a:p>
            <a:pPr algn="just"/>
            <a:r>
              <a:rPr lang="ru-RU" sz="4000" dirty="0">
                <a:latin typeface="+mn-lt"/>
              </a:rPr>
              <a:t>Круг заказчиков: не ограничен.</a:t>
            </a:r>
          </a:p>
          <a:p>
            <a:pPr algn="just"/>
            <a:r>
              <a:rPr lang="ru-RU" sz="4000" dirty="0">
                <a:latin typeface="+mn-lt"/>
              </a:rPr>
              <a:t>Продукция: пищевые продукты (рыба, соль, мясо, масло, рис, сахар). Продукция идентифицирована по классификатору ОКПД2.</a:t>
            </a:r>
          </a:p>
          <a:p>
            <a:pPr algn="just"/>
            <a:r>
              <a:rPr lang="ru-RU" sz="4000" dirty="0">
                <a:latin typeface="+mn-lt"/>
              </a:rPr>
              <a:t>Общий срок действия: не ограничен.</a:t>
            </a:r>
          </a:p>
          <a:p>
            <a:pPr algn="just"/>
            <a:r>
              <a:rPr lang="ru-RU" sz="4000" dirty="0">
                <a:latin typeface="+mn-lt"/>
              </a:rPr>
              <a:t>Документ вводит отлагательный запрет на закупку товаров прилагаемого перечня.</a:t>
            </a:r>
          </a:p>
          <a:p>
            <a:pPr algn="just"/>
            <a:r>
              <a:rPr lang="ru-RU" sz="4000" dirty="0">
                <a:latin typeface="+mn-lt"/>
              </a:rPr>
              <a:t>При исполнении контракта, при заключении которого были отклонены заявки в соответствии с ограничениями, не допускается замена продукта пищевого на:</a:t>
            </a:r>
          </a:p>
          <a:p>
            <a:pPr algn="just"/>
            <a:r>
              <a:rPr lang="ru-RU" sz="4000" dirty="0">
                <a:latin typeface="+mn-lt"/>
              </a:rPr>
              <a:t>•	пищевой продукт, страной происхождения которого не является государство - член Евразийского экономического союза;</a:t>
            </a:r>
          </a:p>
          <a:p>
            <a:pPr algn="just"/>
            <a:r>
              <a:rPr lang="ru-RU" sz="4000" dirty="0">
                <a:latin typeface="+mn-lt"/>
              </a:rPr>
              <a:t>•	пищевой продукт другого производителя, предложение о поставке которого содержалось в заявках, которые не были отклонены в соответствии с ограничениями, установленными пунктом  настоящего постановления, при заключении данного контракта.</a:t>
            </a:r>
          </a:p>
          <a:p>
            <a:pPr algn="just"/>
            <a:r>
              <a:rPr lang="ru-RU" sz="4000" dirty="0">
                <a:latin typeface="+mn-lt"/>
              </a:rPr>
              <a:t>Способ подтверждения соответствия: декларирование </a:t>
            </a:r>
            <a:r>
              <a:rPr lang="ru-RU" sz="4000" dirty="0" smtClean="0">
                <a:latin typeface="+mn-lt"/>
              </a:rPr>
              <a:t>участником</a:t>
            </a:r>
            <a:endParaRPr lang="ru-RU" sz="4000" dirty="0">
              <a:latin typeface="+mn-lt"/>
            </a:endParaRPr>
          </a:p>
        </p:txBody>
      </p:sp>
    </p:spTree>
    <p:extLst>
      <p:ext uri="{BB962C8B-B14F-4D97-AF65-F5344CB8AC3E}">
        <p14:creationId xmlns:p14="http://schemas.microsoft.com/office/powerpoint/2010/main" val="93481303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chemeClr val="tx2"/>
                </a:solidFill>
                <a:latin typeface="+mn-lt"/>
              </a:rPr>
              <a:t>Медицинские изделия</a:t>
            </a:r>
            <a:endParaRPr lang="ru-RU" sz="6700" b="1" dirty="0">
              <a:solidFill>
                <a:schemeClr val="tx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23</a:t>
            </a:fld>
            <a:endParaRPr lang="ru-RU"/>
          </a:p>
        </p:txBody>
      </p:sp>
      <p:sp>
        <p:nvSpPr>
          <p:cNvPr id="4" name="Прямоугольник 3"/>
          <p:cNvSpPr/>
          <p:nvPr/>
        </p:nvSpPr>
        <p:spPr>
          <a:xfrm>
            <a:off x="2426185" y="2465512"/>
            <a:ext cx="20487767" cy="9325630"/>
          </a:xfrm>
          <a:prstGeom prst="rect">
            <a:avLst/>
          </a:prstGeom>
        </p:spPr>
        <p:txBody>
          <a:bodyPr wrap="square">
            <a:spAutoFit/>
          </a:bodyPr>
          <a:lstStyle/>
          <a:p>
            <a:pPr algn="just"/>
            <a:r>
              <a:rPr lang="ru-RU" sz="4000" dirty="0" smtClean="0">
                <a:latin typeface="+mn-lt"/>
              </a:rPr>
              <a:t>Постановление Правительства </a:t>
            </a:r>
            <a:r>
              <a:rPr lang="ru-RU" sz="4000" dirty="0">
                <a:latin typeface="+mn-lt"/>
              </a:rPr>
              <a:t>РФ от 5 февраля 2015 г. N 102                               "Об ограничениях и условиях допуска отдельных видов медицинских изделий, происходящих из иностранных государств, для целей осуществления закупок для обеспечения государственных и муниципальных нужд".</a:t>
            </a:r>
          </a:p>
          <a:p>
            <a:pPr algn="just"/>
            <a:r>
              <a:rPr lang="ru-RU" sz="4000" dirty="0">
                <a:latin typeface="+mn-lt"/>
              </a:rPr>
              <a:t>Круг заказчиков: не ограничен.</a:t>
            </a:r>
          </a:p>
          <a:p>
            <a:pPr algn="just"/>
            <a:r>
              <a:rPr lang="ru-RU" sz="4000" dirty="0">
                <a:latin typeface="+mn-lt"/>
              </a:rPr>
              <a:t>Продукция: медицинское оборудование, медицинские изделия. Продукция идентифицирована по классификатору ОКПД2.</a:t>
            </a:r>
          </a:p>
          <a:p>
            <a:pPr algn="just"/>
            <a:r>
              <a:rPr lang="ru-RU" sz="4000" dirty="0">
                <a:latin typeface="+mn-lt"/>
              </a:rPr>
              <a:t>Общий срок действия: не ограничен.</a:t>
            </a:r>
          </a:p>
          <a:p>
            <a:pPr algn="just"/>
            <a:r>
              <a:rPr lang="ru-RU" sz="4000" dirty="0" smtClean="0">
                <a:latin typeface="+mn-lt"/>
              </a:rPr>
              <a:t>Документ </a:t>
            </a:r>
            <a:r>
              <a:rPr lang="ru-RU" sz="4000" dirty="0">
                <a:latin typeface="+mn-lt"/>
              </a:rPr>
              <a:t>утверждает два перечня:</a:t>
            </a:r>
          </a:p>
          <a:p>
            <a:pPr algn="just"/>
            <a:r>
              <a:rPr lang="ru-RU" sz="4000" dirty="0">
                <a:latin typeface="+mn-lt"/>
              </a:rPr>
              <a:t>Перечень отдельных видов медицинских изделий, происходящих из иностранных государств, в отношении которых устанавливаются ограничения допуска для целей осуществления закупок для обеспечения государственных и муниципальных нужд (далее - перечень N 1);</a:t>
            </a:r>
          </a:p>
          <a:p>
            <a:pPr algn="just"/>
            <a:r>
              <a:rPr lang="ru-RU" sz="4000" dirty="0">
                <a:latin typeface="+mn-lt"/>
              </a:rPr>
              <a:t>Перечень медицинских изделий одноразового применения (использования) из поливинилхлоридных пластиков, происходящих из иностранных государств, в отношении которых устанавливаются ограничения допуска для целей осуществления закупок для обеспечения государственных и муниципальных нужд (далее - перечень N 2</a:t>
            </a:r>
            <a:r>
              <a:rPr lang="ru-RU" sz="4000" dirty="0" smtClean="0">
                <a:latin typeface="+mn-lt"/>
              </a:rPr>
              <a:t>).</a:t>
            </a:r>
            <a:endParaRPr lang="ru-RU" sz="4000" dirty="0">
              <a:latin typeface="+mn-lt"/>
            </a:endParaRPr>
          </a:p>
        </p:txBody>
      </p:sp>
    </p:spTree>
    <p:extLst>
      <p:ext uri="{BB962C8B-B14F-4D97-AF65-F5344CB8AC3E}">
        <p14:creationId xmlns:p14="http://schemas.microsoft.com/office/powerpoint/2010/main" val="10057419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chemeClr val="tx2"/>
                </a:solidFill>
                <a:latin typeface="+mn-lt"/>
              </a:rPr>
              <a:t>Медицинские изделия. Принцип действия по перечню №1</a:t>
            </a:r>
            <a:endParaRPr lang="ru-RU" sz="6700" b="1" dirty="0">
              <a:solidFill>
                <a:schemeClr val="tx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24</a:t>
            </a:fld>
            <a:endParaRPr lang="ru-RU"/>
          </a:p>
        </p:txBody>
      </p:sp>
      <p:sp>
        <p:nvSpPr>
          <p:cNvPr id="4" name="Прямоугольник 3"/>
          <p:cNvSpPr/>
          <p:nvPr/>
        </p:nvSpPr>
        <p:spPr>
          <a:xfrm>
            <a:off x="2456642" y="3257600"/>
            <a:ext cx="20487767" cy="8710077"/>
          </a:xfrm>
          <a:prstGeom prst="rect">
            <a:avLst/>
          </a:prstGeom>
        </p:spPr>
        <p:txBody>
          <a:bodyPr wrap="square">
            <a:spAutoFit/>
          </a:bodyPr>
          <a:lstStyle/>
          <a:p>
            <a:pPr algn="just"/>
            <a:r>
              <a:rPr lang="ru-RU" sz="4000" dirty="0" smtClean="0">
                <a:latin typeface="+mn-lt"/>
              </a:rPr>
              <a:t>Заказчик </a:t>
            </a:r>
            <a:r>
              <a:rPr lang="ru-RU" sz="4000" dirty="0">
                <a:latin typeface="+mn-lt"/>
              </a:rPr>
              <a:t>отклоняет все заявки, содержащие предложения о поставке отдельных видов указанных медицинских изделий, происходящих из иностранных государств (за исключением государств - членов Евразийского экономического союза), при условии, что на участие в определении поставщика подано не менее 2 заявок, соответствующих требованиям, установленным в извещении об осуществлении закупки, документации о закупке, которые одновременно</a:t>
            </a:r>
            <a:r>
              <a:rPr lang="ru-RU" sz="4000" dirty="0" smtClean="0">
                <a:latin typeface="+mn-lt"/>
              </a:rPr>
              <a:t>:</a:t>
            </a:r>
          </a:p>
          <a:p>
            <a:pPr marL="571500" indent="-571500" algn="just">
              <a:buFont typeface="Arial" panose="020B0604020202020204" pitchFamily="34" charset="0"/>
              <a:buChar char="•"/>
            </a:pPr>
            <a:r>
              <a:rPr lang="ru-RU" sz="4000" dirty="0">
                <a:latin typeface="+mn-lt"/>
              </a:rPr>
              <a:t>содержат предложения о поставке указанных медицинских изделий, страной происхождения которых являются только государства - члены Евразийского экономического </a:t>
            </a:r>
            <a:r>
              <a:rPr lang="ru-RU" sz="4000" dirty="0" smtClean="0">
                <a:latin typeface="+mn-lt"/>
              </a:rPr>
              <a:t>союза;</a:t>
            </a:r>
          </a:p>
          <a:p>
            <a:pPr marL="571500" indent="-571500" algn="just">
              <a:buFont typeface="Arial" panose="020B0604020202020204" pitchFamily="34" charset="0"/>
              <a:buChar char="•"/>
            </a:pPr>
            <a:r>
              <a:rPr lang="ru-RU" sz="4000" dirty="0">
                <a:latin typeface="+mn-lt"/>
              </a:rPr>
              <a:t>не содержат предложений о поставке одного и того же вида медицинского изделия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 при сопоставлении этих </a:t>
            </a:r>
            <a:r>
              <a:rPr lang="ru-RU" sz="4000" dirty="0" smtClean="0">
                <a:latin typeface="+mn-lt"/>
              </a:rPr>
              <a:t>заявок.</a:t>
            </a:r>
          </a:p>
          <a:p>
            <a:pPr algn="just"/>
            <a:endParaRPr lang="ru-RU" sz="4000" dirty="0">
              <a:latin typeface="+mn-lt"/>
            </a:endParaRPr>
          </a:p>
          <a:p>
            <a:pPr algn="just"/>
            <a:r>
              <a:rPr lang="ru-RU" sz="4000" dirty="0" smtClean="0">
                <a:latin typeface="+mn-lt"/>
              </a:rPr>
              <a:t>Подтверждение: </a:t>
            </a:r>
            <a:r>
              <a:rPr lang="ru-RU" sz="4000" dirty="0">
                <a:latin typeface="+mn-lt"/>
              </a:rPr>
              <a:t>Сертификат СТ-1 </a:t>
            </a:r>
            <a:r>
              <a:rPr lang="ru-RU" sz="4000" dirty="0" smtClean="0">
                <a:latin typeface="+mn-lt"/>
              </a:rPr>
              <a:t>(Приказ </a:t>
            </a:r>
            <a:r>
              <a:rPr lang="ru-RU" sz="4000" dirty="0">
                <a:latin typeface="+mn-lt"/>
              </a:rPr>
              <a:t>ТПП России от 10 апреля 2015 г. N </a:t>
            </a:r>
            <a:r>
              <a:rPr lang="ru-RU" sz="4000" dirty="0" smtClean="0">
                <a:latin typeface="+mn-lt"/>
              </a:rPr>
              <a:t>29).</a:t>
            </a:r>
          </a:p>
          <a:p>
            <a:pPr marL="571500" indent="-571500" algn="just">
              <a:buFont typeface="Arial" panose="020B0604020202020204" pitchFamily="34" charset="0"/>
              <a:buChar char="•"/>
            </a:pPr>
            <a:endParaRPr lang="ru-RU" sz="4000" dirty="0" smtClean="0">
              <a:latin typeface="+mn-lt"/>
            </a:endParaRPr>
          </a:p>
        </p:txBody>
      </p:sp>
    </p:spTree>
    <p:extLst>
      <p:ext uri="{BB962C8B-B14F-4D97-AF65-F5344CB8AC3E}">
        <p14:creationId xmlns:p14="http://schemas.microsoft.com/office/powerpoint/2010/main" val="144676615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chemeClr val="tx2"/>
                </a:solidFill>
                <a:latin typeface="+mn-lt"/>
              </a:rPr>
              <a:t>Медицинские изделия. Принцип действия по перечню №2</a:t>
            </a:r>
            <a:endParaRPr lang="ru-RU" sz="6700" b="1" dirty="0">
              <a:solidFill>
                <a:schemeClr val="tx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25</a:t>
            </a:fld>
            <a:endParaRPr lang="ru-RU"/>
          </a:p>
        </p:txBody>
      </p:sp>
      <p:sp>
        <p:nvSpPr>
          <p:cNvPr id="4" name="Прямоугольник 3"/>
          <p:cNvSpPr/>
          <p:nvPr/>
        </p:nvSpPr>
        <p:spPr>
          <a:xfrm>
            <a:off x="2456642" y="3257600"/>
            <a:ext cx="20487767" cy="9941183"/>
          </a:xfrm>
          <a:prstGeom prst="rect">
            <a:avLst/>
          </a:prstGeom>
        </p:spPr>
        <p:txBody>
          <a:bodyPr wrap="square">
            <a:spAutoFit/>
          </a:bodyPr>
          <a:lstStyle/>
          <a:p>
            <a:pPr algn="just"/>
            <a:r>
              <a:rPr lang="ru-RU" sz="4000" dirty="0" smtClean="0">
                <a:latin typeface="+mn-lt"/>
              </a:rPr>
              <a:t>Заказчик </a:t>
            </a:r>
            <a:r>
              <a:rPr lang="ru-RU" sz="4000" dirty="0">
                <a:latin typeface="+mn-lt"/>
              </a:rPr>
              <a:t>отклоняет все заявки, содержащие предложения о поставке отдельных видов указанных медицинских изделий, происходящих из иностранных государств (за исключением государств - членов Евразийского экономического союза), при условии, что на участие в определении поставщика подано не менее 2 заявок, соответствующих требованиям, установленным в извещении об осуществлении закупки, документации о закупке, которые одновременно</a:t>
            </a:r>
            <a:r>
              <a:rPr lang="ru-RU" sz="4000" dirty="0" smtClean="0">
                <a:latin typeface="+mn-lt"/>
              </a:rPr>
              <a:t>:</a:t>
            </a:r>
          </a:p>
          <a:p>
            <a:pPr marL="571500" indent="-571500" algn="just">
              <a:buFont typeface="Arial" panose="020B0604020202020204" pitchFamily="34" charset="0"/>
              <a:buChar char="•"/>
            </a:pPr>
            <a:r>
              <a:rPr lang="ru-RU" sz="4000" dirty="0" smtClean="0">
                <a:latin typeface="+mn-lt"/>
              </a:rPr>
              <a:t>См. для Перечня №1 (товар Российский или </a:t>
            </a:r>
            <a:r>
              <a:rPr lang="ru-RU" sz="4000" dirty="0" err="1" smtClean="0">
                <a:latin typeface="+mn-lt"/>
              </a:rPr>
              <a:t>ЕвразЭС</a:t>
            </a:r>
            <a:r>
              <a:rPr lang="ru-RU" sz="4000" dirty="0" smtClean="0">
                <a:latin typeface="+mn-lt"/>
              </a:rPr>
              <a:t>);</a:t>
            </a:r>
          </a:p>
          <a:p>
            <a:pPr marL="571500" indent="-571500" algn="just">
              <a:buFont typeface="Arial" panose="020B0604020202020204" pitchFamily="34" charset="0"/>
              <a:buChar char="•"/>
            </a:pPr>
            <a:r>
              <a:rPr lang="ru-RU" sz="4000" dirty="0" smtClean="0">
                <a:latin typeface="+mn-lt"/>
              </a:rPr>
              <a:t>См. для Перечня №1 (от разных производителей).</a:t>
            </a:r>
          </a:p>
          <a:p>
            <a:pPr marL="571500" indent="-571500" algn="just">
              <a:buFont typeface="Arial" panose="020B0604020202020204" pitchFamily="34" charset="0"/>
              <a:buChar char="•"/>
            </a:pPr>
            <a:r>
              <a:rPr lang="ru-RU" sz="4000" dirty="0">
                <a:latin typeface="+mn-lt"/>
              </a:rPr>
              <a:t>содержат предложения о поставке указанных медицинских изделий, процентная доля стоимости использованных материалов (сырья) иностранного происхождения в цене конечной продукции которых соответствует указанной в показателе локализации собственного производства медицинских </a:t>
            </a:r>
            <a:r>
              <a:rPr lang="ru-RU" sz="4000" dirty="0" smtClean="0">
                <a:latin typeface="+mn-lt"/>
              </a:rPr>
              <a:t>изделий;</a:t>
            </a:r>
          </a:p>
          <a:p>
            <a:pPr marL="571500" indent="-571500" algn="just">
              <a:buFont typeface="Arial" panose="020B0604020202020204" pitchFamily="34" charset="0"/>
              <a:buChar char="•"/>
            </a:pPr>
            <a:r>
              <a:rPr lang="ru-RU" sz="4000" dirty="0">
                <a:latin typeface="+mn-lt"/>
              </a:rPr>
              <a:t>на производство </a:t>
            </a:r>
            <a:r>
              <a:rPr lang="ru-RU" sz="4000" dirty="0" smtClean="0">
                <a:latin typeface="+mn-lt"/>
              </a:rPr>
              <a:t>имеется </a:t>
            </a:r>
            <a:r>
              <a:rPr lang="ru-RU" sz="4000" dirty="0">
                <a:latin typeface="+mn-lt"/>
              </a:rPr>
              <a:t>документ, подтверждающий </a:t>
            </a:r>
            <a:r>
              <a:rPr lang="ru-RU" sz="4000" dirty="0" smtClean="0">
                <a:latin typeface="+mn-lt"/>
              </a:rPr>
              <a:t>его соответствие требованиям </a:t>
            </a:r>
            <a:r>
              <a:rPr lang="ru-RU" sz="4000" dirty="0">
                <a:latin typeface="+mn-lt"/>
              </a:rPr>
              <a:t>ГОСТ ISO 13485-2017 "Межгосударственный стандарт. Изделия медицинские. Системы менеджмента качества. Требования для целей регулирования".</a:t>
            </a:r>
            <a:endParaRPr lang="ru-RU" sz="4000" dirty="0" smtClean="0">
              <a:latin typeface="+mn-lt"/>
            </a:endParaRPr>
          </a:p>
          <a:p>
            <a:pPr algn="just"/>
            <a:r>
              <a:rPr lang="ru-RU" sz="4000" dirty="0" smtClean="0">
                <a:latin typeface="+mn-lt"/>
              </a:rPr>
              <a:t>Подтверждение: </a:t>
            </a:r>
            <a:r>
              <a:rPr lang="ru-RU" sz="4000" dirty="0">
                <a:latin typeface="+mn-lt"/>
              </a:rPr>
              <a:t>Сертификат СТ-1 </a:t>
            </a:r>
            <a:r>
              <a:rPr lang="ru-RU" sz="4000" dirty="0" smtClean="0">
                <a:latin typeface="+mn-lt"/>
              </a:rPr>
              <a:t>(Приказ </a:t>
            </a:r>
            <a:r>
              <a:rPr lang="ru-RU" sz="4000" dirty="0">
                <a:latin typeface="+mn-lt"/>
              </a:rPr>
              <a:t>ТПП России от 10 апреля 2015 г. N </a:t>
            </a:r>
            <a:r>
              <a:rPr lang="ru-RU" sz="4000" dirty="0" smtClean="0">
                <a:latin typeface="+mn-lt"/>
              </a:rPr>
              <a:t>29), акт </a:t>
            </a:r>
            <a:r>
              <a:rPr lang="ru-RU" sz="4000" dirty="0">
                <a:latin typeface="+mn-lt"/>
              </a:rPr>
              <a:t>экспертизы (Приказ ТПП России от 10 апреля 2015 г. N </a:t>
            </a:r>
            <a:r>
              <a:rPr lang="ru-RU" sz="4000" dirty="0" smtClean="0">
                <a:latin typeface="+mn-lt"/>
              </a:rPr>
              <a:t>30).</a:t>
            </a:r>
          </a:p>
        </p:txBody>
      </p:sp>
    </p:spTree>
    <p:extLst>
      <p:ext uri="{BB962C8B-B14F-4D97-AF65-F5344CB8AC3E}">
        <p14:creationId xmlns:p14="http://schemas.microsoft.com/office/powerpoint/2010/main" val="77636286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4"/>
                </a:solidFill>
                <a:latin typeface="+mn-lt"/>
              </a:rPr>
              <a:t>Ограничения допуска. </a:t>
            </a:r>
            <a:r>
              <a:rPr lang="ru-RU" sz="6700" b="1" dirty="0" smtClean="0">
                <a:solidFill>
                  <a:schemeClr val="tx2"/>
                </a:solidFill>
                <a:latin typeface="+mn-lt"/>
              </a:rPr>
              <a:t>Лекарственные препараты (ЖНВЛП). </a:t>
            </a:r>
            <a:endParaRPr lang="ru-RU" sz="6700" b="1" dirty="0">
              <a:solidFill>
                <a:schemeClr val="tx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26</a:t>
            </a:fld>
            <a:endParaRPr lang="ru-RU"/>
          </a:p>
        </p:txBody>
      </p:sp>
      <p:sp>
        <p:nvSpPr>
          <p:cNvPr id="4" name="Прямоугольник 3"/>
          <p:cNvSpPr/>
          <p:nvPr/>
        </p:nvSpPr>
        <p:spPr>
          <a:xfrm>
            <a:off x="2359083" y="2393504"/>
            <a:ext cx="20487767" cy="8094524"/>
          </a:xfrm>
          <a:prstGeom prst="rect">
            <a:avLst/>
          </a:prstGeom>
        </p:spPr>
        <p:txBody>
          <a:bodyPr wrap="square">
            <a:spAutoFit/>
          </a:bodyPr>
          <a:lstStyle/>
          <a:p>
            <a:pPr algn="just"/>
            <a:r>
              <a:rPr lang="ru-RU" sz="4000" dirty="0" smtClean="0">
                <a:latin typeface="+mn-lt"/>
              </a:rPr>
              <a:t>Постановление </a:t>
            </a:r>
            <a:r>
              <a:rPr lang="ru-RU" sz="4000" dirty="0">
                <a:latin typeface="+mn-lt"/>
              </a:rPr>
              <a:t>Правительства РФ от 30 ноября 2015 г. N 1289  «Об ограничениях и условиях допуска происходящих из иностранных государств лекарственных препаратов, включенных в перечень жизненно необходимых и важнейших лекарственных препаратов, для целей осуществления закупок для обеспечения государственных и муниципальных нужд».</a:t>
            </a:r>
          </a:p>
          <a:p>
            <a:pPr algn="just"/>
            <a:r>
              <a:rPr lang="ru-RU" sz="4000" dirty="0">
                <a:latin typeface="+mn-lt"/>
              </a:rPr>
              <a:t>Круг заказчиков: не ограничен</a:t>
            </a:r>
            <a:r>
              <a:rPr lang="ru-RU" sz="4000" dirty="0" smtClean="0">
                <a:latin typeface="+mn-lt"/>
              </a:rPr>
              <a:t>.</a:t>
            </a:r>
          </a:p>
          <a:p>
            <a:pPr algn="just"/>
            <a:r>
              <a:rPr lang="ru-RU" sz="4000" dirty="0" smtClean="0">
                <a:latin typeface="+mn-lt"/>
              </a:rPr>
              <a:t>Действует только на «</a:t>
            </a:r>
            <a:r>
              <a:rPr lang="ru-RU" sz="4000" dirty="0" err="1" smtClean="0">
                <a:latin typeface="+mn-lt"/>
              </a:rPr>
              <a:t>монолоты</a:t>
            </a:r>
            <a:r>
              <a:rPr lang="ru-RU" sz="4000" dirty="0" smtClean="0">
                <a:latin typeface="+mn-lt"/>
              </a:rPr>
              <a:t>».</a:t>
            </a:r>
            <a:endParaRPr lang="ru-RU" sz="4000" dirty="0">
              <a:latin typeface="+mn-lt"/>
            </a:endParaRPr>
          </a:p>
          <a:p>
            <a:pPr algn="just"/>
            <a:r>
              <a:rPr lang="ru-RU" sz="4000" dirty="0">
                <a:latin typeface="+mn-lt"/>
              </a:rPr>
              <a:t>Продукция: лекарственные препараты. Перечень ЖНВЛП утверждается Правительством РФ </a:t>
            </a:r>
            <a:r>
              <a:rPr lang="ru-RU" sz="4000" dirty="0" smtClean="0">
                <a:latin typeface="+mn-lt"/>
              </a:rPr>
              <a:t>ежегодно.</a:t>
            </a:r>
          </a:p>
          <a:p>
            <a:pPr algn="just"/>
            <a:r>
              <a:rPr lang="ru-RU" sz="4000" dirty="0" smtClean="0">
                <a:latin typeface="+mn-lt"/>
              </a:rPr>
              <a:t>Принцип применения – аналогично Перечню №1 для медицинских изделий («третий лишний»).</a:t>
            </a:r>
          </a:p>
          <a:p>
            <a:pPr algn="just"/>
            <a:endParaRPr lang="ru-RU" sz="4000" dirty="0">
              <a:latin typeface="+mn-lt"/>
            </a:endParaRPr>
          </a:p>
          <a:p>
            <a:pPr algn="just"/>
            <a:r>
              <a:rPr lang="ru-RU" sz="4000" dirty="0" smtClean="0">
                <a:latin typeface="+mn-lt"/>
              </a:rPr>
              <a:t>С 31.12.2021 </a:t>
            </a:r>
            <a:r>
              <a:rPr lang="ru-RU" sz="4000" dirty="0">
                <a:latin typeface="+mn-lt"/>
              </a:rPr>
              <a:t>года исключен </a:t>
            </a:r>
            <a:r>
              <a:rPr lang="ru-RU" sz="4000" dirty="0" smtClean="0">
                <a:latin typeface="+mn-lt"/>
              </a:rPr>
              <a:t>«Перечень оригинальных </a:t>
            </a:r>
            <a:r>
              <a:rPr lang="ru-RU" sz="4000" dirty="0">
                <a:latin typeface="+mn-lt"/>
              </a:rPr>
              <a:t>и </a:t>
            </a:r>
            <a:r>
              <a:rPr lang="ru-RU" sz="4000" dirty="0" err="1">
                <a:latin typeface="+mn-lt"/>
              </a:rPr>
              <a:t>референтных</a:t>
            </a:r>
            <a:r>
              <a:rPr lang="ru-RU" sz="4000" dirty="0">
                <a:latin typeface="+mn-lt"/>
              </a:rPr>
              <a:t> лекарственных препаратов, предназначенных для обеспечения несовершеннолетних граждан, больных злокачественными новообразованиями лимфоидной, кроветворной и родственных им </a:t>
            </a:r>
            <a:r>
              <a:rPr lang="ru-RU" sz="4000" dirty="0" smtClean="0">
                <a:latin typeface="+mn-lt"/>
              </a:rPr>
              <a:t>тканей».</a:t>
            </a:r>
          </a:p>
          <a:p>
            <a:pPr algn="just"/>
            <a:endParaRPr lang="ru-RU" sz="4000" dirty="0" smtClean="0">
              <a:latin typeface="+mn-lt"/>
            </a:endParaRPr>
          </a:p>
        </p:txBody>
      </p:sp>
    </p:spTree>
    <p:extLst>
      <p:ext uri="{BB962C8B-B14F-4D97-AF65-F5344CB8AC3E}">
        <p14:creationId xmlns:p14="http://schemas.microsoft.com/office/powerpoint/2010/main" val="339827795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1"/>
                </a:solidFill>
                <a:latin typeface="+mn-lt"/>
              </a:rPr>
              <a:t>Минимальная доля отечественной продукции </a:t>
            </a:r>
            <a:endParaRPr lang="ru-RU" sz="6700" b="1" dirty="0">
              <a:solidFill>
                <a:schemeClr val="accent1"/>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27</a:t>
            </a:fld>
            <a:endParaRPr lang="ru-RU"/>
          </a:p>
        </p:txBody>
      </p:sp>
      <p:sp>
        <p:nvSpPr>
          <p:cNvPr id="4" name="Прямоугольник 3"/>
          <p:cNvSpPr/>
          <p:nvPr/>
        </p:nvSpPr>
        <p:spPr>
          <a:xfrm>
            <a:off x="2359083" y="2393504"/>
            <a:ext cx="20487767" cy="7478970"/>
          </a:xfrm>
          <a:prstGeom prst="rect">
            <a:avLst/>
          </a:prstGeom>
        </p:spPr>
        <p:txBody>
          <a:bodyPr wrap="square">
            <a:spAutoFit/>
          </a:bodyPr>
          <a:lstStyle/>
          <a:p>
            <a:pPr algn="just"/>
            <a:r>
              <a:rPr lang="ru-RU" sz="4000" dirty="0">
                <a:latin typeface="+mn-lt"/>
              </a:rPr>
              <a:t>Постановление </a:t>
            </a:r>
            <a:r>
              <a:rPr lang="ru-RU" sz="4000" dirty="0" smtClean="0">
                <a:latin typeface="+mn-lt"/>
              </a:rPr>
              <a:t>Правительства </a:t>
            </a:r>
            <a:r>
              <a:rPr lang="ru-RU" sz="4000" dirty="0">
                <a:latin typeface="+mn-lt"/>
              </a:rPr>
              <a:t>РФ от 3 декабря 2020 г. N 2014 "О минимальной обязательной доле закупок российских товаров и ее достижении заказчиком"</a:t>
            </a:r>
          </a:p>
          <a:p>
            <a:pPr algn="just"/>
            <a:r>
              <a:rPr lang="ru-RU" sz="4000" dirty="0">
                <a:latin typeface="+mn-lt"/>
              </a:rPr>
              <a:t>Документ устанавливает минимальную обязательную долю закупок российских товаров (в том числе товаров, поставляемых при выполнении закупаемых работ, оказании закупаемых услуг) отдельных видов, при осуществлении закупок которых установлены ограничения допуска товаров, происходящих из иностранных государств. </a:t>
            </a:r>
          </a:p>
          <a:p>
            <a:pPr algn="just"/>
            <a:r>
              <a:rPr lang="ru-RU" sz="4000" dirty="0">
                <a:latin typeface="+mn-lt"/>
              </a:rPr>
              <a:t>Круг заказчиков: не ограничен.</a:t>
            </a:r>
          </a:p>
          <a:p>
            <a:pPr algn="just"/>
            <a:r>
              <a:rPr lang="ru-RU" sz="4000" dirty="0">
                <a:latin typeface="+mn-lt"/>
              </a:rPr>
              <a:t>Срок действия: не ограничен.</a:t>
            </a:r>
          </a:p>
          <a:p>
            <a:pPr algn="just"/>
            <a:r>
              <a:rPr lang="ru-RU" sz="4000" dirty="0">
                <a:latin typeface="+mn-lt"/>
              </a:rPr>
              <a:t>Продукция: медицинские изделия, стройматериалы, радиоэлектронная аппаратура и т.д</a:t>
            </a:r>
            <a:r>
              <a:rPr lang="ru-RU" sz="4000" dirty="0" smtClean="0">
                <a:latin typeface="+mn-lt"/>
              </a:rPr>
              <a:t>. (на данную продукцию обязательно установлено ограничение допуска!).</a:t>
            </a:r>
            <a:endParaRPr lang="ru-RU" sz="4000" dirty="0">
              <a:latin typeface="+mn-lt"/>
            </a:endParaRPr>
          </a:p>
          <a:p>
            <a:pPr algn="just"/>
            <a:r>
              <a:rPr lang="ru-RU" sz="4000" dirty="0">
                <a:latin typeface="+mn-lt"/>
              </a:rPr>
              <a:t>Вступление в силу – с 01.01.2021г.</a:t>
            </a:r>
          </a:p>
          <a:p>
            <a:pPr algn="just"/>
            <a:endParaRPr lang="ru-RU" sz="4000" dirty="0" smtClean="0">
              <a:latin typeface="+mn-lt"/>
            </a:endParaRPr>
          </a:p>
        </p:txBody>
      </p:sp>
    </p:spTree>
    <p:extLst>
      <p:ext uri="{BB962C8B-B14F-4D97-AF65-F5344CB8AC3E}">
        <p14:creationId xmlns:p14="http://schemas.microsoft.com/office/powerpoint/2010/main" val="232255972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smtClean="0">
                <a:solidFill>
                  <a:schemeClr val="accent1"/>
                </a:solidFill>
                <a:latin typeface="+mn-lt"/>
              </a:rPr>
              <a:t>Минимальная доля отечественной продукции </a:t>
            </a:r>
            <a:endParaRPr lang="ru-RU" sz="6700" b="1" dirty="0">
              <a:solidFill>
                <a:schemeClr val="accent1"/>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28</a:t>
            </a:fld>
            <a:endParaRPr lang="ru-RU"/>
          </a:p>
        </p:txBody>
      </p:sp>
      <p:sp>
        <p:nvSpPr>
          <p:cNvPr id="4" name="Прямоугольник 3"/>
          <p:cNvSpPr/>
          <p:nvPr/>
        </p:nvSpPr>
        <p:spPr>
          <a:xfrm>
            <a:off x="2359083" y="2393504"/>
            <a:ext cx="20487767" cy="9325630"/>
          </a:xfrm>
          <a:prstGeom prst="rect">
            <a:avLst/>
          </a:prstGeom>
        </p:spPr>
        <p:txBody>
          <a:bodyPr wrap="square">
            <a:spAutoFit/>
          </a:bodyPr>
          <a:lstStyle/>
          <a:p>
            <a:pPr algn="just"/>
            <a:r>
              <a:rPr lang="ru-RU" sz="4000" dirty="0">
                <a:latin typeface="+mn-lt"/>
              </a:rPr>
              <a:t>Постановление </a:t>
            </a:r>
            <a:r>
              <a:rPr lang="ru-RU" sz="4000" dirty="0" smtClean="0">
                <a:latin typeface="+mn-lt"/>
              </a:rPr>
              <a:t>Правительства </a:t>
            </a:r>
            <a:r>
              <a:rPr lang="ru-RU" sz="4000" dirty="0">
                <a:latin typeface="+mn-lt"/>
              </a:rPr>
              <a:t>РФ от 3 декабря 2020 г. N 2014 "О минимальной обязательной доле закупок российских товаров и ее достижении заказчиком» Минимальная доля должна достигаться следующим образом</a:t>
            </a:r>
            <a:r>
              <a:rPr lang="ru-RU" sz="4000" dirty="0" smtClean="0">
                <a:latin typeface="+mn-lt"/>
              </a:rPr>
              <a:t>:</a:t>
            </a:r>
          </a:p>
          <a:p>
            <a:pPr algn="just"/>
            <a:endParaRPr lang="ru-RU" sz="4000" dirty="0">
              <a:latin typeface="+mn-lt"/>
            </a:endParaRPr>
          </a:p>
          <a:p>
            <a:pPr algn="just"/>
            <a:r>
              <a:rPr lang="ru-RU" sz="4000" dirty="0">
                <a:latin typeface="+mn-lt"/>
              </a:rPr>
              <a:t>1.	При определении идентичности и однородности товаров </a:t>
            </a:r>
            <a:r>
              <a:rPr lang="ru-RU" sz="4000" dirty="0" smtClean="0">
                <a:latin typeface="+mn-lt"/>
              </a:rPr>
              <a:t>заказчик </a:t>
            </a:r>
            <a:r>
              <a:rPr lang="ru-RU" sz="4000" dirty="0">
                <a:latin typeface="+mn-lt"/>
              </a:rPr>
              <a:t>учитывает исключительно товары, происходящие из государств - членов Евразийского экономического союза (в том числе включенные в ГИСП). Также необходимым условием для товаров является включение в каталог товаров, работ, услуг для обеспечения государственных и муниципальных нужд. Определение однородности и идентичности осуществляется по  функциональным, техническим, качественным и эксплуатационным характеристикам. </a:t>
            </a:r>
          </a:p>
          <a:p>
            <a:pPr algn="just"/>
            <a:r>
              <a:rPr lang="ru-RU" sz="4000" dirty="0">
                <a:latin typeface="+mn-lt"/>
              </a:rPr>
              <a:t>2.	При применении метода сопоставимых рыночных цен (анализа рынка) заказчик направляет запрос информации о цене товара субъектам деятельности в сфере промышленности, информация о которых включена в государственную информационную систему промышленности.</a:t>
            </a:r>
          </a:p>
          <a:p>
            <a:pPr algn="just"/>
            <a:endParaRPr lang="ru-RU" sz="4000" dirty="0">
              <a:latin typeface="+mn-lt"/>
            </a:endParaRPr>
          </a:p>
          <a:p>
            <a:pPr algn="just"/>
            <a:endParaRPr lang="ru-RU" sz="4000" dirty="0" smtClean="0">
              <a:latin typeface="+mn-lt"/>
            </a:endParaRPr>
          </a:p>
        </p:txBody>
      </p:sp>
    </p:spTree>
    <p:extLst>
      <p:ext uri="{BB962C8B-B14F-4D97-AF65-F5344CB8AC3E}">
        <p14:creationId xmlns:p14="http://schemas.microsoft.com/office/powerpoint/2010/main" val="65280614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6700" b="1" dirty="0">
                <a:solidFill>
                  <a:schemeClr val="accent2"/>
                </a:solidFill>
                <a:latin typeface="+mn-lt"/>
              </a:rPr>
              <a:t>Условия </a:t>
            </a:r>
            <a:r>
              <a:rPr lang="ru-RU" sz="6700" b="1" dirty="0" smtClean="0">
                <a:solidFill>
                  <a:schemeClr val="accent2"/>
                </a:solidFill>
                <a:latin typeface="+mn-lt"/>
              </a:rPr>
              <a:t>допуска товаров </a:t>
            </a:r>
            <a:r>
              <a:rPr lang="ru-RU" sz="6700" b="1" dirty="0">
                <a:solidFill>
                  <a:schemeClr val="accent2"/>
                </a:solidFill>
                <a:latin typeface="+mn-lt"/>
              </a:rPr>
              <a:t>для целей государственных и муниципальных закупок. </a:t>
            </a:r>
            <a:r>
              <a:rPr lang="ru-RU" sz="6700" b="1" dirty="0">
                <a:solidFill>
                  <a:srgbClr val="684A52"/>
                </a:solidFill>
                <a:latin typeface="+mn-lt"/>
              </a:rPr>
              <a:t>Различные виды продукции.</a:t>
            </a:r>
          </a:p>
          <a:p>
            <a:pPr algn="l" hangingPunct="1"/>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29</a:t>
            </a:fld>
            <a:endParaRPr lang="ru-RU"/>
          </a:p>
        </p:txBody>
      </p:sp>
      <p:sp>
        <p:nvSpPr>
          <p:cNvPr id="4" name="Прямоугольник 3"/>
          <p:cNvSpPr/>
          <p:nvPr/>
        </p:nvSpPr>
        <p:spPr>
          <a:xfrm>
            <a:off x="1826395" y="2928759"/>
            <a:ext cx="21166805" cy="9756517"/>
          </a:xfrm>
          <a:prstGeom prst="rect">
            <a:avLst/>
          </a:prstGeom>
        </p:spPr>
        <p:txBody>
          <a:bodyPr wrap="square">
            <a:spAutoFit/>
          </a:bodyPr>
          <a:lstStyle/>
          <a:p>
            <a:pPr algn="just"/>
            <a:r>
              <a:rPr lang="ru-RU" sz="4000" dirty="0">
                <a:latin typeface="+mn-lt"/>
              </a:rPr>
              <a:t>Приказ Минфина России от 4 июня 2018 г. N 126н "Об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a:t>
            </a:r>
          </a:p>
          <a:p>
            <a:pPr algn="just"/>
            <a:r>
              <a:rPr lang="ru-RU" sz="3600" dirty="0">
                <a:latin typeface="+mn-lt"/>
              </a:rPr>
              <a:t>При проведении конкурса, запроса котировок, </a:t>
            </a:r>
            <a:r>
              <a:rPr lang="ru-RU" sz="3600" dirty="0" smtClean="0">
                <a:latin typeface="+mn-lt"/>
              </a:rPr>
              <a:t>рассмотрение </a:t>
            </a:r>
            <a:r>
              <a:rPr lang="ru-RU" sz="3600" dirty="0">
                <a:latin typeface="+mn-lt"/>
              </a:rPr>
              <a:t>и оценка </a:t>
            </a:r>
            <a:r>
              <a:rPr lang="ru-RU" sz="3600" dirty="0" smtClean="0">
                <a:latin typeface="+mn-lt"/>
              </a:rPr>
              <a:t>заявок, </a:t>
            </a:r>
            <a:r>
              <a:rPr lang="ru-RU" sz="3600" dirty="0">
                <a:latin typeface="+mn-lt"/>
              </a:rPr>
              <a:t>содержащих предложения о поставке товаров, указанных в Приложении, и происходящих исключительно из государств - членов Евразийского экономического союза, осуществляются комиссиями заказчиков по осуществлению закупок с применением к предложенной в указанных заявках </a:t>
            </a:r>
            <a:r>
              <a:rPr lang="ru-RU" sz="3600" dirty="0" smtClean="0">
                <a:latin typeface="+mn-lt"/>
              </a:rPr>
              <a:t>цене </a:t>
            </a:r>
            <a:r>
              <a:rPr lang="ru-RU" sz="3600" dirty="0">
                <a:latin typeface="+mn-lt"/>
              </a:rPr>
              <a:t>контракта понижающего </a:t>
            </a:r>
            <a:r>
              <a:rPr lang="ru-RU" sz="3600" dirty="0" smtClean="0">
                <a:latin typeface="+mn-lt"/>
              </a:rPr>
              <a:t>15% (20% для национальных проектов) </a:t>
            </a:r>
            <a:r>
              <a:rPr lang="ru-RU" sz="3600" dirty="0">
                <a:latin typeface="+mn-lt"/>
              </a:rPr>
              <a:t>коэффициента. </a:t>
            </a:r>
            <a:r>
              <a:rPr lang="ru-RU" sz="3600" dirty="0" smtClean="0">
                <a:latin typeface="+mn-lt"/>
              </a:rPr>
              <a:t>Контракт </a:t>
            </a:r>
            <a:r>
              <a:rPr lang="ru-RU" sz="3600" dirty="0">
                <a:latin typeface="+mn-lt"/>
              </a:rPr>
              <a:t>заключается по цене, предложенной в заявке </a:t>
            </a:r>
            <a:r>
              <a:rPr lang="ru-RU" sz="3600" dirty="0" smtClean="0">
                <a:latin typeface="+mn-lt"/>
              </a:rPr>
              <a:t>победителем </a:t>
            </a:r>
            <a:r>
              <a:rPr lang="ru-RU" sz="3600" dirty="0">
                <a:latin typeface="+mn-lt"/>
              </a:rPr>
              <a:t>конкурса, запроса котировок, </a:t>
            </a:r>
            <a:endParaRPr lang="ru-RU" sz="3600" dirty="0" smtClean="0">
              <a:latin typeface="+mn-lt"/>
            </a:endParaRPr>
          </a:p>
          <a:p>
            <a:pPr algn="just"/>
            <a:r>
              <a:rPr lang="ru-RU" sz="3600" dirty="0" smtClean="0">
                <a:latin typeface="+mn-lt"/>
              </a:rPr>
              <a:t>При </a:t>
            </a:r>
            <a:r>
              <a:rPr lang="ru-RU" sz="3600" dirty="0">
                <a:latin typeface="+mn-lt"/>
              </a:rPr>
              <a:t>проведении аукциона контракт заключается по цене:</a:t>
            </a:r>
          </a:p>
          <a:p>
            <a:pPr algn="just"/>
            <a:r>
              <a:rPr lang="ru-RU" sz="3600" dirty="0">
                <a:latin typeface="+mn-lt"/>
              </a:rPr>
              <a:t>а) сниженной на 15 </a:t>
            </a:r>
            <a:r>
              <a:rPr lang="ru-RU" sz="3600" dirty="0" smtClean="0">
                <a:latin typeface="+mn-lt"/>
              </a:rPr>
              <a:t>(20) процентов </a:t>
            </a:r>
            <a:r>
              <a:rPr lang="ru-RU" sz="3600" dirty="0">
                <a:latin typeface="+mn-lt"/>
              </a:rPr>
              <a:t>от предложенной победителем аукциона в случае, если заявка такого победителя содержит предложение о поставке товаров, указанных в Приложении, страной происхождения хотя бы одного из которых является иностранное государство (за исключением государств - членов Евразийского экономического союза);</a:t>
            </a:r>
          </a:p>
          <a:p>
            <a:pPr algn="just"/>
            <a:r>
              <a:rPr lang="ru-RU" sz="3600" dirty="0">
                <a:latin typeface="+mn-lt"/>
              </a:rPr>
              <a:t>б) предложенной победителем аукциона в случае, если заявка такого победителя содержит предложение о поставке товаров, указанных в Приложении, и происходящих исключительно из государств - членов Евразийского экономического союза.</a:t>
            </a:r>
          </a:p>
          <a:p>
            <a:pPr algn="just"/>
            <a:r>
              <a:rPr lang="ru-RU" sz="4000" dirty="0">
                <a:latin typeface="+mn-lt"/>
              </a:rPr>
              <a:t>Подтверждение соответствия - декларирование</a:t>
            </a:r>
          </a:p>
        </p:txBody>
      </p:sp>
    </p:spTree>
    <p:extLst>
      <p:ext uri="{BB962C8B-B14F-4D97-AF65-F5344CB8AC3E}">
        <p14:creationId xmlns:p14="http://schemas.microsoft.com/office/powerpoint/2010/main" val="339054399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Система мер национального режима</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3</a:t>
            </a:fld>
            <a:endParaRPr lang="ru-RU"/>
          </a:p>
        </p:txBody>
      </p:sp>
      <p:sp>
        <p:nvSpPr>
          <p:cNvPr id="4" name="Прямоугольник 3"/>
          <p:cNvSpPr/>
          <p:nvPr/>
        </p:nvSpPr>
        <p:spPr>
          <a:xfrm>
            <a:off x="2254896" y="2033464"/>
            <a:ext cx="20450271" cy="10556736"/>
          </a:xfrm>
          <a:prstGeom prst="rect">
            <a:avLst/>
          </a:prstGeom>
        </p:spPr>
        <p:txBody>
          <a:bodyPr wrap="square">
            <a:spAutoFit/>
          </a:bodyPr>
          <a:lstStyle/>
          <a:p>
            <a:pPr algn="just"/>
            <a:r>
              <a:rPr lang="ru-RU" sz="4000" dirty="0" smtClean="0">
                <a:latin typeface="+mn-lt"/>
              </a:rPr>
              <a:t>Нормативными </a:t>
            </a:r>
            <a:r>
              <a:rPr lang="ru-RU" sz="4000" dirty="0">
                <a:latin typeface="+mn-lt"/>
              </a:rPr>
              <a:t>правовыми актами Правительства </a:t>
            </a:r>
            <a:r>
              <a:rPr lang="ru-RU" sz="4000" dirty="0" smtClean="0">
                <a:latin typeface="+mn-lt"/>
              </a:rPr>
              <a:t>РФ устанавливаются </a:t>
            </a:r>
            <a:r>
              <a:rPr lang="ru-RU" sz="4000" b="1" dirty="0" smtClean="0">
                <a:solidFill>
                  <a:schemeClr val="tx1"/>
                </a:solidFill>
                <a:latin typeface="+mn-lt"/>
              </a:rPr>
              <a:t>«запрет» </a:t>
            </a:r>
            <a:r>
              <a:rPr lang="ru-RU" sz="4000" dirty="0">
                <a:latin typeface="+mn-lt"/>
              </a:rPr>
              <a:t>на допуск товаров, происходящих из иностранных государств, </a:t>
            </a:r>
            <a:r>
              <a:rPr lang="ru-RU" sz="4000" b="1" dirty="0" smtClean="0">
                <a:solidFill>
                  <a:schemeClr val="tx1"/>
                </a:solidFill>
                <a:latin typeface="+mn-lt"/>
              </a:rPr>
              <a:t>«ограничения» </a:t>
            </a:r>
            <a:r>
              <a:rPr lang="ru-RU" sz="4000" dirty="0">
                <a:latin typeface="+mn-lt"/>
              </a:rPr>
              <a:t>допуска указанных </a:t>
            </a:r>
            <a:r>
              <a:rPr lang="ru-RU" sz="4000" dirty="0" smtClean="0">
                <a:latin typeface="+mn-lt"/>
              </a:rPr>
              <a:t>товаров для </a:t>
            </a:r>
            <a:r>
              <a:rPr lang="ru-RU" sz="4000" dirty="0">
                <a:latin typeface="+mn-lt"/>
              </a:rPr>
              <a:t>целей осуществления </a:t>
            </a:r>
            <a:r>
              <a:rPr lang="ru-RU" sz="4000" dirty="0" smtClean="0">
                <a:latin typeface="+mn-lt"/>
              </a:rPr>
              <a:t>закупок</a:t>
            </a:r>
            <a:r>
              <a:rPr lang="ru-RU" sz="4000" dirty="0">
                <a:latin typeface="+mn-lt"/>
              </a:rPr>
              <a:t>, включая </a:t>
            </a:r>
            <a:r>
              <a:rPr lang="ru-RU" sz="4000" dirty="0" smtClean="0">
                <a:latin typeface="+mn-lt"/>
              </a:rPr>
              <a:t>«</a:t>
            </a:r>
            <a:r>
              <a:rPr lang="ru-RU" sz="4000" b="1" dirty="0" smtClean="0">
                <a:solidFill>
                  <a:schemeClr val="tx1"/>
                </a:solidFill>
                <a:latin typeface="+mn-lt"/>
              </a:rPr>
              <a:t>минимальную </a:t>
            </a:r>
            <a:r>
              <a:rPr lang="ru-RU" sz="4000" b="1" dirty="0">
                <a:solidFill>
                  <a:schemeClr val="tx1"/>
                </a:solidFill>
                <a:latin typeface="+mn-lt"/>
              </a:rPr>
              <a:t>обязательную долю </a:t>
            </a:r>
            <a:r>
              <a:rPr lang="ru-RU" sz="4000" b="1" dirty="0" smtClean="0">
                <a:solidFill>
                  <a:schemeClr val="tx1"/>
                </a:solidFill>
                <a:latin typeface="+mn-lt"/>
              </a:rPr>
              <a:t>закупок» </a:t>
            </a:r>
            <a:r>
              <a:rPr lang="ru-RU" sz="4000" dirty="0">
                <a:latin typeface="+mn-lt"/>
              </a:rPr>
              <a:t>российских товаров, в том числе товаров, поставляемых при выполнении закупаемых работ, оказании закупаемых услуг (далее - минимальная доля закупок), и перечень таких товаров, для целей осуществления закупок</a:t>
            </a:r>
            <a:r>
              <a:rPr lang="ru-RU" sz="4000" dirty="0" smtClean="0">
                <a:latin typeface="+mn-lt"/>
              </a:rPr>
              <a:t>.  </a:t>
            </a:r>
            <a:r>
              <a:rPr lang="ru-RU" sz="4000" dirty="0">
                <a:solidFill>
                  <a:schemeClr val="accent1"/>
                </a:solidFill>
                <a:latin typeface="+mn-lt"/>
              </a:rPr>
              <a:t>(ч.3 ст.14 44-ФЗ</a:t>
            </a:r>
            <a:r>
              <a:rPr lang="ru-RU" sz="4000" dirty="0" smtClean="0">
                <a:solidFill>
                  <a:schemeClr val="accent1"/>
                </a:solidFill>
                <a:latin typeface="+mn-lt"/>
              </a:rPr>
              <a:t>).</a:t>
            </a:r>
          </a:p>
          <a:p>
            <a:pPr algn="just"/>
            <a:r>
              <a:rPr lang="ru-RU" sz="4000" dirty="0" smtClean="0">
                <a:solidFill>
                  <a:schemeClr val="tx1"/>
                </a:solidFill>
                <a:latin typeface="+mn-lt"/>
              </a:rPr>
              <a:t>НПА Правительства РФ могут </a:t>
            </a:r>
            <a:r>
              <a:rPr lang="ru-RU" sz="4000" dirty="0">
                <a:solidFill>
                  <a:schemeClr val="tx1"/>
                </a:solidFill>
                <a:latin typeface="+mn-lt"/>
              </a:rPr>
              <a:t>содержать </a:t>
            </a:r>
            <a:r>
              <a:rPr lang="ru-RU" sz="4000" dirty="0" smtClean="0">
                <a:solidFill>
                  <a:schemeClr val="tx1"/>
                </a:solidFill>
                <a:latin typeface="+mn-lt"/>
              </a:rPr>
              <a:t>обстоятельства, </a:t>
            </a:r>
            <a:r>
              <a:rPr lang="ru-RU" sz="4000" dirty="0">
                <a:solidFill>
                  <a:schemeClr val="tx1"/>
                </a:solidFill>
                <a:latin typeface="+mn-lt"/>
              </a:rPr>
              <a:t>допускающие исключения из установленных </a:t>
            </a:r>
            <a:r>
              <a:rPr lang="ru-RU" sz="4000" dirty="0" smtClean="0">
                <a:solidFill>
                  <a:schemeClr val="tx1"/>
                </a:solidFill>
                <a:latin typeface="+mn-lt"/>
              </a:rPr>
              <a:t>запрета </a:t>
            </a:r>
            <a:r>
              <a:rPr lang="ru-RU" sz="4000" dirty="0">
                <a:solidFill>
                  <a:schemeClr val="tx1"/>
                </a:solidFill>
                <a:latin typeface="+mn-lt"/>
              </a:rPr>
              <a:t>или </a:t>
            </a:r>
            <a:r>
              <a:rPr lang="ru-RU" sz="4000" dirty="0" smtClean="0">
                <a:solidFill>
                  <a:schemeClr val="tx1"/>
                </a:solidFill>
                <a:latin typeface="+mn-lt"/>
              </a:rPr>
              <a:t>ограничений. Заказчики </a:t>
            </a:r>
            <a:r>
              <a:rPr lang="ru-RU" sz="4000" dirty="0">
                <a:solidFill>
                  <a:schemeClr val="tx1"/>
                </a:solidFill>
                <a:latin typeface="+mn-lt"/>
              </a:rPr>
              <a:t>при наличии указанных обстоятельств размещают в единой информационной системе обоснование невозможности соблюдения указанных запрета или ограничений, если такими актами не установлено иное</a:t>
            </a:r>
            <a:r>
              <a:rPr lang="ru-RU" sz="4000" dirty="0" smtClean="0">
                <a:solidFill>
                  <a:schemeClr val="tx1"/>
                </a:solidFill>
                <a:latin typeface="+mn-lt"/>
              </a:rPr>
              <a:t>.</a:t>
            </a:r>
          </a:p>
          <a:p>
            <a:pPr algn="just"/>
            <a:r>
              <a:rPr lang="ru-RU" sz="4000" dirty="0" smtClean="0">
                <a:solidFill>
                  <a:schemeClr val="tx1"/>
                </a:solidFill>
                <a:latin typeface="+mn-lt"/>
              </a:rPr>
              <a:t>ФОИВ по </a:t>
            </a:r>
            <a:r>
              <a:rPr lang="ru-RU" sz="4000" dirty="0">
                <a:solidFill>
                  <a:schemeClr val="tx1"/>
                </a:solidFill>
                <a:latin typeface="+mn-lt"/>
              </a:rPr>
              <a:t>регулированию контрактной системы в сфере закупок </a:t>
            </a:r>
            <a:r>
              <a:rPr lang="ru-RU" sz="4000" dirty="0" smtClean="0">
                <a:solidFill>
                  <a:schemeClr val="tx1"/>
                </a:solidFill>
                <a:latin typeface="+mn-lt"/>
              </a:rPr>
              <a:t>(Минфин РФ) устанавливает «</a:t>
            </a:r>
            <a:r>
              <a:rPr lang="ru-RU" sz="4000" b="1" dirty="0" smtClean="0">
                <a:solidFill>
                  <a:schemeClr val="tx1"/>
                </a:solidFill>
                <a:latin typeface="+mn-lt"/>
              </a:rPr>
              <a:t>условия допуска» </a:t>
            </a:r>
            <a:r>
              <a:rPr lang="ru-RU" sz="4000" dirty="0">
                <a:solidFill>
                  <a:schemeClr val="tx1"/>
                </a:solidFill>
                <a:latin typeface="+mn-lt"/>
              </a:rPr>
              <a:t>для целей осуществления закупок товаров, происходящих из иностранного государства или группы иностранных </a:t>
            </a:r>
            <a:r>
              <a:rPr lang="ru-RU" sz="4000" dirty="0" smtClean="0">
                <a:solidFill>
                  <a:schemeClr val="tx1"/>
                </a:solidFill>
                <a:latin typeface="+mn-lt"/>
              </a:rPr>
              <a:t>государств </a:t>
            </a:r>
            <a:r>
              <a:rPr lang="ru-RU" sz="4000" dirty="0" smtClean="0">
                <a:solidFill>
                  <a:schemeClr val="accent1"/>
                </a:solidFill>
                <a:latin typeface="+mn-lt"/>
              </a:rPr>
              <a:t>(ч.4 ст.14 44-ФЗ)</a:t>
            </a:r>
            <a:r>
              <a:rPr lang="ru-RU" sz="4000" dirty="0" smtClean="0">
                <a:solidFill>
                  <a:schemeClr val="tx1"/>
                </a:solidFill>
                <a:latin typeface="+mn-lt"/>
              </a:rPr>
              <a:t>.</a:t>
            </a:r>
          </a:p>
          <a:p>
            <a:pPr algn="just"/>
            <a:r>
              <a:rPr lang="ru-RU" sz="4000" dirty="0" smtClean="0">
                <a:solidFill>
                  <a:schemeClr val="tx1"/>
                </a:solidFill>
                <a:latin typeface="+mn-lt"/>
              </a:rPr>
              <a:t>Условия допуска применяются, как правило, вместе с  ограничениями допуска и могут применяться в случаях неприменения некоторых случаев запрета допуска.</a:t>
            </a:r>
          </a:p>
          <a:p>
            <a:pPr algn="just"/>
            <a:r>
              <a:rPr lang="ru-RU" sz="4000" dirty="0" smtClean="0">
                <a:solidFill>
                  <a:schemeClr val="tx1"/>
                </a:solidFill>
                <a:latin typeface="+mn-lt"/>
              </a:rPr>
              <a:t>Минимальная доля закупок должна быть достигнута в отношении товаров, на которые установлены ограничения.</a:t>
            </a:r>
          </a:p>
        </p:txBody>
      </p:sp>
    </p:spTree>
    <p:extLst>
      <p:ext uri="{BB962C8B-B14F-4D97-AF65-F5344CB8AC3E}">
        <p14:creationId xmlns:p14="http://schemas.microsoft.com/office/powerpoint/2010/main" val="316923814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2" y="11494669"/>
            <a:ext cx="9608613"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dirty="0" err="1" smtClean="0"/>
              <a:t>Адрес</a:t>
            </a:r>
            <a:r>
              <a:rPr lang="ru-RU" dirty="0" smtClean="0"/>
              <a:t>:</a:t>
            </a:r>
            <a:r>
              <a:rPr lang="ru-RU" dirty="0"/>
              <a:t> </a:t>
            </a:r>
            <a:r>
              <a:rPr lang="ru-RU" dirty="0" smtClean="0"/>
              <a:t>Москва</a:t>
            </a:r>
            <a:r>
              <a:rPr lang="ru-RU" dirty="0"/>
              <a:t>, </a:t>
            </a:r>
            <a:r>
              <a:rPr lang="ru-RU" dirty="0" err="1"/>
              <a:t>ул.Профсоюзная</a:t>
            </a:r>
            <a:r>
              <a:rPr lang="ru-RU" dirty="0"/>
              <a:t>, д..33, корп.4 </a:t>
            </a:r>
            <a:r>
              <a:rPr dirty="0" smtClean="0"/>
              <a:t>:</a:t>
            </a:r>
            <a:endParaRPr dirty="0"/>
          </a:p>
        </p:txBody>
      </p:sp>
      <p:sp>
        <p:nvSpPr>
          <p:cNvPr id="101" name="www.text"/>
          <p:cNvSpPr txBox="1"/>
          <p:nvPr/>
        </p:nvSpPr>
        <p:spPr>
          <a:xfrm>
            <a:off x="4948414" y="11494669"/>
            <a:ext cx="164459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dirty="0" smtClean="0"/>
              <a:t>www.</a:t>
            </a:r>
            <a:r>
              <a:rPr lang="en-US" dirty="0" smtClean="0"/>
              <a:t>igz.hse</a:t>
            </a:r>
            <a:endParaRPr dirty="0"/>
          </a:p>
        </p:txBody>
      </p:sp>
      <p:sp>
        <p:nvSpPr>
          <p:cNvPr id="102" name="Телефон.: +Х (ХХХ) ХХХ ХХХХ"/>
          <p:cNvSpPr txBox="1"/>
          <p:nvPr/>
        </p:nvSpPr>
        <p:spPr>
          <a:xfrm>
            <a:off x="10175776" y="11494669"/>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dirty="0" err="1" smtClean="0"/>
              <a:t>Телефон</a:t>
            </a:r>
            <a:r>
              <a:rPr lang="ru-RU" dirty="0" smtClean="0"/>
              <a:t>: 495</a:t>
            </a:r>
            <a:r>
              <a:rPr lang="ru-RU" dirty="0"/>
              <a:t>) 688-88-44    </a:t>
            </a:r>
            <a:r>
              <a:rPr dirty="0" smtClean="0"/>
              <a:t> </a:t>
            </a:r>
            <a:endParaRPr dirty="0"/>
          </a:p>
        </p:txBody>
      </p:sp>
      <p:pic>
        <p:nvPicPr>
          <p:cNvPr id="103" name="Изображение" descr="Изображение"/>
          <p:cNvPicPr>
            <a:picLocks noChangeAspect="1"/>
          </p:cNvPicPr>
          <p:nvPr/>
        </p:nvPicPr>
        <p:blipFill>
          <a:blip r:embed="rId3">
            <a:extLst/>
          </a:blip>
          <a:stretch>
            <a:fillRect/>
          </a:stretch>
        </p:blipFill>
        <p:spPr>
          <a:xfrm>
            <a:off x="10594075" y="4920064"/>
            <a:ext cx="3195850" cy="3090059"/>
          </a:xfrm>
          <a:prstGeom prst="rect">
            <a:avLst/>
          </a:prstGeom>
          <a:ln w="12700">
            <a:miter lim="400000"/>
          </a:ln>
        </p:spPr>
      </p:pic>
      <p:sp>
        <p:nvSpPr>
          <p:cNvPr id="4" name="Номер слайда 3"/>
          <p:cNvSpPr>
            <a:spLocks noGrp="1"/>
          </p:cNvSpPr>
          <p:nvPr>
            <p:ph type="sldNum" sz="quarter" idx="2"/>
          </p:nvPr>
        </p:nvSpPr>
        <p:spPr/>
        <p:txBody>
          <a:bodyPr/>
          <a:lstStyle/>
          <a:p>
            <a:fld id="{86CB4B4D-7CA3-9044-876B-883B54F8677D}" type="slidenum">
              <a:rPr lang="ru-RU" smtClean="0"/>
              <a:pPr/>
              <a:t>30</a:t>
            </a:fld>
            <a:endParaRPr lang="ru-RU"/>
          </a:p>
        </p:txBody>
      </p:sp>
    </p:spTree>
    <p:extLst>
      <p:ext uri="{BB962C8B-B14F-4D97-AF65-F5344CB8AC3E}">
        <p14:creationId xmlns:p14="http://schemas.microsoft.com/office/powerpoint/2010/main" val="101534413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a:solidFill>
                  <a:srgbClr val="684A52"/>
                </a:solidFill>
                <a:latin typeface="+mn-lt"/>
              </a:rPr>
              <a:t>Определение страны </a:t>
            </a:r>
            <a:r>
              <a:rPr lang="ru-RU" sz="5400" b="1" dirty="0" smtClean="0">
                <a:solidFill>
                  <a:srgbClr val="684A52"/>
                </a:solidFill>
                <a:latin typeface="+mn-lt"/>
              </a:rPr>
              <a:t>происхождения (</a:t>
            </a:r>
            <a:r>
              <a:rPr lang="ru-RU" sz="5400" b="1" dirty="0" err="1" smtClean="0">
                <a:solidFill>
                  <a:srgbClr val="684A52"/>
                </a:solidFill>
                <a:latin typeface="+mn-lt"/>
              </a:rPr>
              <a:t>ЕвразЭС</a:t>
            </a:r>
            <a:r>
              <a:rPr lang="ru-RU" sz="5400" b="1" dirty="0" smtClean="0">
                <a:solidFill>
                  <a:srgbClr val="684A52"/>
                </a:solidFill>
                <a:latin typeface="+mn-lt"/>
              </a:rPr>
              <a:t>)</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4</a:t>
            </a:fld>
            <a:endParaRPr lang="ru-RU"/>
          </a:p>
        </p:txBody>
      </p:sp>
      <p:sp>
        <p:nvSpPr>
          <p:cNvPr id="4" name="Прямоугольник 3"/>
          <p:cNvSpPr/>
          <p:nvPr/>
        </p:nvSpPr>
        <p:spPr>
          <a:xfrm>
            <a:off x="2413992" y="2249488"/>
            <a:ext cx="20219167" cy="9325630"/>
          </a:xfrm>
          <a:prstGeom prst="rect">
            <a:avLst/>
          </a:prstGeom>
        </p:spPr>
        <p:txBody>
          <a:bodyPr wrap="square">
            <a:spAutoFit/>
          </a:bodyPr>
          <a:lstStyle/>
          <a:p>
            <a:pPr algn="just"/>
            <a:r>
              <a:rPr lang="ru-RU" sz="4000" dirty="0">
                <a:latin typeface="+mn-lt"/>
              </a:rPr>
              <a:t>Определение страны происхождения указанных товаров осуществляется в соответствии с законодательством Российской </a:t>
            </a:r>
            <a:r>
              <a:rPr lang="ru-RU" sz="4000" dirty="0" smtClean="0">
                <a:latin typeface="+mn-lt"/>
              </a:rPr>
              <a:t>Федерации </a:t>
            </a:r>
            <a:r>
              <a:rPr lang="ru-RU" sz="4000" dirty="0" smtClean="0">
                <a:solidFill>
                  <a:schemeClr val="accent1"/>
                </a:solidFill>
                <a:latin typeface="+mn-lt"/>
              </a:rPr>
              <a:t>(ч.3 ст.14).</a:t>
            </a:r>
          </a:p>
          <a:p>
            <a:pPr algn="just"/>
            <a:r>
              <a:rPr lang="ru-RU" sz="4000" dirty="0">
                <a:solidFill>
                  <a:schemeClr val="tx1"/>
                </a:solidFill>
                <a:latin typeface="+mn-lt"/>
              </a:rPr>
              <a:t>Решение Совета Евразийской экономической комиссии от 23 ноября 2020 г. N </a:t>
            </a:r>
            <a:r>
              <a:rPr lang="ru-RU" sz="4000" dirty="0" smtClean="0">
                <a:solidFill>
                  <a:schemeClr val="tx1"/>
                </a:solidFill>
                <a:latin typeface="+mn-lt"/>
              </a:rPr>
              <a:t>105 "</a:t>
            </a:r>
            <a:r>
              <a:rPr lang="ru-RU" sz="4000" dirty="0">
                <a:solidFill>
                  <a:schemeClr val="tx1"/>
                </a:solidFill>
                <a:latin typeface="+mn-lt"/>
              </a:rPr>
              <a:t>Об утверждении Правил определения страны происхождения отдельных видов товаров для целей государственных (муниципальных) </a:t>
            </a:r>
            <a:r>
              <a:rPr lang="ru-RU" sz="4000" dirty="0" smtClean="0">
                <a:solidFill>
                  <a:schemeClr val="tx1"/>
                </a:solidFill>
                <a:latin typeface="+mn-lt"/>
              </a:rPr>
              <a:t>закупок»</a:t>
            </a:r>
          </a:p>
          <a:p>
            <a:pPr algn="just"/>
            <a:r>
              <a:rPr lang="ru-RU" sz="4000" dirty="0">
                <a:solidFill>
                  <a:schemeClr val="tx1"/>
                </a:solidFill>
                <a:latin typeface="+mn-lt"/>
              </a:rPr>
              <a:t>При осуществлении государственных (муниципальных) закупок страна происхождения отдельных видов промышленных товаров государств-членов подтверждается путем представления информации из евразийского реестра промышленных товаров </a:t>
            </a:r>
            <a:r>
              <a:rPr lang="ru-RU" sz="4000" dirty="0" smtClean="0">
                <a:solidFill>
                  <a:schemeClr val="tx1"/>
                </a:solidFill>
                <a:latin typeface="+mn-lt"/>
              </a:rPr>
              <a:t>государств-членов.</a:t>
            </a:r>
          </a:p>
          <a:p>
            <a:pPr algn="just"/>
            <a:endParaRPr lang="ru-RU" sz="4000" dirty="0" smtClean="0">
              <a:solidFill>
                <a:schemeClr val="tx1"/>
              </a:solidFill>
              <a:latin typeface="+mn-lt"/>
            </a:endParaRPr>
          </a:p>
          <a:p>
            <a:pPr algn="just"/>
            <a:r>
              <a:rPr lang="ru-RU" sz="4000" b="1" dirty="0" smtClean="0">
                <a:solidFill>
                  <a:schemeClr val="tx1"/>
                </a:solidFill>
                <a:latin typeface="+mn-lt"/>
              </a:rPr>
              <a:t>«Акт экспертизы» </a:t>
            </a:r>
            <a:r>
              <a:rPr lang="ru-RU" sz="4000" dirty="0">
                <a:solidFill>
                  <a:schemeClr val="tx1"/>
                </a:solidFill>
                <a:latin typeface="+mn-lt"/>
              </a:rPr>
              <a:t>- документ, подтверждающий выполнение при производстве промышленного товара государства-члена условий, производственных и технологических операций, при выполнении которых товар считается происходящим из государства-члена, и выдаваемый уполномоченным органом (организацией) государства-члена в соответствии с его </a:t>
            </a:r>
            <a:r>
              <a:rPr lang="ru-RU" sz="4000" dirty="0" smtClean="0">
                <a:solidFill>
                  <a:schemeClr val="tx1"/>
                </a:solidFill>
                <a:latin typeface="+mn-lt"/>
              </a:rPr>
              <a:t>законодательством.</a:t>
            </a:r>
          </a:p>
          <a:p>
            <a:pPr algn="just"/>
            <a:endParaRPr lang="ru-RU" sz="4000" dirty="0">
              <a:solidFill>
                <a:schemeClr val="tx1"/>
              </a:solidFill>
              <a:latin typeface="+mn-lt"/>
            </a:endParaRPr>
          </a:p>
          <a:p>
            <a:pPr algn="just"/>
            <a:r>
              <a:rPr lang="ru-RU" sz="4000" dirty="0" smtClean="0">
                <a:solidFill>
                  <a:schemeClr val="tx1"/>
                </a:solidFill>
                <a:latin typeface="+mn-lt"/>
              </a:rPr>
              <a:t>Форма акта экспертизы представлена в Приложению к Решению.</a:t>
            </a:r>
            <a:endParaRPr lang="ru-RU" sz="4000" dirty="0">
              <a:solidFill>
                <a:schemeClr val="tx1"/>
              </a:solidFill>
              <a:latin typeface="+mn-lt"/>
            </a:endParaRPr>
          </a:p>
        </p:txBody>
      </p:sp>
    </p:spTree>
    <p:extLst>
      <p:ext uri="{BB962C8B-B14F-4D97-AF65-F5344CB8AC3E}">
        <p14:creationId xmlns:p14="http://schemas.microsoft.com/office/powerpoint/2010/main" val="278648490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Определение страны происхождения СНГ</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5</a:t>
            </a:fld>
            <a:endParaRPr lang="ru-RU"/>
          </a:p>
        </p:txBody>
      </p:sp>
      <p:sp>
        <p:nvSpPr>
          <p:cNvPr id="4" name="Прямоугольник 3"/>
          <p:cNvSpPr/>
          <p:nvPr/>
        </p:nvSpPr>
        <p:spPr>
          <a:xfrm>
            <a:off x="2426184" y="2393504"/>
            <a:ext cx="20350991" cy="9941183"/>
          </a:xfrm>
          <a:prstGeom prst="rect">
            <a:avLst/>
          </a:prstGeom>
        </p:spPr>
        <p:txBody>
          <a:bodyPr wrap="square">
            <a:spAutoFit/>
          </a:bodyPr>
          <a:lstStyle/>
          <a:p>
            <a:pPr algn="just"/>
            <a:r>
              <a:rPr lang="ru-RU" sz="4000" dirty="0" smtClean="0">
                <a:latin typeface="+mn-lt"/>
              </a:rPr>
              <a:t>Соглашение о </a:t>
            </a:r>
            <a:r>
              <a:rPr lang="ru-RU" sz="4000" dirty="0">
                <a:latin typeface="+mn-lt"/>
              </a:rPr>
              <a:t>Правилах определения страны происхождения товаров в Содружестве Независимых </a:t>
            </a:r>
            <a:r>
              <a:rPr lang="ru-RU" sz="4000" dirty="0" smtClean="0">
                <a:latin typeface="+mn-lt"/>
              </a:rPr>
              <a:t>Государств от 20.11.2009г.</a:t>
            </a:r>
          </a:p>
          <a:p>
            <a:pPr algn="just"/>
            <a:endParaRPr lang="ru-RU" sz="4000" dirty="0" smtClean="0">
              <a:latin typeface="+mn-lt"/>
            </a:endParaRPr>
          </a:p>
          <a:p>
            <a:pPr algn="just"/>
            <a:r>
              <a:rPr lang="ru-RU" sz="4000" dirty="0" smtClean="0">
                <a:latin typeface="+mn-lt"/>
              </a:rPr>
              <a:t>Для </a:t>
            </a:r>
            <a:r>
              <a:rPr lang="ru-RU" sz="4000" dirty="0">
                <a:latin typeface="+mn-lt"/>
              </a:rPr>
              <a:t>подтверждения страны происхождения товара в конкретном государстве - участнике Соглашения в целях предоставления режима свободной торговли необходимо предоставление таможенным органам страны ввоза оригинала </a:t>
            </a:r>
            <a:r>
              <a:rPr lang="ru-RU" sz="4000" b="1" dirty="0">
                <a:solidFill>
                  <a:schemeClr val="tx1"/>
                </a:solidFill>
                <a:latin typeface="+mn-lt"/>
              </a:rPr>
              <a:t>сертификата формы СТ-1 </a:t>
            </a:r>
            <a:r>
              <a:rPr lang="ru-RU" sz="4000" dirty="0" smtClean="0">
                <a:latin typeface="+mn-lt"/>
              </a:rPr>
              <a:t>или </a:t>
            </a:r>
            <a:r>
              <a:rPr lang="ru-RU" sz="4000" dirty="0">
                <a:latin typeface="+mn-lt"/>
              </a:rPr>
              <a:t>декларации о происхождении товара</a:t>
            </a:r>
            <a:r>
              <a:rPr lang="ru-RU" sz="4000" dirty="0" smtClean="0">
                <a:latin typeface="+mn-lt"/>
              </a:rPr>
              <a:t>.</a:t>
            </a:r>
          </a:p>
          <a:p>
            <a:pPr algn="just"/>
            <a:r>
              <a:rPr lang="ru-RU" sz="4000" dirty="0" smtClean="0">
                <a:latin typeface="+mn-lt"/>
              </a:rPr>
              <a:t>Другим способом подтверждения страны происхождения является декларация о происхождении товара.</a:t>
            </a:r>
          </a:p>
          <a:p>
            <a:pPr algn="just"/>
            <a:r>
              <a:rPr lang="ru-RU" sz="4000" dirty="0" smtClean="0">
                <a:latin typeface="+mn-lt"/>
              </a:rPr>
              <a:t>Форма сертификата СТ-1 представлена в Приложении к </a:t>
            </a:r>
            <a:r>
              <a:rPr lang="ru-RU" sz="4000" dirty="0">
                <a:latin typeface="+mn-lt"/>
              </a:rPr>
              <a:t>Соглашению. Сертификат формы СТ-1 оформляется и выдается на одну партию товаров.</a:t>
            </a:r>
            <a:endParaRPr lang="ru-RU" sz="4000" dirty="0" smtClean="0">
              <a:latin typeface="+mn-lt"/>
            </a:endParaRPr>
          </a:p>
          <a:p>
            <a:pPr algn="just"/>
            <a:endParaRPr lang="ru-RU" sz="4000" dirty="0">
              <a:latin typeface="+mn-lt"/>
            </a:endParaRPr>
          </a:p>
          <a:p>
            <a:pPr algn="just"/>
            <a:r>
              <a:rPr lang="ru-RU" sz="4000" dirty="0" smtClean="0">
                <a:latin typeface="+mn-lt"/>
              </a:rPr>
              <a:t>Для целей государственных и муниципальных закупок используется СТ-1</a:t>
            </a:r>
            <a:r>
              <a:rPr lang="ru-RU" sz="4000" dirty="0">
                <a:latin typeface="+mn-lt"/>
              </a:rPr>
              <a:t>, выданный </a:t>
            </a:r>
            <a:r>
              <a:rPr lang="ru-RU" sz="4000" dirty="0" smtClean="0">
                <a:latin typeface="+mn-lt"/>
              </a:rPr>
              <a:t>по форме </a:t>
            </a:r>
            <a:r>
              <a:rPr lang="ru-RU" sz="4000" dirty="0">
                <a:latin typeface="+mn-lt"/>
              </a:rPr>
              <a:t>и </a:t>
            </a:r>
            <a:r>
              <a:rPr lang="ru-RU" sz="4000" dirty="0" smtClean="0">
                <a:latin typeface="+mn-lt"/>
              </a:rPr>
              <a:t>в порядке, установленном Приказом ТПП РФ (</a:t>
            </a:r>
            <a:r>
              <a:rPr lang="ru-RU" sz="4000" dirty="0" err="1" smtClean="0">
                <a:latin typeface="+mn-lt"/>
              </a:rPr>
              <a:t>торгово</a:t>
            </a:r>
            <a:r>
              <a:rPr lang="ru-RU" sz="4000" dirty="0" smtClean="0">
                <a:latin typeface="+mn-lt"/>
              </a:rPr>
              <a:t>–промышленной палаты) №64 </a:t>
            </a:r>
            <a:r>
              <a:rPr lang="ru-RU" sz="4000" dirty="0">
                <a:latin typeface="+mn-lt"/>
              </a:rPr>
              <a:t>от 25 августа 2014г</a:t>
            </a:r>
            <a:r>
              <a:rPr lang="ru-RU" sz="4000" dirty="0" smtClean="0">
                <a:latin typeface="+mn-lt"/>
              </a:rPr>
              <a:t>.).</a:t>
            </a:r>
            <a:endParaRPr lang="ru-RU" sz="4000" dirty="0">
              <a:latin typeface="+mn-lt"/>
            </a:endParaRPr>
          </a:p>
          <a:p>
            <a:pPr algn="just"/>
            <a:endParaRPr lang="ru-RU" sz="4000" dirty="0" smtClean="0">
              <a:latin typeface="+mn-lt"/>
            </a:endParaRPr>
          </a:p>
        </p:txBody>
      </p:sp>
    </p:spTree>
    <p:extLst>
      <p:ext uri="{BB962C8B-B14F-4D97-AF65-F5344CB8AC3E}">
        <p14:creationId xmlns:p14="http://schemas.microsoft.com/office/powerpoint/2010/main" val="168168827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Сертификат СТ-1</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6</a:t>
            </a:fld>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9992" y="2537520"/>
            <a:ext cx="7885888" cy="958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064" y="2561560"/>
            <a:ext cx="6800850" cy="598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789" y="8566145"/>
            <a:ext cx="67151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34981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Верификация актов экспертиз и сертификатов СТ-1</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7</a:t>
            </a:fld>
            <a:endParaRPr lang="ru-R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304" y="3401616"/>
            <a:ext cx="13177464" cy="878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822042" y="2066985"/>
            <a:ext cx="12606336" cy="861774"/>
          </a:xfrm>
          <a:prstGeom prst="rect">
            <a:avLst/>
          </a:prstGeom>
        </p:spPr>
        <p:txBody>
          <a:bodyPr wrap="none">
            <a:spAutoFit/>
          </a:bodyPr>
          <a:lstStyle/>
          <a:p>
            <a:r>
              <a:rPr lang="en-US" dirty="0">
                <a:hlinkClick r:id="rId4"/>
              </a:rPr>
              <a:t>https://</a:t>
            </a:r>
            <a:r>
              <a:rPr lang="en-US" dirty="0" smtClean="0">
                <a:hlinkClick r:id="rId4"/>
              </a:rPr>
              <a:t>verification.tpprf.ru/search/expertise</a:t>
            </a:r>
            <a:r>
              <a:rPr lang="ru-RU" dirty="0" smtClean="0"/>
              <a:t> </a:t>
            </a:r>
            <a:r>
              <a:rPr lang="en-US" dirty="0" smtClean="0"/>
              <a:t> </a:t>
            </a:r>
            <a:endParaRPr lang="en-US" dirty="0"/>
          </a:p>
        </p:txBody>
      </p:sp>
    </p:spTree>
    <p:extLst>
      <p:ext uri="{BB962C8B-B14F-4D97-AF65-F5344CB8AC3E}">
        <p14:creationId xmlns:p14="http://schemas.microsoft.com/office/powerpoint/2010/main" val="12566964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Определение страны происхождения РФ</a:t>
            </a:r>
            <a:endParaRPr lang="ru-RU" sz="54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8</a:t>
            </a:fld>
            <a:endParaRPr lang="ru-RU"/>
          </a:p>
        </p:txBody>
      </p:sp>
      <p:sp>
        <p:nvSpPr>
          <p:cNvPr id="4" name="Прямоугольник 3"/>
          <p:cNvSpPr/>
          <p:nvPr/>
        </p:nvSpPr>
        <p:spPr>
          <a:xfrm>
            <a:off x="2395704" y="2033464"/>
            <a:ext cx="20453480" cy="9941183"/>
          </a:xfrm>
          <a:prstGeom prst="rect">
            <a:avLst/>
          </a:prstGeom>
        </p:spPr>
        <p:txBody>
          <a:bodyPr wrap="square">
            <a:spAutoFit/>
          </a:bodyPr>
          <a:lstStyle/>
          <a:p>
            <a:pPr algn="just"/>
            <a:r>
              <a:rPr lang="ru-RU" sz="4000" dirty="0">
                <a:solidFill>
                  <a:schemeClr val="accent1"/>
                </a:solidFill>
                <a:latin typeface="+mn-lt"/>
              </a:rPr>
              <a:t>Постановление Правительства РФ №719 от 17 июля 2015г. </a:t>
            </a:r>
            <a:r>
              <a:rPr lang="ru-RU" sz="4000" dirty="0" smtClean="0">
                <a:latin typeface="+mn-lt"/>
              </a:rPr>
              <a:t>«О </a:t>
            </a:r>
            <a:r>
              <a:rPr lang="ru-RU" sz="4000" dirty="0">
                <a:latin typeface="+mn-lt"/>
              </a:rPr>
              <a:t>подтверждении производства промышленной продукции на территории Российской Федерации». </a:t>
            </a:r>
            <a:r>
              <a:rPr lang="ru-RU" sz="4000" dirty="0" smtClean="0">
                <a:latin typeface="+mn-lt"/>
              </a:rPr>
              <a:t>ППРФ </a:t>
            </a:r>
            <a:r>
              <a:rPr lang="ru-RU" sz="4000" dirty="0">
                <a:latin typeface="+mn-lt"/>
              </a:rPr>
              <a:t>№616 от 30 апреля 2020г. внесены изменения.</a:t>
            </a:r>
          </a:p>
          <a:p>
            <a:pPr algn="just"/>
            <a:endParaRPr lang="ru-RU" sz="4000" dirty="0" smtClean="0">
              <a:latin typeface="+mn-lt"/>
            </a:endParaRPr>
          </a:p>
          <a:p>
            <a:pPr algn="just"/>
            <a:r>
              <a:rPr lang="ru-RU" sz="4000" dirty="0" smtClean="0">
                <a:solidFill>
                  <a:schemeClr val="accent1"/>
                </a:solidFill>
                <a:latin typeface="+mn-lt"/>
              </a:rPr>
              <a:t>Приказ </a:t>
            </a:r>
            <a:r>
              <a:rPr lang="ru-RU" sz="4000" dirty="0">
                <a:solidFill>
                  <a:schemeClr val="accent1"/>
                </a:solidFill>
                <a:latin typeface="+mn-lt"/>
              </a:rPr>
              <a:t>ТПП РФ от 30.05.2018 № 52 </a:t>
            </a:r>
            <a:r>
              <a:rPr lang="ru-RU" sz="4000" dirty="0">
                <a:latin typeface="+mn-lt"/>
              </a:rPr>
              <a:t>"Об утверждении Положения о порядке выдачи документов для целей подтверждения производства промышленной продукции на территории Российской Федерации».</a:t>
            </a:r>
          </a:p>
          <a:p>
            <a:pPr algn="just"/>
            <a:r>
              <a:rPr lang="ru-RU" sz="4000" dirty="0">
                <a:latin typeface="+mn-lt"/>
              </a:rPr>
              <a:t>Документами для целей подтверждения производства промышленной продукции на территории Российской Федерации, предусмотренными Постановлением N 719, являются акты экспертизы и сертификаты СТ-1, выдаваемые торгово-промышленными палатами в Российской Федерации в соответствии с настоящим Положением</a:t>
            </a:r>
            <a:r>
              <a:rPr lang="ru-RU" sz="4000" dirty="0" smtClean="0">
                <a:latin typeface="+mn-lt"/>
              </a:rPr>
              <a:t>.</a:t>
            </a:r>
          </a:p>
          <a:p>
            <a:pPr algn="just"/>
            <a:endParaRPr lang="ru-RU" sz="4000" dirty="0">
              <a:latin typeface="+mn-lt"/>
            </a:endParaRPr>
          </a:p>
          <a:p>
            <a:pPr algn="just"/>
            <a:r>
              <a:rPr lang="ru-RU" sz="4000" dirty="0" smtClean="0">
                <a:latin typeface="+mn-lt"/>
              </a:rPr>
              <a:t>На основании выданных актов экспертиз и СТ-1 может быть выдано подтверждение </a:t>
            </a:r>
            <a:r>
              <a:rPr lang="ru-RU" sz="4000" dirty="0" err="1" smtClean="0">
                <a:latin typeface="+mn-lt"/>
              </a:rPr>
              <a:t>Минпромторга</a:t>
            </a:r>
            <a:endParaRPr lang="ru-RU" sz="4000" dirty="0" smtClean="0">
              <a:latin typeface="+mn-lt"/>
            </a:endParaRPr>
          </a:p>
          <a:p>
            <a:pPr algn="just"/>
            <a:endParaRPr lang="ru-RU" sz="4000" dirty="0" smtClean="0">
              <a:latin typeface="+mn-lt"/>
            </a:endParaRPr>
          </a:p>
          <a:p>
            <a:pPr algn="just"/>
            <a:r>
              <a:rPr lang="ru-RU" sz="4000" dirty="0">
                <a:solidFill>
                  <a:schemeClr val="accent1"/>
                </a:solidFill>
                <a:latin typeface="+mn-lt"/>
              </a:rPr>
              <a:t>Министерство промышленности и торговли  РФ   Приказ от 12 ноября 2015 г. N </a:t>
            </a:r>
            <a:r>
              <a:rPr lang="ru-RU" sz="4000" dirty="0" smtClean="0">
                <a:solidFill>
                  <a:schemeClr val="accent1"/>
                </a:solidFill>
                <a:latin typeface="+mn-lt"/>
              </a:rPr>
              <a:t>3568 </a:t>
            </a:r>
            <a:r>
              <a:rPr lang="ru-RU" sz="4000" dirty="0" smtClean="0">
                <a:latin typeface="+mn-lt"/>
              </a:rPr>
              <a:t>«</a:t>
            </a:r>
            <a:r>
              <a:rPr lang="ru-RU" sz="4000" dirty="0">
                <a:latin typeface="+mn-lt"/>
              </a:rPr>
              <a:t>Об утверждении порядка подтверждения производства промышленной продукции на территории РФ</a:t>
            </a:r>
            <a:r>
              <a:rPr lang="ru-RU" sz="4000" dirty="0" smtClean="0">
                <a:latin typeface="+mn-lt"/>
              </a:rPr>
              <a:t>»</a:t>
            </a:r>
            <a:endParaRPr lang="ru-RU" sz="4000" dirty="0">
              <a:latin typeface="+mn-lt"/>
            </a:endParaRPr>
          </a:p>
        </p:txBody>
      </p:sp>
    </p:spTree>
    <p:extLst>
      <p:ext uri="{BB962C8B-B14F-4D97-AF65-F5344CB8AC3E}">
        <p14:creationId xmlns:p14="http://schemas.microsoft.com/office/powerpoint/2010/main" val="28914903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Заголовок 1"/>
          <p:cNvSpPr txBox="1">
            <a:spLocks/>
          </p:cNvSpPr>
          <p:nvPr/>
        </p:nvSpPr>
        <p:spPr>
          <a:xfrm>
            <a:off x="2974976" y="642759"/>
            <a:ext cx="21945600" cy="228600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algn="l" hangingPunct="1"/>
            <a:r>
              <a:rPr lang="ru-RU" sz="5400" b="1" dirty="0" smtClean="0">
                <a:solidFill>
                  <a:srgbClr val="684A52"/>
                </a:solidFill>
                <a:latin typeface="+mn-lt"/>
              </a:rPr>
              <a:t>Определение </a:t>
            </a:r>
            <a:r>
              <a:rPr lang="ru-RU" sz="5400" b="1" dirty="0">
                <a:solidFill>
                  <a:srgbClr val="684A52"/>
                </a:solidFill>
                <a:latin typeface="+mn-lt"/>
              </a:rPr>
              <a:t>страны происхождения РФ</a:t>
            </a:r>
          </a:p>
          <a:p>
            <a:pPr algn="l" hangingPunct="1"/>
            <a:endParaRPr lang="ru-RU" sz="6700" b="1" dirty="0">
              <a:solidFill>
                <a:srgbClr val="684A52"/>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9</a:t>
            </a:fld>
            <a:endParaRPr lang="ru-RU"/>
          </a:p>
        </p:txBody>
      </p:sp>
      <p:sp>
        <p:nvSpPr>
          <p:cNvPr id="4" name="Прямоугольник 3"/>
          <p:cNvSpPr/>
          <p:nvPr/>
        </p:nvSpPr>
        <p:spPr>
          <a:xfrm>
            <a:off x="2365202" y="2393504"/>
            <a:ext cx="19846935" cy="8094524"/>
          </a:xfrm>
          <a:prstGeom prst="rect">
            <a:avLst/>
          </a:prstGeom>
        </p:spPr>
        <p:txBody>
          <a:bodyPr wrap="square">
            <a:spAutoFit/>
          </a:bodyPr>
          <a:lstStyle/>
          <a:p>
            <a:pPr algn="just"/>
            <a:r>
              <a:rPr lang="ru-RU" sz="4000" dirty="0">
                <a:solidFill>
                  <a:schemeClr val="accent1"/>
                </a:solidFill>
                <a:latin typeface="+mn-lt"/>
              </a:rPr>
              <a:t>Акты экспертизы </a:t>
            </a:r>
            <a:r>
              <a:rPr lang="ru-RU" sz="4000" dirty="0">
                <a:latin typeface="+mn-lt"/>
              </a:rPr>
              <a:t>выдаются заявителям уполномоченными ТПП при соблюдении в совокупности следующих условий:</a:t>
            </a:r>
          </a:p>
          <a:p>
            <a:pPr marL="571500" indent="-571500" algn="just">
              <a:buFont typeface="Arial" panose="020B0604020202020204" pitchFamily="34" charset="0"/>
              <a:buChar char="•"/>
            </a:pPr>
            <a:r>
              <a:rPr lang="ru-RU" sz="4000" dirty="0" smtClean="0">
                <a:latin typeface="+mn-lt"/>
              </a:rPr>
              <a:t>промышленная </a:t>
            </a:r>
            <a:r>
              <a:rPr lang="ru-RU" sz="4000" dirty="0">
                <a:latin typeface="+mn-lt"/>
              </a:rPr>
              <a:t>продукция включена в приложение к Постановлению N 719;</a:t>
            </a:r>
          </a:p>
          <a:p>
            <a:pPr marL="571500" indent="-571500" algn="just">
              <a:buFont typeface="Arial" panose="020B0604020202020204" pitchFamily="34" charset="0"/>
              <a:buChar char="•"/>
            </a:pPr>
            <a:r>
              <a:rPr lang="ru-RU" sz="4000" dirty="0" smtClean="0">
                <a:latin typeface="+mn-lt"/>
              </a:rPr>
              <a:t>промышленная </a:t>
            </a:r>
            <a:r>
              <a:rPr lang="ru-RU" sz="4000" dirty="0">
                <a:latin typeface="+mn-lt"/>
              </a:rPr>
              <a:t>продукция соответствует требованиям, предусмотренным приложением к Постановлению N 719.</a:t>
            </a:r>
          </a:p>
          <a:p>
            <a:pPr algn="just"/>
            <a:endParaRPr lang="ru-RU" sz="4000" dirty="0" smtClean="0">
              <a:latin typeface="+mn-lt"/>
            </a:endParaRPr>
          </a:p>
          <a:p>
            <a:pPr algn="just"/>
            <a:r>
              <a:rPr lang="ru-RU" sz="4000" dirty="0" smtClean="0">
                <a:solidFill>
                  <a:schemeClr val="accent1"/>
                </a:solidFill>
                <a:latin typeface="+mn-lt"/>
              </a:rPr>
              <a:t>Сертификаты </a:t>
            </a:r>
            <a:r>
              <a:rPr lang="ru-RU" sz="4000" dirty="0">
                <a:solidFill>
                  <a:schemeClr val="accent1"/>
                </a:solidFill>
                <a:latin typeface="+mn-lt"/>
              </a:rPr>
              <a:t>СТ-1 </a:t>
            </a:r>
            <a:r>
              <a:rPr lang="ru-RU" sz="4000" dirty="0">
                <a:latin typeface="+mn-lt"/>
              </a:rPr>
              <a:t>выдаются заявителям уполномоченными ТПП при соблюдении в совокупности следующих условий:</a:t>
            </a:r>
          </a:p>
          <a:p>
            <a:pPr marL="571500" indent="-571500" algn="just">
              <a:buFont typeface="Arial" panose="020B0604020202020204" pitchFamily="34" charset="0"/>
              <a:buChar char="•"/>
            </a:pPr>
            <a:r>
              <a:rPr lang="ru-RU" sz="4000" dirty="0" smtClean="0">
                <a:latin typeface="+mn-lt"/>
              </a:rPr>
              <a:t>промышленная </a:t>
            </a:r>
            <a:r>
              <a:rPr lang="ru-RU" sz="4000" dirty="0">
                <a:latin typeface="+mn-lt"/>
              </a:rPr>
              <a:t>продукция не включена в приложение к Постановлению N 719;</a:t>
            </a:r>
          </a:p>
          <a:p>
            <a:pPr marL="571500" indent="-571500" algn="just">
              <a:buFont typeface="Arial" panose="020B0604020202020204" pitchFamily="34" charset="0"/>
              <a:buChar char="•"/>
            </a:pPr>
            <a:r>
              <a:rPr lang="ru-RU" sz="4000" dirty="0" smtClean="0">
                <a:latin typeface="+mn-lt"/>
              </a:rPr>
              <a:t>промышленная </a:t>
            </a:r>
            <a:r>
              <a:rPr lang="ru-RU" sz="4000" dirty="0">
                <a:latin typeface="+mn-lt"/>
              </a:rPr>
              <a:t>продукция соответствует критериям определения страны происхождения товаров, предусмотренным Правилами определения страны происхождения товаров, являющимися неотъемлемой частью Соглашения о Правилах определения страны происхождения товаров в Содружестве Независимых Государств от 20 ноября 2009 года.</a:t>
            </a:r>
          </a:p>
        </p:txBody>
      </p:sp>
    </p:spTree>
    <p:extLst>
      <p:ext uri="{BB962C8B-B14F-4D97-AF65-F5344CB8AC3E}">
        <p14:creationId xmlns:p14="http://schemas.microsoft.com/office/powerpoint/2010/main" val="221268356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Другая 1">
      <a:dk1>
        <a:sysClr val="windowText" lastClr="000000"/>
      </a:dk1>
      <a:lt1>
        <a:sysClr val="window" lastClr="FFFFFF"/>
      </a:lt1>
      <a:dk2>
        <a:srgbClr val="1F497D"/>
      </a:dk2>
      <a:lt2>
        <a:srgbClr val="EEECE1"/>
      </a:lt2>
      <a:accent1>
        <a:srgbClr val="553D36"/>
      </a:accent1>
      <a:accent2>
        <a:srgbClr val="684A52"/>
      </a:accent2>
      <a:accent3>
        <a:srgbClr val="857885"/>
      </a:accent3>
      <a:accent4>
        <a:srgbClr val="87A0B2"/>
      </a:accent4>
      <a:accent5>
        <a:srgbClr val="A4BEF3"/>
      </a:accent5>
      <a:accent6>
        <a:srgbClr val="F79646"/>
      </a:accent6>
      <a:hlink>
        <a:srgbClr val="0000FF"/>
      </a:hlink>
      <a:folHlink>
        <a:srgbClr val="800080"/>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6196</TotalTime>
  <Words>3365</Words>
  <Application>Microsoft Office PowerPoint</Application>
  <PresentationFormat>Произвольный</PresentationFormat>
  <Paragraphs>228</Paragraphs>
  <Slides>30</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White</vt:lpstr>
      <vt:lpstr>1_White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119</cp:revision>
  <cp:lastPrinted>2020-08-19T16:11:02Z</cp:lastPrinted>
  <dcterms:modified xsi:type="dcterms:W3CDTF">2022-02-08T10:48:38Z</dcterms:modified>
</cp:coreProperties>
</file>