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36" r:id="rId2"/>
    <p:sldMasterId id="2147483748" r:id="rId3"/>
  </p:sldMasterIdLst>
  <p:notesMasterIdLst>
    <p:notesMasterId r:id="rId116"/>
  </p:notesMasterIdLst>
  <p:sldIdLst>
    <p:sldId id="682" r:id="rId4"/>
    <p:sldId id="1407" r:id="rId5"/>
    <p:sldId id="1122" r:id="rId6"/>
    <p:sldId id="1495" r:id="rId7"/>
    <p:sldId id="1362" r:id="rId8"/>
    <p:sldId id="1363" r:id="rId9"/>
    <p:sldId id="1496" r:id="rId10"/>
    <p:sldId id="1364" r:id="rId11"/>
    <p:sldId id="1497" r:id="rId12"/>
    <p:sldId id="1498" r:id="rId13"/>
    <p:sldId id="1499" r:id="rId14"/>
    <p:sldId id="1500" r:id="rId15"/>
    <p:sldId id="1501" r:id="rId16"/>
    <p:sldId id="1502" r:id="rId17"/>
    <p:sldId id="1365" r:id="rId18"/>
    <p:sldId id="1366" r:id="rId19"/>
    <p:sldId id="1367" r:id="rId20"/>
    <p:sldId id="1368" r:id="rId21"/>
    <p:sldId id="1369" r:id="rId22"/>
    <p:sldId id="1370" r:id="rId23"/>
    <p:sldId id="1371" r:id="rId24"/>
    <p:sldId id="1372" r:id="rId25"/>
    <p:sldId id="1373" r:id="rId26"/>
    <p:sldId id="1456" r:id="rId27"/>
    <p:sldId id="1400" r:id="rId28"/>
    <p:sldId id="1379" r:id="rId29"/>
    <p:sldId id="1380" r:id="rId30"/>
    <p:sldId id="1381" r:id="rId31"/>
    <p:sldId id="1397" r:id="rId32"/>
    <p:sldId id="1391" r:id="rId33"/>
    <p:sldId id="1392" r:id="rId34"/>
    <p:sldId id="1393" r:id="rId35"/>
    <p:sldId id="1394" r:id="rId36"/>
    <p:sldId id="1382" r:id="rId37"/>
    <p:sldId id="1383" r:id="rId38"/>
    <p:sldId id="1384" r:id="rId39"/>
    <p:sldId id="1385" r:id="rId40"/>
    <p:sldId id="1386" r:id="rId41"/>
    <p:sldId id="1387" r:id="rId42"/>
    <p:sldId id="1388" r:id="rId43"/>
    <p:sldId id="1389" r:id="rId44"/>
    <p:sldId id="1390" r:id="rId45"/>
    <p:sldId id="1504" r:id="rId46"/>
    <p:sldId id="1507" r:id="rId47"/>
    <p:sldId id="1514" r:id="rId48"/>
    <p:sldId id="1515" r:id="rId49"/>
    <p:sldId id="1516" r:id="rId50"/>
    <p:sldId id="1517" r:id="rId51"/>
    <p:sldId id="1518" r:id="rId52"/>
    <p:sldId id="1519" r:id="rId53"/>
    <p:sldId id="1520" r:id="rId54"/>
    <p:sldId id="1508" r:id="rId55"/>
    <p:sldId id="1505" r:id="rId56"/>
    <p:sldId id="1521" r:id="rId57"/>
    <p:sldId id="1522" r:id="rId58"/>
    <p:sldId id="1523" r:id="rId59"/>
    <p:sldId id="1524" r:id="rId60"/>
    <p:sldId id="1525" r:id="rId61"/>
    <p:sldId id="1526" r:id="rId62"/>
    <p:sldId id="1527" r:id="rId63"/>
    <p:sldId id="1528" r:id="rId64"/>
    <p:sldId id="1462" r:id="rId65"/>
    <p:sldId id="1463" r:id="rId66"/>
    <p:sldId id="1464" r:id="rId67"/>
    <p:sldId id="1465" r:id="rId68"/>
    <p:sldId id="969" r:id="rId69"/>
    <p:sldId id="1081" r:id="rId70"/>
    <p:sldId id="1082" r:id="rId71"/>
    <p:sldId id="1083" r:id="rId72"/>
    <p:sldId id="1084" r:id="rId73"/>
    <p:sldId id="1085" r:id="rId74"/>
    <p:sldId id="1086" r:id="rId75"/>
    <p:sldId id="1087" r:id="rId76"/>
    <p:sldId id="1088" r:id="rId77"/>
    <p:sldId id="1090" r:id="rId78"/>
    <p:sldId id="1091" r:id="rId79"/>
    <p:sldId id="1092" r:id="rId80"/>
    <p:sldId id="1093" r:id="rId81"/>
    <p:sldId id="1094" r:id="rId82"/>
    <p:sldId id="1095" r:id="rId83"/>
    <p:sldId id="1096" r:id="rId84"/>
    <p:sldId id="1097" r:id="rId85"/>
    <p:sldId id="1098" r:id="rId86"/>
    <p:sldId id="1330" r:id="rId87"/>
    <p:sldId id="1331" r:id="rId88"/>
    <p:sldId id="1450" r:id="rId89"/>
    <p:sldId id="1445" r:id="rId90"/>
    <p:sldId id="1446" r:id="rId91"/>
    <p:sldId id="1480" r:id="rId92"/>
    <p:sldId id="1481" r:id="rId93"/>
    <p:sldId id="1279" r:id="rId94"/>
    <p:sldId id="1280" r:id="rId95"/>
    <p:sldId id="1281" r:id="rId96"/>
    <p:sldId id="1282" r:id="rId97"/>
    <p:sldId id="1283" r:id="rId98"/>
    <p:sldId id="1284" r:id="rId99"/>
    <p:sldId id="1285" r:id="rId100"/>
    <p:sldId id="1286" r:id="rId101"/>
    <p:sldId id="1287" r:id="rId102"/>
    <p:sldId id="1288" r:id="rId103"/>
    <p:sldId id="1289" r:id="rId104"/>
    <p:sldId id="1290" r:id="rId105"/>
    <p:sldId id="1291" r:id="rId106"/>
    <p:sldId id="1292" r:id="rId107"/>
    <p:sldId id="1293" r:id="rId108"/>
    <p:sldId id="1294" r:id="rId109"/>
    <p:sldId id="1295" r:id="rId110"/>
    <p:sldId id="1296" r:id="rId111"/>
    <p:sldId id="1297" r:id="rId112"/>
    <p:sldId id="1298" r:id="rId113"/>
    <p:sldId id="1299" r:id="rId114"/>
    <p:sldId id="472" r:id="rId11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CC00"/>
    <a:srgbClr val="FF0000"/>
    <a:srgbClr val="FFFF99"/>
    <a:srgbClr val="00FFCC"/>
    <a:srgbClr val="66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456" y="-1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presProps" Target="presProps.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slide" Target="slides/slide107.xml"/><Relationship Id="rId115" Type="http://schemas.openxmlformats.org/officeDocument/2006/relationships/slide" Target="slides/slide112.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slide" Target="slides/slide110.xml"/><Relationship Id="rId118"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slide" Target="slides/slide111.xml"/><Relationship Id="rId119"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641B3-1D47-416F-B2B9-B80AAAC73581}" type="slidenum">
              <a:rPr lang="ru-RU" altLang="ru-RU"/>
              <a:pPr>
                <a:defRPr/>
              </a:pPr>
              <a:t>‹#›</a:t>
            </a:fld>
            <a:endParaRPr lang="ru-RU" altLang="ru-RU"/>
          </a:p>
        </p:txBody>
      </p:sp>
    </p:spTree>
    <p:extLst>
      <p:ext uri="{BB962C8B-B14F-4D97-AF65-F5344CB8AC3E}">
        <p14:creationId xmlns="" xmlns:p14="http://schemas.microsoft.com/office/powerpoint/2010/main" val="4103523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099"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100"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0EEE764-A1E6-47F7-8CE1-068BF6F53448}" type="slidenum">
              <a:rPr kumimoji="0" lang="ru-RU" altLang="ru-RU"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ru-RU" altLang="ru-RU"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3574544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Образ слайда 1"/>
          <p:cNvSpPr>
            <a:spLocks noGrp="1" noRot="1" noChangeAspect="1" noTextEdit="1"/>
          </p:cNvSpPr>
          <p:nvPr>
            <p:ph type="sldImg"/>
          </p:nvPr>
        </p:nvSpPr>
        <p:spPr bwMode="auto">
          <a:noFill/>
          <a:ln>
            <a:solidFill>
              <a:srgbClr val="000000"/>
            </a:solidFill>
            <a:miter lim="800000"/>
            <a:headEnd/>
            <a:tailEnd/>
          </a:ln>
        </p:spPr>
      </p:sp>
      <p:sp>
        <p:nvSpPr>
          <p:cNvPr id="2406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40644" name="Номер слайда 3"/>
          <p:cNvSpPr>
            <a:spLocks noGrp="1"/>
          </p:cNvSpPr>
          <p:nvPr>
            <p:ph type="sldNum" sz="quarter" idx="5"/>
          </p:nvPr>
        </p:nvSpPr>
        <p:spPr bwMode="auto">
          <a:noFill/>
          <a:ln>
            <a:miter lim="800000"/>
            <a:headEnd/>
            <a:tailEnd/>
          </a:ln>
        </p:spPr>
        <p:txBody>
          <a:bodyPr/>
          <a:lstStyle/>
          <a:p>
            <a:fld id="{7C816A45-FD03-4316-9233-CE124F8BB6A1}" type="slidenum">
              <a:rPr lang="ru-RU" altLang="ru-RU" smtClean="0">
                <a:cs typeface="Arial" pitchFamily="34" charset="0"/>
              </a:rPr>
              <a:pPr/>
              <a:t>25</a:t>
            </a:fld>
            <a:endParaRPr lang="ru-RU" altLang="ru-RU"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noTextEdi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8294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04925" fontAlgn="base">
              <a:spcBef>
                <a:spcPct val="0"/>
              </a:spcBef>
              <a:spcAft>
                <a:spcPct val="0"/>
              </a:spcAft>
              <a:defRPr/>
            </a:pPr>
            <a:fld id="{4ED6A377-1E95-4DAD-9B78-16C646813C29}" type="slidenum">
              <a:rPr lang="ru-RU" smtClean="0"/>
              <a:pPr defTabSz="904925" fontAlgn="base">
                <a:spcBef>
                  <a:spcPct val="0"/>
                </a:spcBef>
                <a:spcAft>
                  <a:spcPct val="0"/>
                </a:spcAft>
                <a:defRPr/>
              </a:pPr>
              <a:t>54</a:t>
            </a:fld>
            <a:endParaRPr lang="ru-RU" dirty="0" smtClean="0"/>
          </a:p>
        </p:txBody>
      </p:sp>
    </p:spTree>
    <p:extLst>
      <p:ext uri="{BB962C8B-B14F-4D97-AF65-F5344CB8AC3E}">
        <p14:creationId xmlns="" xmlns:p14="http://schemas.microsoft.com/office/powerpoint/2010/main" val="117600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Образ слайда 1"/>
          <p:cNvSpPr>
            <a:spLocks noGrp="1" noRot="1" noChangeAspect="1" noTextEdit="1"/>
          </p:cNvSpPr>
          <p:nvPr>
            <p:ph type="sldImg"/>
          </p:nvPr>
        </p:nvSpPr>
        <p:spPr bwMode="auto">
          <a:noFill/>
          <a:ln>
            <a:solidFill>
              <a:srgbClr val="000000"/>
            </a:solidFill>
            <a:miter lim="800000"/>
            <a:headEnd/>
            <a:tailEnd/>
          </a:ln>
        </p:spPr>
      </p:sp>
      <p:sp>
        <p:nvSpPr>
          <p:cNvPr id="24371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43716" name="Номер слайда 3"/>
          <p:cNvSpPr>
            <a:spLocks noGrp="1"/>
          </p:cNvSpPr>
          <p:nvPr>
            <p:ph type="sldNum" sz="quarter" idx="5"/>
          </p:nvPr>
        </p:nvSpPr>
        <p:spPr bwMode="auto">
          <a:noFill/>
          <a:ln>
            <a:miter lim="800000"/>
            <a:headEnd/>
            <a:tailEnd/>
          </a:ln>
        </p:spPr>
        <p:txBody>
          <a:bodyPr/>
          <a:lstStyle/>
          <a:p>
            <a:fld id="{489B2F46-6A59-4EB1-B57B-5FAE81899ACC}" type="slidenum">
              <a:rPr lang="ru-RU" altLang="ru-RU" smtClean="0">
                <a:cs typeface="Arial" pitchFamily="34" charset="0"/>
              </a:rPr>
              <a:pPr/>
              <a:t>8</a:t>
            </a:fld>
            <a:endParaRPr lang="ru-RU" altLang="ru-RU"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Образ слайда 1"/>
          <p:cNvSpPr>
            <a:spLocks noGrp="1" noRot="1" noChangeAspect="1" noTextEdit="1"/>
          </p:cNvSpPr>
          <p:nvPr>
            <p:ph type="sldImg"/>
          </p:nvPr>
        </p:nvSpPr>
        <p:spPr bwMode="auto">
          <a:noFill/>
          <a:ln>
            <a:solidFill>
              <a:srgbClr val="000000"/>
            </a:solidFill>
            <a:miter lim="800000"/>
            <a:headEnd/>
            <a:tailEnd/>
          </a:ln>
        </p:spPr>
      </p:sp>
      <p:sp>
        <p:nvSpPr>
          <p:cNvPr id="2508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0884" name="Номер слайда 3"/>
          <p:cNvSpPr>
            <a:spLocks noGrp="1"/>
          </p:cNvSpPr>
          <p:nvPr>
            <p:ph type="sldNum" sz="quarter" idx="5"/>
          </p:nvPr>
        </p:nvSpPr>
        <p:spPr bwMode="auto">
          <a:noFill/>
          <a:ln>
            <a:miter lim="800000"/>
            <a:headEnd/>
            <a:tailEnd/>
          </a:ln>
        </p:spPr>
        <p:txBody>
          <a:bodyPr/>
          <a:lstStyle/>
          <a:p>
            <a:fld id="{9CC42629-DDB4-4C4E-B960-F062923D4270}" type="slidenum">
              <a:rPr lang="ru-RU" altLang="ru-RU" smtClean="0">
                <a:cs typeface="Arial" pitchFamily="34" charset="0"/>
              </a:rPr>
              <a:pPr/>
              <a:t>16</a:t>
            </a:fld>
            <a:endParaRPr lang="ru-RU" altLang="ru-RU"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Образ слайда 1"/>
          <p:cNvSpPr>
            <a:spLocks noGrp="1" noRot="1" noChangeAspect="1" noTextEdit="1"/>
          </p:cNvSpPr>
          <p:nvPr>
            <p:ph type="sldImg"/>
          </p:nvPr>
        </p:nvSpPr>
        <p:spPr bwMode="auto">
          <a:noFill/>
          <a:ln>
            <a:solidFill>
              <a:srgbClr val="000000"/>
            </a:solidFill>
            <a:miter lim="800000"/>
            <a:headEnd/>
            <a:tailEnd/>
          </a:ln>
        </p:spPr>
      </p:sp>
      <p:sp>
        <p:nvSpPr>
          <p:cNvPr id="25190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1908" name="Номер слайда 3"/>
          <p:cNvSpPr>
            <a:spLocks noGrp="1"/>
          </p:cNvSpPr>
          <p:nvPr>
            <p:ph type="sldNum" sz="quarter" idx="5"/>
          </p:nvPr>
        </p:nvSpPr>
        <p:spPr bwMode="auto">
          <a:noFill/>
          <a:ln>
            <a:miter lim="800000"/>
            <a:headEnd/>
            <a:tailEnd/>
          </a:ln>
        </p:spPr>
        <p:txBody>
          <a:bodyPr/>
          <a:lstStyle/>
          <a:p>
            <a:fld id="{AE0007BA-0D11-4CA5-8653-48051BFB2CB0}" type="slidenum">
              <a:rPr lang="ru-RU" altLang="ru-RU" smtClean="0">
                <a:cs typeface="Arial" pitchFamily="34" charset="0"/>
              </a:rPr>
              <a:pPr/>
              <a:t>17</a:t>
            </a:fld>
            <a:endParaRPr lang="ru-RU" altLang="ru-RU"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Образ слайда 1"/>
          <p:cNvSpPr>
            <a:spLocks noGrp="1" noRot="1" noChangeAspect="1" noTextEdit="1"/>
          </p:cNvSpPr>
          <p:nvPr>
            <p:ph type="sldImg"/>
          </p:nvPr>
        </p:nvSpPr>
        <p:spPr bwMode="auto">
          <a:noFill/>
          <a:ln>
            <a:solidFill>
              <a:srgbClr val="000000"/>
            </a:solidFill>
            <a:miter lim="800000"/>
            <a:headEnd/>
            <a:tailEnd/>
          </a:ln>
        </p:spPr>
      </p:sp>
      <p:sp>
        <p:nvSpPr>
          <p:cNvPr id="25293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2932" name="Номер слайда 3"/>
          <p:cNvSpPr>
            <a:spLocks noGrp="1"/>
          </p:cNvSpPr>
          <p:nvPr>
            <p:ph type="sldNum" sz="quarter" idx="5"/>
          </p:nvPr>
        </p:nvSpPr>
        <p:spPr bwMode="auto">
          <a:noFill/>
          <a:ln>
            <a:miter lim="800000"/>
            <a:headEnd/>
            <a:tailEnd/>
          </a:ln>
        </p:spPr>
        <p:txBody>
          <a:bodyPr/>
          <a:lstStyle/>
          <a:p>
            <a:fld id="{774A41B8-71C3-4FF9-A78F-00BFD38BD55B}" type="slidenum">
              <a:rPr lang="ru-RU" altLang="ru-RU" smtClean="0">
                <a:cs typeface="Arial" pitchFamily="34" charset="0"/>
              </a:rPr>
              <a:pPr/>
              <a:t>19</a:t>
            </a:fld>
            <a:endParaRPr lang="ru-RU" altLang="ru-RU"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Образ слайда 1"/>
          <p:cNvSpPr>
            <a:spLocks noGrp="1" noRot="1" noChangeAspect="1" noTextEdit="1"/>
          </p:cNvSpPr>
          <p:nvPr>
            <p:ph type="sldImg"/>
          </p:nvPr>
        </p:nvSpPr>
        <p:spPr bwMode="auto">
          <a:noFill/>
          <a:ln>
            <a:solidFill>
              <a:srgbClr val="000000"/>
            </a:solidFill>
            <a:miter lim="800000"/>
            <a:headEnd/>
            <a:tailEnd/>
          </a:ln>
        </p:spPr>
      </p:sp>
      <p:sp>
        <p:nvSpPr>
          <p:cNvPr id="25395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3956" name="Номер слайда 3"/>
          <p:cNvSpPr>
            <a:spLocks noGrp="1"/>
          </p:cNvSpPr>
          <p:nvPr>
            <p:ph type="sldNum" sz="quarter" idx="5"/>
          </p:nvPr>
        </p:nvSpPr>
        <p:spPr bwMode="auto">
          <a:noFill/>
          <a:ln>
            <a:miter lim="800000"/>
            <a:headEnd/>
            <a:tailEnd/>
          </a:ln>
        </p:spPr>
        <p:txBody>
          <a:bodyPr/>
          <a:lstStyle/>
          <a:p>
            <a:fld id="{C1D72CC8-9E4A-4564-8D7C-188EB4708513}" type="slidenum">
              <a:rPr lang="ru-RU" altLang="ru-RU" smtClean="0">
                <a:cs typeface="Arial" pitchFamily="34" charset="0"/>
              </a:rPr>
              <a:pPr/>
              <a:t>20</a:t>
            </a:fld>
            <a:endParaRPr lang="ru-RU" altLang="ru-RU"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Образ слайда 1"/>
          <p:cNvSpPr>
            <a:spLocks noGrp="1" noRot="1" noChangeAspect="1" noTextEdit="1"/>
          </p:cNvSpPr>
          <p:nvPr>
            <p:ph type="sldImg"/>
          </p:nvPr>
        </p:nvSpPr>
        <p:spPr bwMode="auto">
          <a:noFill/>
          <a:ln>
            <a:solidFill>
              <a:srgbClr val="000000"/>
            </a:solidFill>
            <a:miter lim="800000"/>
            <a:headEnd/>
            <a:tailEnd/>
          </a:ln>
        </p:spPr>
      </p:sp>
      <p:sp>
        <p:nvSpPr>
          <p:cNvPr id="25497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4980" name="Номер слайда 3"/>
          <p:cNvSpPr>
            <a:spLocks noGrp="1"/>
          </p:cNvSpPr>
          <p:nvPr>
            <p:ph type="sldNum" sz="quarter" idx="5"/>
          </p:nvPr>
        </p:nvSpPr>
        <p:spPr bwMode="auto">
          <a:noFill/>
          <a:ln>
            <a:miter lim="800000"/>
            <a:headEnd/>
            <a:tailEnd/>
          </a:ln>
        </p:spPr>
        <p:txBody>
          <a:bodyPr/>
          <a:lstStyle/>
          <a:p>
            <a:fld id="{57CB0564-1E7F-464A-8BD7-1399A48EEDAB}" type="slidenum">
              <a:rPr lang="ru-RU" altLang="ru-RU" smtClean="0">
                <a:cs typeface="Arial" pitchFamily="34" charset="0"/>
              </a:rPr>
              <a:pPr/>
              <a:t>21</a:t>
            </a:fld>
            <a:endParaRPr lang="ru-RU" altLang="ru-RU"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0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6004" name="Номер слайда 3"/>
          <p:cNvSpPr>
            <a:spLocks noGrp="1"/>
          </p:cNvSpPr>
          <p:nvPr>
            <p:ph type="sldNum" sz="quarter" idx="5"/>
          </p:nvPr>
        </p:nvSpPr>
        <p:spPr bwMode="auto">
          <a:noFill/>
          <a:ln>
            <a:miter lim="800000"/>
            <a:headEnd/>
            <a:tailEnd/>
          </a:ln>
        </p:spPr>
        <p:txBody>
          <a:bodyPr/>
          <a:lstStyle/>
          <a:p>
            <a:fld id="{3D3F90F5-4E09-4AAD-A18E-29608177D131}" type="slidenum">
              <a:rPr lang="ru-RU" altLang="ru-RU" smtClean="0">
                <a:cs typeface="Arial" pitchFamily="34" charset="0"/>
              </a:rPr>
              <a:pPr/>
              <a:t>22</a:t>
            </a:fld>
            <a:endParaRPr lang="ru-RU" altLang="ru-RU"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Образ слайда 1"/>
          <p:cNvSpPr>
            <a:spLocks noGrp="1" noRot="1" noChangeAspect="1" noTextEdit="1"/>
          </p:cNvSpPr>
          <p:nvPr>
            <p:ph type="sldImg"/>
          </p:nvPr>
        </p:nvSpPr>
        <p:spPr bwMode="auto">
          <a:noFill/>
          <a:ln>
            <a:solidFill>
              <a:srgbClr val="000000"/>
            </a:solidFill>
            <a:miter lim="800000"/>
            <a:headEnd/>
            <a:tailEnd/>
          </a:ln>
        </p:spPr>
      </p:sp>
      <p:sp>
        <p:nvSpPr>
          <p:cNvPr id="25702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7028" name="Номер слайда 3"/>
          <p:cNvSpPr>
            <a:spLocks noGrp="1"/>
          </p:cNvSpPr>
          <p:nvPr>
            <p:ph type="sldNum" sz="quarter" idx="5"/>
          </p:nvPr>
        </p:nvSpPr>
        <p:spPr bwMode="auto">
          <a:noFill/>
          <a:ln>
            <a:miter lim="800000"/>
            <a:headEnd/>
            <a:tailEnd/>
          </a:ln>
        </p:spPr>
        <p:txBody>
          <a:bodyPr/>
          <a:lstStyle/>
          <a:p>
            <a:fld id="{E3E13823-74B2-469F-AE91-3F06C0E7078E}" type="slidenum">
              <a:rPr lang="ru-RU" altLang="ru-RU" smtClean="0">
                <a:cs typeface="Arial" pitchFamily="34" charset="0"/>
              </a:rPr>
              <a:pPr/>
              <a:t>23</a:t>
            </a:fld>
            <a:endParaRPr lang="ru-RU" altLang="ru-RU"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FFCDED32-F586-4F45-8A41-FF538641970F}" type="slidenum">
              <a:rPr lang="ru-RU" altLang="en-US" smtClean="0"/>
              <a:pPr>
                <a:defRPr/>
              </a:pPr>
              <a:t>‹#›</a:t>
            </a:fld>
            <a:endParaRPr lang="ru-RU" altLang="en-US"/>
          </a:p>
        </p:txBody>
      </p:sp>
    </p:spTree>
    <p:extLst>
      <p:ext uri="{BB962C8B-B14F-4D97-AF65-F5344CB8AC3E}">
        <p14:creationId xmlns="" xmlns:p14="http://schemas.microsoft.com/office/powerpoint/2010/main" val="267084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AFF00112-43D4-49F1-9C88-7CD94EB038D8}" type="slidenum">
              <a:rPr lang="ru-RU" altLang="en-US" smtClean="0"/>
              <a:pPr>
                <a:defRPr/>
              </a:pPr>
              <a:t>‹#›</a:t>
            </a:fld>
            <a:endParaRPr lang="ru-RU" altLang="en-US"/>
          </a:p>
        </p:txBody>
      </p:sp>
    </p:spTree>
    <p:extLst>
      <p:ext uri="{BB962C8B-B14F-4D97-AF65-F5344CB8AC3E}">
        <p14:creationId xmlns="" xmlns:p14="http://schemas.microsoft.com/office/powerpoint/2010/main" val="24272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56FD2891-8C37-42FC-907F-C8FEECED0AC5}" type="slidenum">
              <a:rPr lang="ru-RU" altLang="en-US" smtClean="0"/>
              <a:pPr>
                <a:defRPr/>
              </a:pPr>
              <a:t>‹#›</a:t>
            </a:fld>
            <a:endParaRPr lang="ru-RU" altLang="en-US"/>
          </a:p>
        </p:txBody>
      </p:sp>
    </p:spTree>
    <p:extLst>
      <p:ext uri="{BB962C8B-B14F-4D97-AF65-F5344CB8AC3E}">
        <p14:creationId xmlns="" xmlns:p14="http://schemas.microsoft.com/office/powerpoint/2010/main" val="168984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C226B5-6845-4129-A7B6-58B030408193}" type="slidenum">
              <a:rPr lang="ru-RU" altLang="ru-RU" smtClean="0"/>
              <a:pPr>
                <a:defRPr/>
              </a:pPr>
              <a:t>‹#›</a:t>
            </a:fld>
            <a:endParaRPr lang="ru-RU" altLang="ru-RU"/>
          </a:p>
        </p:txBody>
      </p:sp>
    </p:spTree>
    <p:extLst>
      <p:ext uri="{BB962C8B-B14F-4D97-AF65-F5344CB8AC3E}">
        <p14:creationId xmlns="" xmlns:p14="http://schemas.microsoft.com/office/powerpoint/2010/main" val="2807045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7EB133-5E42-4BC6-B5B0-36EEE1F1E6C9}" type="slidenum">
              <a:rPr lang="ru-RU" altLang="ru-RU" smtClean="0"/>
              <a:pPr>
                <a:defRPr/>
              </a:pPr>
              <a:t>‹#›</a:t>
            </a:fld>
            <a:endParaRPr lang="ru-RU" altLang="ru-RU"/>
          </a:p>
        </p:txBody>
      </p:sp>
    </p:spTree>
    <p:extLst>
      <p:ext uri="{BB962C8B-B14F-4D97-AF65-F5344CB8AC3E}">
        <p14:creationId xmlns="" xmlns:p14="http://schemas.microsoft.com/office/powerpoint/2010/main" val="886325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A800F33-F718-497C-A71C-A0083551A9A5}" type="slidenum">
              <a:rPr lang="ru-RU" altLang="ru-RU" smtClean="0"/>
              <a:pPr>
                <a:defRPr/>
              </a:pPr>
              <a:t>‹#›</a:t>
            </a:fld>
            <a:endParaRPr lang="ru-RU" altLang="ru-RU"/>
          </a:p>
        </p:txBody>
      </p:sp>
    </p:spTree>
    <p:extLst>
      <p:ext uri="{BB962C8B-B14F-4D97-AF65-F5344CB8AC3E}">
        <p14:creationId xmlns="" xmlns:p14="http://schemas.microsoft.com/office/powerpoint/2010/main" val="2401100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AE1F539-D935-4274-99C2-05C08A162DB4}" type="slidenum">
              <a:rPr lang="ru-RU" altLang="ru-RU" smtClean="0"/>
              <a:pPr>
                <a:defRPr/>
              </a:pPr>
              <a:t>‹#›</a:t>
            </a:fld>
            <a:endParaRPr lang="ru-RU" altLang="ru-RU"/>
          </a:p>
        </p:txBody>
      </p:sp>
    </p:spTree>
    <p:extLst>
      <p:ext uri="{BB962C8B-B14F-4D97-AF65-F5344CB8AC3E}">
        <p14:creationId xmlns="" xmlns:p14="http://schemas.microsoft.com/office/powerpoint/2010/main" val="280696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160A172-ED5C-4734-8CA3-D19B1AF861C1}" type="slidenum">
              <a:rPr lang="ru-RU" altLang="ru-RU" smtClean="0"/>
              <a:pPr>
                <a:defRPr/>
              </a:pPr>
              <a:t>‹#›</a:t>
            </a:fld>
            <a:endParaRPr lang="ru-RU" altLang="ru-RU"/>
          </a:p>
        </p:txBody>
      </p:sp>
    </p:spTree>
    <p:extLst>
      <p:ext uri="{BB962C8B-B14F-4D97-AF65-F5344CB8AC3E}">
        <p14:creationId xmlns="" xmlns:p14="http://schemas.microsoft.com/office/powerpoint/2010/main" val="1674981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BB9B1D2-6B53-441F-9A39-0946EDEFCA11}" type="slidenum">
              <a:rPr lang="ru-RU" altLang="ru-RU" smtClean="0"/>
              <a:pPr>
                <a:defRPr/>
              </a:pPr>
              <a:t>‹#›</a:t>
            </a:fld>
            <a:endParaRPr lang="ru-RU" altLang="ru-RU"/>
          </a:p>
        </p:txBody>
      </p:sp>
    </p:spTree>
    <p:extLst>
      <p:ext uri="{BB962C8B-B14F-4D97-AF65-F5344CB8AC3E}">
        <p14:creationId xmlns="" xmlns:p14="http://schemas.microsoft.com/office/powerpoint/2010/main" val="3150551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CB5AFD5-DF59-4348-A43E-392DA2140785}" type="slidenum">
              <a:rPr lang="ru-RU" altLang="ru-RU" smtClean="0"/>
              <a:pPr>
                <a:defRPr/>
              </a:pPr>
              <a:t>‹#›</a:t>
            </a:fld>
            <a:endParaRPr lang="ru-RU" altLang="ru-RU"/>
          </a:p>
        </p:txBody>
      </p:sp>
    </p:spTree>
    <p:extLst>
      <p:ext uri="{BB962C8B-B14F-4D97-AF65-F5344CB8AC3E}">
        <p14:creationId xmlns="" xmlns:p14="http://schemas.microsoft.com/office/powerpoint/2010/main" val="2014317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EE232BB-3E4E-45D1-988F-EEC74800C518}" type="slidenum">
              <a:rPr lang="ru-RU" altLang="ru-RU" smtClean="0"/>
              <a:pPr>
                <a:defRPr/>
              </a:pPr>
              <a:t>‹#›</a:t>
            </a:fld>
            <a:endParaRPr lang="ru-RU" altLang="ru-RU"/>
          </a:p>
        </p:txBody>
      </p:sp>
    </p:spTree>
    <p:extLst>
      <p:ext uri="{BB962C8B-B14F-4D97-AF65-F5344CB8AC3E}">
        <p14:creationId xmlns="" xmlns:p14="http://schemas.microsoft.com/office/powerpoint/2010/main" val="337056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912069C9-96B5-41B5-BA36-77727DCB7516}" type="slidenum">
              <a:rPr lang="ru-RU" altLang="en-US" smtClean="0"/>
              <a:pPr>
                <a:defRPr/>
              </a:pPr>
              <a:t>‹#›</a:t>
            </a:fld>
            <a:endParaRPr lang="ru-RU" altLang="en-US"/>
          </a:p>
        </p:txBody>
      </p:sp>
    </p:spTree>
    <p:extLst>
      <p:ext uri="{BB962C8B-B14F-4D97-AF65-F5344CB8AC3E}">
        <p14:creationId xmlns="" xmlns:p14="http://schemas.microsoft.com/office/powerpoint/2010/main" val="215485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7E7EEDE-A483-411A-B0B7-1E49628C02A3}" type="slidenum">
              <a:rPr lang="ru-RU" altLang="ru-RU" smtClean="0"/>
              <a:pPr>
                <a:defRPr/>
              </a:pPr>
              <a:t>‹#›</a:t>
            </a:fld>
            <a:endParaRPr lang="ru-RU" altLang="ru-RU"/>
          </a:p>
        </p:txBody>
      </p:sp>
    </p:spTree>
    <p:extLst>
      <p:ext uri="{BB962C8B-B14F-4D97-AF65-F5344CB8AC3E}">
        <p14:creationId xmlns="" xmlns:p14="http://schemas.microsoft.com/office/powerpoint/2010/main" val="4013016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E47F2CA-075C-41FB-8A73-C62BA86D5FCC}" type="slidenum">
              <a:rPr lang="ru-RU" altLang="ru-RU" smtClean="0"/>
              <a:pPr>
                <a:defRPr/>
              </a:pPr>
              <a:t>‹#›</a:t>
            </a:fld>
            <a:endParaRPr lang="ru-RU" altLang="ru-RU"/>
          </a:p>
        </p:txBody>
      </p:sp>
    </p:spTree>
    <p:extLst>
      <p:ext uri="{BB962C8B-B14F-4D97-AF65-F5344CB8AC3E}">
        <p14:creationId xmlns="" xmlns:p14="http://schemas.microsoft.com/office/powerpoint/2010/main" val="2605310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AD0695-D59D-460C-B16A-FAAC3F04DE22}" type="slidenum">
              <a:rPr lang="ru-RU" altLang="ru-RU" smtClean="0"/>
              <a:pPr>
                <a:defRPr/>
              </a:pPr>
              <a:t>‹#›</a:t>
            </a:fld>
            <a:endParaRPr lang="ru-RU" altLang="ru-RU"/>
          </a:p>
        </p:txBody>
      </p:sp>
    </p:spTree>
    <p:extLst>
      <p:ext uri="{BB962C8B-B14F-4D97-AF65-F5344CB8AC3E}">
        <p14:creationId xmlns="" xmlns:p14="http://schemas.microsoft.com/office/powerpoint/2010/main" val="688042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B66854B-1673-4B58-BDC8-33630388C9B2}"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82FBD9A-15B1-4859-AABC-87C1F95FB7EB}"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3965157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2F5B329-35AE-43FF-B21C-97DD9BA5C5D6}"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56B1841-0270-4323-9FD2-099236AE2F0F}"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37644266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A932C21-54D3-4D4C-98C2-B049FE973E0D}"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D33D6F8-1921-4C0F-9B45-E3B893C32D5A}"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484807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B4778EB-EA0F-4EB0-A01B-F8E114EF84A5}"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FA6A187-9139-476A-BF84-6F4BBBD6F077}"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2522817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DB8C88-236C-44D4-AB10-CCBD516CC7F1}"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7E2C29C-0495-44D7-B77F-E9FEAA77B22F}"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1265896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7CF9651-22B7-4528-968A-956E66F9249B}"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3239492-F945-413F-87AD-8446AEF85EB3}"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216852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9A63CEA-22B6-4532-BC62-04F31E34D92F}"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94C4D0A-06EE-45A0-9296-7BEE708CB362}"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269907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8A4A1C82-A02A-48C8-AF75-2F8548A27C8A}" type="slidenum">
              <a:rPr lang="ru-RU" altLang="en-US" smtClean="0"/>
              <a:pPr>
                <a:defRPr/>
              </a:pPr>
              <a:t>‹#›</a:t>
            </a:fld>
            <a:endParaRPr lang="ru-RU" altLang="en-US"/>
          </a:p>
        </p:txBody>
      </p:sp>
    </p:spTree>
    <p:extLst>
      <p:ext uri="{BB962C8B-B14F-4D97-AF65-F5344CB8AC3E}">
        <p14:creationId xmlns="" xmlns:p14="http://schemas.microsoft.com/office/powerpoint/2010/main" val="20796042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8E3AF9E-182B-4199-BB3C-0C96836E6601}"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54D3D2-598C-4B1A-8A05-5D560CE4A107}"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3852924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4D316A6-0ED9-40E8-B786-5D2B96261E3E}"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2E39883-D535-4E5F-9C95-5A96A9F3EAFD}"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2114244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DCE3556-FC7A-4288-A44E-79435A45C015}"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1ED57D4-CEAD-43DF-97E6-27DC103FEE02}"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37149585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70F03B2-CF32-41C1-B33A-C4C32BB13E0C}"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562A41-00F6-4DAC-97BA-2631D20FF6B9}"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21918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lt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7" name="Номер слайда 5"/>
          <p:cNvSpPr>
            <a:spLocks noGrp="1"/>
          </p:cNvSpPr>
          <p:nvPr>
            <p:ph type="sldNum" sz="quarter" idx="12"/>
          </p:nvPr>
        </p:nvSpPr>
        <p:spPr/>
        <p:txBody>
          <a:bodyPr/>
          <a:lstStyle>
            <a:lvl1pPr>
              <a:defRPr/>
            </a:lvl1pPr>
          </a:lstStyle>
          <a:p>
            <a:pPr>
              <a:defRPr/>
            </a:pPr>
            <a:fld id="{572D6DEF-2664-4C0C-8DB0-9F89E300FE69}" type="slidenum">
              <a:rPr lang="ru-RU" altLang="en-US" smtClean="0"/>
              <a:pPr>
                <a:defRPr/>
              </a:pPr>
              <a:t>‹#›</a:t>
            </a:fld>
            <a:endParaRPr lang="ru-RU" altLang="en-US"/>
          </a:p>
        </p:txBody>
      </p:sp>
    </p:spTree>
    <p:extLst>
      <p:ext uri="{BB962C8B-B14F-4D97-AF65-F5344CB8AC3E}">
        <p14:creationId xmlns="" xmlns:p14="http://schemas.microsoft.com/office/powerpoint/2010/main" val="259000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ltLang="en-US"/>
          </a:p>
        </p:txBody>
      </p:sp>
      <p:sp>
        <p:nvSpPr>
          <p:cNvPr id="8"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9" name="Номер слайда 5"/>
          <p:cNvSpPr>
            <a:spLocks noGrp="1"/>
          </p:cNvSpPr>
          <p:nvPr>
            <p:ph type="sldNum" sz="quarter" idx="12"/>
          </p:nvPr>
        </p:nvSpPr>
        <p:spPr/>
        <p:txBody>
          <a:bodyPr/>
          <a:lstStyle>
            <a:lvl1pPr>
              <a:defRPr/>
            </a:lvl1pPr>
          </a:lstStyle>
          <a:p>
            <a:pPr>
              <a:defRPr/>
            </a:pPr>
            <a:fld id="{ACE9D9F4-F6D6-437C-ABF1-37D0777FE08F}" type="slidenum">
              <a:rPr lang="ru-RU" altLang="en-US" smtClean="0"/>
              <a:pPr>
                <a:defRPr/>
              </a:pPr>
              <a:t>‹#›</a:t>
            </a:fld>
            <a:endParaRPr lang="ru-RU" altLang="en-US"/>
          </a:p>
        </p:txBody>
      </p:sp>
    </p:spTree>
    <p:extLst>
      <p:ext uri="{BB962C8B-B14F-4D97-AF65-F5344CB8AC3E}">
        <p14:creationId xmlns="" xmlns:p14="http://schemas.microsoft.com/office/powerpoint/2010/main" val="364927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ltLang="en-US"/>
          </a:p>
        </p:txBody>
      </p:sp>
      <p:sp>
        <p:nvSpPr>
          <p:cNvPr id="4"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5" name="Номер слайда 5"/>
          <p:cNvSpPr>
            <a:spLocks noGrp="1"/>
          </p:cNvSpPr>
          <p:nvPr>
            <p:ph type="sldNum" sz="quarter" idx="12"/>
          </p:nvPr>
        </p:nvSpPr>
        <p:spPr/>
        <p:txBody>
          <a:bodyPr/>
          <a:lstStyle>
            <a:lvl1pPr>
              <a:defRPr/>
            </a:lvl1pPr>
          </a:lstStyle>
          <a:p>
            <a:pPr>
              <a:defRPr/>
            </a:pPr>
            <a:fld id="{B031DBCF-AFE2-452D-9156-6C7B36F437D6}" type="slidenum">
              <a:rPr lang="ru-RU" altLang="en-US" smtClean="0"/>
              <a:pPr>
                <a:defRPr/>
              </a:pPr>
              <a:t>‹#›</a:t>
            </a:fld>
            <a:endParaRPr lang="ru-RU" altLang="en-US"/>
          </a:p>
        </p:txBody>
      </p:sp>
    </p:spTree>
    <p:extLst>
      <p:ext uri="{BB962C8B-B14F-4D97-AF65-F5344CB8AC3E}">
        <p14:creationId xmlns="" xmlns:p14="http://schemas.microsoft.com/office/powerpoint/2010/main" val="420749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ltLang="en-US"/>
          </a:p>
        </p:txBody>
      </p:sp>
      <p:sp>
        <p:nvSpPr>
          <p:cNvPr id="3"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4" name="Номер слайда 5"/>
          <p:cNvSpPr>
            <a:spLocks noGrp="1"/>
          </p:cNvSpPr>
          <p:nvPr>
            <p:ph type="sldNum" sz="quarter" idx="12"/>
          </p:nvPr>
        </p:nvSpPr>
        <p:spPr/>
        <p:txBody>
          <a:bodyPr/>
          <a:lstStyle>
            <a:lvl1pPr>
              <a:defRPr/>
            </a:lvl1pPr>
          </a:lstStyle>
          <a:p>
            <a:pPr>
              <a:defRPr/>
            </a:pPr>
            <a:fld id="{36C61C49-70E5-4498-BF08-A53DC33D8B7D}" type="slidenum">
              <a:rPr lang="ru-RU" altLang="en-US" smtClean="0"/>
              <a:pPr>
                <a:defRPr/>
              </a:pPr>
              <a:t>‹#›</a:t>
            </a:fld>
            <a:endParaRPr lang="ru-RU" altLang="en-US"/>
          </a:p>
        </p:txBody>
      </p:sp>
    </p:spTree>
    <p:extLst>
      <p:ext uri="{BB962C8B-B14F-4D97-AF65-F5344CB8AC3E}">
        <p14:creationId xmlns="" xmlns:p14="http://schemas.microsoft.com/office/powerpoint/2010/main" val="92429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lt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7" name="Номер слайда 5"/>
          <p:cNvSpPr>
            <a:spLocks noGrp="1"/>
          </p:cNvSpPr>
          <p:nvPr>
            <p:ph type="sldNum" sz="quarter" idx="12"/>
          </p:nvPr>
        </p:nvSpPr>
        <p:spPr/>
        <p:txBody>
          <a:bodyPr/>
          <a:lstStyle>
            <a:lvl1pPr>
              <a:defRPr/>
            </a:lvl1pPr>
          </a:lstStyle>
          <a:p>
            <a:pPr>
              <a:defRPr/>
            </a:pPr>
            <a:fld id="{D18DDD79-C6F2-48D7-8D9F-0DB47180608B}" type="slidenum">
              <a:rPr lang="ru-RU" altLang="en-US" smtClean="0"/>
              <a:pPr>
                <a:defRPr/>
              </a:pPr>
              <a:t>‹#›</a:t>
            </a:fld>
            <a:endParaRPr lang="ru-RU" altLang="en-US"/>
          </a:p>
        </p:txBody>
      </p:sp>
    </p:spTree>
    <p:extLst>
      <p:ext uri="{BB962C8B-B14F-4D97-AF65-F5344CB8AC3E}">
        <p14:creationId xmlns="" xmlns:p14="http://schemas.microsoft.com/office/powerpoint/2010/main" val="150210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lt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7" name="Номер слайда 5"/>
          <p:cNvSpPr>
            <a:spLocks noGrp="1"/>
          </p:cNvSpPr>
          <p:nvPr>
            <p:ph type="sldNum" sz="quarter" idx="12"/>
          </p:nvPr>
        </p:nvSpPr>
        <p:spPr/>
        <p:txBody>
          <a:bodyPr/>
          <a:lstStyle>
            <a:lvl1pPr>
              <a:defRPr/>
            </a:lvl1pPr>
          </a:lstStyle>
          <a:p>
            <a:pPr>
              <a:defRPr/>
            </a:pPr>
            <a:fld id="{1AE7EBC1-A441-4C5B-9FD1-CFC172B61AA4}" type="slidenum">
              <a:rPr lang="ru-RU" altLang="en-US" smtClean="0"/>
              <a:pPr>
                <a:defRPr/>
              </a:pPr>
              <a:t>‹#›</a:t>
            </a:fld>
            <a:endParaRPr lang="ru-RU" altLang="en-US"/>
          </a:p>
        </p:txBody>
      </p:sp>
    </p:spTree>
    <p:extLst>
      <p:ext uri="{BB962C8B-B14F-4D97-AF65-F5344CB8AC3E}">
        <p14:creationId xmlns="" xmlns:p14="http://schemas.microsoft.com/office/powerpoint/2010/main" val="268193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lt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lt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8D20727-3B70-47C0-B215-E48A1B8BCA48}" type="slidenum">
              <a:rPr lang="ru-RU" altLang="en-US" smtClean="0"/>
              <a:pPr>
                <a:defRPr/>
              </a:pPr>
              <a:t>‹#›</a:t>
            </a:fld>
            <a:endParaRPr lang="ru-RU" altLang="en-US"/>
          </a:p>
        </p:txBody>
      </p:sp>
    </p:spTree>
    <p:extLst>
      <p:ext uri="{BB962C8B-B14F-4D97-AF65-F5344CB8AC3E}">
        <p14:creationId xmlns="" xmlns:p14="http://schemas.microsoft.com/office/powerpoint/2010/main" val="393344007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C4F71DD2-D26B-42F9-BFE3-2B6AA826E7D9}" type="slidenum">
              <a:rPr lang="ru-RU" altLang="ru-RU" smtClean="0"/>
              <a:pPr>
                <a:defRPr/>
              </a:pPr>
              <a:t>‹#›</a:t>
            </a:fld>
            <a:endParaRPr lang="ru-RU" altLang="ru-RU"/>
          </a:p>
        </p:txBody>
      </p:sp>
    </p:spTree>
    <p:extLst>
      <p:ext uri="{BB962C8B-B14F-4D97-AF65-F5344CB8AC3E}">
        <p14:creationId xmlns="" xmlns:p14="http://schemas.microsoft.com/office/powerpoint/2010/main" val="66405097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17A4569-E9D6-49B4-99DF-892805278DB0}"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26.03.2021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1AC0A67-AE27-413C-B7F0-C613630958BE}"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 xmlns:p14="http://schemas.microsoft.com/office/powerpoint/2010/main" val="86386910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hyperlink" Target="https://www.garant.ru/products/ipo/prime/doc/72171640/"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107504" y="5949280"/>
            <a:ext cx="8569201" cy="1268760"/>
          </a:xfrm>
        </p:spPr>
        <p:txBody>
          <a:bodyPr/>
          <a:lstStyle/>
          <a:p>
            <a:pPr algn="l"/>
            <a:r>
              <a:rPr lang="ru-RU" sz="3600" b="1" dirty="0" smtClean="0">
                <a:solidFill>
                  <a:schemeClr val="bg1"/>
                </a:solidFill>
              </a:rPr>
              <a:t/>
            </a:r>
            <a:br>
              <a:rPr lang="ru-RU" sz="3600" b="1" dirty="0" smtClean="0">
                <a:solidFill>
                  <a:schemeClr val="bg1"/>
                </a:solidFill>
              </a:rPr>
            </a:br>
            <a:r>
              <a:rPr lang="ru-RU" sz="3200" dirty="0" smtClean="0">
                <a:solidFill>
                  <a:schemeClr val="bg1"/>
                </a:solidFill>
              </a:rPr>
              <a:t>Кадыров Ф.Н.</a:t>
            </a:r>
            <a:r>
              <a:rPr lang="ru-RU" sz="3600" b="1" dirty="0">
                <a:solidFill>
                  <a:schemeClr val="bg1"/>
                </a:solidFill>
              </a:rPr>
              <a:t/>
            </a:r>
            <a:br>
              <a:rPr lang="ru-RU" sz="3600" b="1" dirty="0">
                <a:solidFill>
                  <a:schemeClr val="bg1"/>
                </a:solidFill>
              </a:rPr>
            </a:br>
            <a:r>
              <a:rPr lang="ru-RU" dirty="0"/>
              <a:t/>
            </a:r>
            <a:br>
              <a:rPr lang="ru-RU" dirty="0"/>
            </a:br>
            <a:endParaRPr lang="ru-RU" altLang="ru-RU" sz="5400" dirty="0" smtClean="0">
              <a:solidFill>
                <a:schemeClr val="bg1"/>
              </a:solidFill>
            </a:endParaRPr>
          </a:p>
        </p:txBody>
      </p:sp>
      <p:sp>
        <p:nvSpPr>
          <p:cNvPr id="3" name="Заголовок 1"/>
          <p:cNvSpPr txBox="1">
            <a:spLocks/>
          </p:cNvSpPr>
          <p:nvPr/>
        </p:nvSpPr>
        <p:spPr bwMode="auto">
          <a:xfrm>
            <a:off x="357158" y="4429132"/>
            <a:ext cx="8609027" cy="8196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80000"/>
              </a:lnSpc>
            </a:pPr>
            <a:r>
              <a:rPr lang="ru-RU" b="1" dirty="0" smtClean="0">
                <a:solidFill>
                  <a:schemeClr val="bg1"/>
                </a:solidFill>
              </a:rPr>
              <a:t/>
            </a:r>
            <a:br>
              <a:rPr lang="ru-RU" b="1" dirty="0" smtClean="0">
                <a:solidFill>
                  <a:schemeClr val="bg1"/>
                </a:solidFill>
              </a:rPr>
            </a:br>
            <a:r>
              <a:rPr lang="ru-RU" sz="3600" dirty="0" smtClean="0">
                <a:solidFill>
                  <a:schemeClr val="bg1"/>
                </a:solidFill>
              </a:rPr>
              <a:t> </a:t>
            </a:r>
            <a:r>
              <a:rPr lang="ru-RU" sz="4800" dirty="0" smtClean="0">
                <a:solidFill>
                  <a:schemeClr val="bg1"/>
                </a:solidFill>
              </a:rPr>
              <a:t>Изменения в нормативно-правовом  регулировании системы обязательного медицинского страхования</a:t>
            </a:r>
          </a:p>
          <a:p>
            <a:pPr>
              <a:lnSpc>
                <a:spcPct val="70000"/>
              </a:lnSpc>
            </a:pPr>
            <a:endParaRPr lang="ru-RU" sz="4800" dirty="0" smtClean="0">
              <a:solidFill>
                <a:schemeClr val="bg1"/>
              </a:solidFill>
            </a:endParaRPr>
          </a:p>
          <a:p>
            <a:endParaRPr lang="ru-RU" sz="4800" dirty="0" smtClean="0">
              <a:solidFill>
                <a:schemeClr val="bg1"/>
              </a:solidFill>
            </a:endParaRPr>
          </a:p>
          <a:p>
            <a:pPr algn="l"/>
            <a:r>
              <a:rPr lang="ru-RU" sz="3600" dirty="0" smtClean="0">
                <a:solidFill>
                  <a:schemeClr val="bg1"/>
                </a:solidFill>
              </a:rPr>
              <a:t/>
            </a:r>
            <a:br>
              <a:rPr lang="ru-RU" sz="3600" dirty="0" smtClean="0">
                <a:solidFill>
                  <a:schemeClr val="bg1"/>
                </a:solidFill>
              </a:rPr>
            </a:br>
            <a:endParaRPr lang="ru-RU" altLang="ru-RU" sz="3600" dirty="0" smtClean="0">
              <a:solidFill>
                <a:schemeClr val="bg1"/>
              </a:solidFill>
            </a:endParaRPr>
          </a:p>
        </p:txBody>
      </p:sp>
    </p:spTree>
    <p:extLst>
      <p:ext uri="{BB962C8B-B14F-4D97-AF65-F5344CB8AC3E}">
        <p14:creationId xmlns="" xmlns:p14="http://schemas.microsoft.com/office/powerpoint/2010/main" val="2203515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0" y="142875"/>
            <a:ext cx="9144000" cy="5983288"/>
          </a:xfrm>
        </p:spPr>
        <p:txBody>
          <a:bodyPr/>
          <a:lstStyle/>
          <a:p>
            <a:r>
              <a:rPr lang="ru-RU" sz="4000" dirty="0" smtClean="0"/>
              <a:t>требовать </a:t>
            </a:r>
            <a:r>
              <a:rPr lang="ru-RU" sz="4000" dirty="0" smtClean="0"/>
              <a:t>возврата от Организации средств, перечисленных ей по настоящему договору и использованных Организацией не по целевому назначению, а также уплату Организацией штрафа в размере, установленном Федеральным законом;</a:t>
            </a:r>
          </a:p>
          <a:p>
            <a:endParaRPr lang="ru-RU"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Заголовок 1"/>
          <p:cNvSpPr>
            <a:spLocks noGrp="1"/>
          </p:cNvSpPr>
          <p:nvPr>
            <p:ph type="title"/>
          </p:nvPr>
        </p:nvSpPr>
        <p:spPr>
          <a:xfrm>
            <a:off x="457200" y="846138"/>
            <a:ext cx="8229600" cy="1143000"/>
          </a:xfrm>
        </p:spPr>
        <p:txBody>
          <a:bodyPr/>
          <a:lstStyle/>
          <a:p>
            <a:pPr>
              <a:lnSpc>
                <a:spcPct val="75000"/>
              </a:lnSpc>
            </a:pPr>
            <a:r>
              <a:rPr lang="ru-RU" altLang="ru-RU" smtClean="0"/>
              <a:t>Отказ от изъятия части средств из системы ОМС в федеральный бюджет</a:t>
            </a:r>
            <a:br>
              <a:rPr lang="ru-RU" altLang="ru-RU" smtClean="0"/>
            </a:br>
            <a:r>
              <a:rPr lang="ru-RU" altLang="ru-RU" smtClean="0"/>
              <a:t/>
            </a:r>
            <a:br>
              <a:rPr lang="ru-RU" altLang="ru-RU" smtClean="0"/>
            </a:br>
            <a:r>
              <a:rPr lang="ru-RU" altLang="ru-RU" smtClean="0"/>
              <a:t>Лишние деньги в ОМС</a:t>
            </a:r>
          </a:p>
        </p:txBody>
      </p:sp>
      <p:sp>
        <p:nvSpPr>
          <p:cNvPr id="67587" name="Объект 2"/>
          <p:cNvSpPr>
            <a:spLocks noGrp="1"/>
          </p:cNvSpPr>
          <p:nvPr>
            <p:ph idx="1"/>
          </p:nvPr>
        </p:nvSpPr>
        <p:spPr>
          <a:xfrm>
            <a:off x="20638" y="2708275"/>
            <a:ext cx="9036050" cy="4884738"/>
          </a:xfrm>
        </p:spPr>
        <p:txBody>
          <a:bodyPr/>
          <a:lstStyle/>
          <a:p>
            <a:pPr>
              <a:lnSpc>
                <a:spcPct val="70000"/>
              </a:lnSpc>
            </a:pPr>
            <a:r>
              <a:rPr lang="ru-RU" altLang="ru-RU" sz="4400" smtClean="0"/>
              <a:t>Из бюджета ФОМС в федеральный бюджет в 2016 году планировалось передать дотации на сбалансированность федерального бюджета в размере 91,2 млрд. рублей «после выполнения Фондом текущих обязательств». </a:t>
            </a:r>
          </a:p>
          <a:p>
            <a:pPr>
              <a:lnSpc>
                <a:spcPct val="70000"/>
              </a:lnSpc>
            </a:pPr>
            <a:endParaRPr lang="ru-RU" altLang="ru-RU" sz="440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Заголовок 1"/>
          <p:cNvSpPr>
            <a:spLocks noGrp="1"/>
          </p:cNvSpPr>
          <p:nvPr>
            <p:ph type="title"/>
          </p:nvPr>
        </p:nvSpPr>
        <p:spPr>
          <a:xfrm>
            <a:off x="457200" y="692150"/>
            <a:ext cx="8229600" cy="1143000"/>
          </a:xfrm>
        </p:spPr>
        <p:txBody>
          <a:bodyPr/>
          <a:lstStyle/>
          <a:p>
            <a:pPr>
              <a:lnSpc>
                <a:spcPct val="65000"/>
              </a:lnSpc>
            </a:pPr>
            <a:r>
              <a:rPr lang="ru-RU" altLang="ru-RU" sz="3600" dirty="0" smtClean="0"/>
              <a:t>Нерешенные вопросы по реализации Указа Президента Российской Федерации от 7 мая 2012 года № 597</a:t>
            </a:r>
            <a:br>
              <a:rPr lang="ru-RU" altLang="ru-RU" sz="3600" dirty="0" smtClean="0"/>
            </a:br>
            <a:r>
              <a:rPr lang="ru-RU" altLang="ru-RU" sz="3200" i="1" dirty="0" smtClean="0"/>
              <a:t>(пояснительная записка к проекту бюджета ФОМС на 2017-2019 годы)</a:t>
            </a:r>
            <a:br>
              <a:rPr lang="ru-RU" altLang="ru-RU" sz="3200" i="1" dirty="0" smtClean="0"/>
            </a:br>
            <a:endParaRPr lang="ru-RU" altLang="ru-RU" sz="3200" i="1" dirty="0" smtClean="0"/>
          </a:p>
        </p:txBody>
      </p:sp>
      <p:sp>
        <p:nvSpPr>
          <p:cNvPr id="68611" name="Объект 2"/>
          <p:cNvSpPr>
            <a:spLocks noGrp="1"/>
          </p:cNvSpPr>
          <p:nvPr>
            <p:ph idx="1"/>
          </p:nvPr>
        </p:nvSpPr>
        <p:spPr>
          <a:xfrm>
            <a:off x="0" y="1916113"/>
            <a:ext cx="9144000" cy="4743450"/>
          </a:xfrm>
        </p:spPr>
        <p:txBody>
          <a:bodyPr/>
          <a:lstStyle/>
          <a:p>
            <a:pPr>
              <a:lnSpc>
                <a:spcPct val="70000"/>
              </a:lnSpc>
            </a:pPr>
            <a:r>
              <a:rPr lang="ru-RU" altLang="ru-RU" sz="4400" dirty="0" smtClean="0"/>
              <a:t>В расходах бюджета Федерального фонда проектируемый </a:t>
            </a:r>
            <a:r>
              <a:rPr lang="ru-RU" altLang="ru-RU" sz="4400" b="1" i="1" dirty="0" smtClean="0"/>
              <a:t>размер субвенции не обеспечивает реализацию Указа Президента </a:t>
            </a:r>
            <a:r>
              <a:rPr lang="ru-RU" altLang="ru-RU" sz="4400" dirty="0" smtClean="0"/>
              <a:t>Российской Федерации от 7 мая 2012 года № 597 «О мероприятиях по реализации государственной социальной политики» по повышению заработной платы медицинских работников. </a:t>
            </a:r>
          </a:p>
          <a:p>
            <a:endParaRPr lang="ru-RU" altLang="ru-RU" dirty="0"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Заголовок 1"/>
          <p:cNvSpPr>
            <a:spLocks noGrp="1"/>
          </p:cNvSpPr>
          <p:nvPr>
            <p:ph type="title"/>
          </p:nvPr>
        </p:nvSpPr>
        <p:spPr/>
        <p:txBody>
          <a:bodyPr/>
          <a:lstStyle/>
          <a:p>
            <a:endParaRPr lang="ru-RU" altLang="ru-RU" smtClean="0"/>
          </a:p>
        </p:txBody>
      </p:sp>
      <p:sp>
        <p:nvSpPr>
          <p:cNvPr id="69635" name="Объект 2"/>
          <p:cNvSpPr>
            <a:spLocks noGrp="1"/>
          </p:cNvSpPr>
          <p:nvPr>
            <p:ph idx="1"/>
          </p:nvPr>
        </p:nvSpPr>
        <p:spPr>
          <a:xfrm>
            <a:off x="0" y="274638"/>
            <a:ext cx="9144000" cy="5851525"/>
          </a:xfrm>
        </p:spPr>
        <p:txBody>
          <a:bodyPr/>
          <a:lstStyle/>
          <a:p>
            <a:pPr>
              <a:lnSpc>
                <a:spcPct val="65000"/>
              </a:lnSpc>
            </a:pPr>
            <a:r>
              <a:rPr lang="ru-RU" altLang="ru-RU" sz="3400" dirty="0" smtClean="0"/>
              <a:t>Возможным решением проблемы является направление на указанные цели дотации на сбалансированность, предоставляемой федеральному бюджету в объеме 91,2 млрд. рублей, которая согласно части 7 статьи 5 Федерального закона от 14.12.2015 № 365-ФЗ «О бюджете Федерального фонда обязательного медицинского страхования на 2016 год» перечисляется в федеральный бюджет после исполнения текущих расходных обязательств бюджета Федерального фонда.</a:t>
            </a:r>
          </a:p>
          <a:p>
            <a:pPr>
              <a:lnSpc>
                <a:spcPct val="65000"/>
              </a:lnSpc>
            </a:pPr>
            <a:r>
              <a:rPr lang="ru-RU" altLang="ru-RU" sz="3400" dirty="0" smtClean="0"/>
              <a:t>Фактическое перечисление указанной дотации в федеральный бюджет реально может быть осуществлено только в последний банковский день текущего финансового года. В связи с этим федеральный бюджет не сможет использовать указанные средства в 2016 году.</a:t>
            </a:r>
          </a:p>
          <a:p>
            <a:endParaRPr lang="ru-RU" altLang="ru-RU"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ъект 2"/>
          <p:cNvSpPr>
            <a:spLocks noGrp="1"/>
          </p:cNvSpPr>
          <p:nvPr>
            <p:ph idx="1"/>
          </p:nvPr>
        </p:nvSpPr>
        <p:spPr>
          <a:xfrm>
            <a:off x="250825" y="115888"/>
            <a:ext cx="8713788" cy="5472112"/>
          </a:xfrm>
        </p:spPr>
        <p:txBody>
          <a:bodyPr/>
          <a:lstStyle/>
          <a:p>
            <a:pPr marL="0" indent="457200">
              <a:lnSpc>
                <a:spcPct val="75000"/>
              </a:lnSpc>
              <a:spcBef>
                <a:spcPct val="0"/>
              </a:spcBef>
              <a:buFont typeface="Arial" pitchFamily="34" charset="0"/>
              <a:buNone/>
            </a:pPr>
            <a:r>
              <a:rPr lang="ru-RU" altLang="ru-RU" sz="3600" smtClean="0">
                <a:latin typeface="Times New Roman" pitchFamily="18" charset="0"/>
                <a:cs typeface="Times New Roman" pitchFamily="18" charset="0"/>
              </a:rPr>
              <a:t>Это и было сделано – в соответствии </a:t>
            </a:r>
            <a:r>
              <a:rPr lang="en-US" altLang="ru-RU" sz="3600" smtClean="0">
                <a:latin typeface="Times New Roman" pitchFamily="18" charset="0"/>
                <a:cs typeface="Times New Roman" pitchFamily="18" charset="0"/>
              </a:rPr>
              <a:t/>
            </a:r>
            <a:br>
              <a:rPr lang="en-US" altLang="ru-RU" sz="3600" smtClean="0">
                <a:latin typeface="Times New Roman" pitchFamily="18" charset="0"/>
                <a:cs typeface="Times New Roman" pitchFamily="18" charset="0"/>
              </a:rPr>
            </a:br>
            <a:r>
              <a:rPr lang="ru-RU" altLang="ru-RU" sz="3600" smtClean="0">
                <a:latin typeface="Times New Roman" pitchFamily="18" charset="0"/>
                <a:cs typeface="Times New Roman" pitchFamily="18" charset="0"/>
              </a:rPr>
              <a:t>с Федеральным законом от 19.12.2016 № 432-ФЗ О внесении изменений в Федеральный закон «О бюджете Федерального фонда обязательного медицинского страхования на 2016 год» принято решение эти средства – </a:t>
            </a:r>
            <a:r>
              <a:rPr lang="ru-RU" altLang="ru-RU" sz="3600" b="1" smtClean="0">
                <a:latin typeface="Times New Roman" pitchFamily="18" charset="0"/>
                <a:cs typeface="Times New Roman" pitchFamily="18" charset="0"/>
              </a:rPr>
              <a:t>91,2 млрд. руб. </a:t>
            </a:r>
            <a:r>
              <a:rPr lang="ru-RU" altLang="ru-RU" sz="3600" smtClean="0">
                <a:latin typeface="Times New Roman" pitchFamily="18" charset="0"/>
                <a:cs typeface="Times New Roman" pitchFamily="18" charset="0"/>
              </a:rPr>
              <a:t>не передавать в Федеральный бюджет. </a:t>
            </a:r>
          </a:p>
          <a:p>
            <a:pPr marL="0" indent="457200" algn="just">
              <a:lnSpc>
                <a:spcPct val="75000"/>
              </a:lnSpc>
              <a:spcBef>
                <a:spcPct val="0"/>
              </a:spcBef>
              <a:buFont typeface="Arial" pitchFamily="34" charset="0"/>
              <a:buNone/>
            </a:pPr>
            <a:endParaRPr lang="ru-RU" altLang="ru-RU" sz="3600" smtClean="0">
              <a:latin typeface="Times New Roman" pitchFamily="18" charset="0"/>
              <a:cs typeface="Times New Roman" pitchFamily="18" charset="0"/>
            </a:endParaRPr>
          </a:p>
          <a:p>
            <a:pPr marL="0" indent="457200">
              <a:lnSpc>
                <a:spcPct val="75000"/>
              </a:lnSpc>
              <a:spcBef>
                <a:spcPct val="0"/>
              </a:spcBef>
              <a:buFont typeface="Arial" pitchFamily="34" charset="0"/>
              <a:buNone/>
            </a:pPr>
            <a:r>
              <a:rPr lang="ru-RU" altLang="ru-RU" sz="3600" smtClean="0">
                <a:latin typeface="Times New Roman" pitchFamily="18" charset="0"/>
                <a:cs typeface="Times New Roman" pitchFamily="18" charset="0"/>
              </a:rPr>
              <a:t>Но они не были использованы и в целях ОМС в 2016 году и перешли на 2017 год, заложив основу для серьезного увеличения финансирования ОМС в 2017 и в 2018 годах. И в 2019-2021 годах тоже.</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1"/>
          <p:cNvSpPr>
            <a:spLocks noGrp="1"/>
          </p:cNvSpPr>
          <p:nvPr>
            <p:ph type="title"/>
          </p:nvPr>
        </p:nvSpPr>
        <p:spPr>
          <a:xfrm>
            <a:off x="479425" y="-100013"/>
            <a:ext cx="8229600" cy="1143001"/>
          </a:xfrm>
        </p:spPr>
        <p:txBody>
          <a:bodyPr/>
          <a:lstStyle/>
          <a:p>
            <a:r>
              <a:rPr lang="ru-RU" altLang="ru-RU" smtClean="0"/>
              <a:t>Но есть</a:t>
            </a:r>
          </a:p>
        </p:txBody>
      </p:sp>
      <p:sp>
        <p:nvSpPr>
          <p:cNvPr id="71683" name="Объект 2"/>
          <p:cNvSpPr>
            <a:spLocks noGrp="1"/>
          </p:cNvSpPr>
          <p:nvPr>
            <p:ph idx="1"/>
          </p:nvPr>
        </p:nvSpPr>
        <p:spPr>
          <a:xfrm>
            <a:off x="-57150" y="908050"/>
            <a:ext cx="9302750" cy="4525963"/>
          </a:xfrm>
        </p:spPr>
        <p:txBody>
          <a:bodyPr/>
          <a:lstStyle/>
          <a:p>
            <a:r>
              <a:rPr lang="ru-RU" altLang="ru-RU" sz="4400" smtClean="0"/>
              <a:t>и потоки в ФФОМС из федерального бюджета.</a:t>
            </a:r>
          </a:p>
          <a:p>
            <a:r>
              <a:rPr lang="ru-RU" altLang="ru-RU" sz="4400" smtClean="0"/>
              <a:t>В качестве одного из дополнительных источников финансирования системы ОМС предусматриваются межбюджетные трансферты в бюджет ФОМС из федерального бюджета:</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Объект 2"/>
          <p:cNvSpPr>
            <a:spLocks noGrp="1"/>
          </p:cNvSpPr>
          <p:nvPr>
            <p:ph idx="1"/>
          </p:nvPr>
        </p:nvSpPr>
        <p:spPr>
          <a:xfrm>
            <a:off x="4763" y="115888"/>
            <a:ext cx="9139237" cy="4525962"/>
          </a:xfrm>
        </p:spPr>
        <p:txBody>
          <a:bodyPr/>
          <a:lstStyle/>
          <a:p>
            <a:r>
              <a:rPr lang="ru-RU" altLang="ru-RU" sz="3600" smtClean="0"/>
              <a:t>на финансовое обеспечение оказания медицинской помощи больным с онкологическими заболеваниями в соответствии с клиническими рекомендациями и протоколами лечения: </a:t>
            </a:r>
          </a:p>
          <a:p>
            <a:r>
              <a:rPr lang="ru-RU" altLang="ru-RU" sz="3600" smtClean="0"/>
              <a:t>на 2020 год - 120 млрд. рублей, </a:t>
            </a:r>
          </a:p>
          <a:p>
            <a:r>
              <a:rPr lang="ru-RU" altLang="ru-RU" sz="3600" smtClean="0"/>
              <a:t>на 2021 год - 140 млрд. рублей, </a:t>
            </a:r>
          </a:p>
          <a:p>
            <a:r>
              <a:rPr lang="ru-RU" altLang="ru-RU" sz="3600" smtClean="0"/>
              <a:t>на 2022 год - 140 млрд. рублей. </a:t>
            </a:r>
          </a:p>
          <a:p>
            <a:r>
              <a:rPr lang="ru-RU" altLang="ru-RU" sz="3600" smtClean="0"/>
              <a:t>Для сравнения – на 2019 год было предусмотрено 70 млрд. рублей, то есть предусмотрено резкое увеличение;</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ъект 2"/>
          <p:cNvSpPr>
            <a:spLocks noGrp="1"/>
          </p:cNvSpPr>
          <p:nvPr>
            <p:ph idx="1"/>
          </p:nvPr>
        </p:nvSpPr>
        <p:spPr>
          <a:xfrm>
            <a:off x="22225" y="115888"/>
            <a:ext cx="9013825" cy="4525962"/>
          </a:xfrm>
        </p:spPr>
        <p:txBody>
          <a:bodyPr/>
          <a:lstStyle/>
          <a:p>
            <a:r>
              <a:rPr lang="ru-RU" altLang="ru-RU" sz="4000" dirty="0" smtClean="0"/>
              <a:t>на обеспечение </a:t>
            </a:r>
            <a:r>
              <a:rPr lang="ru-RU" altLang="ru-RU" sz="4000" dirty="0" err="1" smtClean="0"/>
              <a:t>нестраховых</a:t>
            </a:r>
            <a:r>
              <a:rPr lang="ru-RU" altLang="ru-RU" sz="4000" dirty="0" smtClean="0"/>
              <a:t> расходов (оплата высокотехнологичной медицинской помощи, не включенной в базовую программу ОМС, и родового сертификата): </a:t>
            </a:r>
          </a:p>
          <a:p>
            <a:r>
              <a:rPr lang="ru-RU" altLang="ru-RU" sz="4000" dirty="0" smtClean="0"/>
              <a:t>на 2020 год - 114,8 млрд. рублей, </a:t>
            </a:r>
          </a:p>
          <a:p>
            <a:r>
              <a:rPr lang="ru-RU" altLang="ru-RU" sz="4000" dirty="0" smtClean="0"/>
              <a:t>на 2021 год - 119,4 млрд. рублей, </a:t>
            </a:r>
          </a:p>
          <a:p>
            <a:r>
              <a:rPr lang="ru-RU" altLang="ru-RU" sz="4000" dirty="0" smtClean="0"/>
              <a:t>на 2022 год - 119,4 млрд. рублей.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p:cNvSpPr>
            <a:spLocks noGrp="1"/>
          </p:cNvSpPr>
          <p:nvPr>
            <p:ph type="title"/>
          </p:nvPr>
        </p:nvSpPr>
        <p:spPr/>
        <p:txBody>
          <a:bodyPr/>
          <a:lstStyle/>
          <a:p>
            <a:r>
              <a:rPr lang="ru-RU" altLang="ru-RU" smtClean="0"/>
              <a:t>ОМС</a:t>
            </a:r>
          </a:p>
        </p:txBody>
      </p:sp>
      <p:sp>
        <p:nvSpPr>
          <p:cNvPr id="74755" name="Объект 2"/>
          <p:cNvSpPr>
            <a:spLocks noGrp="1"/>
          </p:cNvSpPr>
          <p:nvPr>
            <p:ph idx="1"/>
          </p:nvPr>
        </p:nvSpPr>
        <p:spPr>
          <a:xfrm>
            <a:off x="319088" y="1196975"/>
            <a:ext cx="8505825" cy="4525963"/>
          </a:xfrm>
        </p:spPr>
        <p:txBody>
          <a:bodyPr/>
          <a:lstStyle/>
          <a:p>
            <a:r>
              <a:rPr lang="ru-RU" altLang="ru-RU" sz="4000" smtClean="0"/>
              <a:t>Общий объем доходов на 2019 год планировался в сумме 2098,2 млрд. рублей, </a:t>
            </a:r>
          </a:p>
          <a:p>
            <a:r>
              <a:rPr lang="ru-RU" altLang="ru-RU" sz="4000" smtClean="0"/>
              <a:t>на 2020 год - 2349,9 млрд. рублей, </a:t>
            </a:r>
          </a:p>
          <a:p>
            <a:r>
              <a:rPr lang="ru-RU" altLang="ru-RU" sz="4000" smtClean="0"/>
              <a:t>на 2021 год - 2495,8 млрд. рублей. </a:t>
            </a:r>
          </a:p>
          <a:p>
            <a:endParaRPr lang="ru-RU" altLang="ru-RU"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Заголовок 1"/>
          <p:cNvSpPr>
            <a:spLocks noGrp="1"/>
          </p:cNvSpPr>
          <p:nvPr>
            <p:ph type="title"/>
          </p:nvPr>
        </p:nvSpPr>
        <p:spPr/>
        <p:txBody>
          <a:bodyPr/>
          <a:lstStyle/>
          <a:p>
            <a:r>
              <a:rPr lang="ru-RU" altLang="ru-RU" smtClean="0"/>
              <a:t>ОМС</a:t>
            </a:r>
          </a:p>
        </p:txBody>
      </p:sp>
      <p:sp>
        <p:nvSpPr>
          <p:cNvPr id="75779" name="Объект 2"/>
          <p:cNvSpPr>
            <a:spLocks noGrp="1"/>
          </p:cNvSpPr>
          <p:nvPr>
            <p:ph idx="1"/>
          </p:nvPr>
        </p:nvSpPr>
        <p:spPr>
          <a:xfrm>
            <a:off x="319088" y="1196975"/>
            <a:ext cx="8505825" cy="4525963"/>
          </a:xfrm>
        </p:spPr>
        <p:txBody>
          <a:bodyPr/>
          <a:lstStyle/>
          <a:p>
            <a:r>
              <a:rPr lang="ru-RU" altLang="ru-RU" sz="4000" dirty="0" smtClean="0"/>
              <a:t>Общий объем доходов планируется в сумме:</a:t>
            </a:r>
          </a:p>
          <a:p>
            <a:r>
              <a:rPr lang="ru-RU" altLang="ru-RU" sz="4000" dirty="0" smtClean="0"/>
              <a:t>на 2020 год - 2 367,2 млрд. рублей, </a:t>
            </a:r>
          </a:p>
          <a:p>
            <a:r>
              <a:rPr lang="ru-RU" altLang="ru-RU" sz="4000" dirty="0" smtClean="0"/>
              <a:t>на 2021 год - 2 511,0 млрд. рублей,</a:t>
            </a:r>
          </a:p>
          <a:p>
            <a:r>
              <a:rPr lang="ru-RU" altLang="ru-RU" sz="4000" dirty="0" smtClean="0">
                <a:solidFill>
                  <a:srgbClr val="FF0000"/>
                </a:solidFill>
              </a:rPr>
              <a:t>на 2021 год - </a:t>
            </a:r>
            <a:r>
              <a:rPr lang="ru-RU" altLang="ru-RU" sz="4000" dirty="0" smtClean="0">
                <a:solidFill>
                  <a:srgbClr val="FF0000"/>
                </a:solidFill>
                <a:latin typeface="Times New Roman" pitchFamily="18" charset="0"/>
                <a:cs typeface="Times New Roman" pitchFamily="18" charset="0"/>
              </a:rPr>
              <a:t>2 533,8</a:t>
            </a:r>
            <a:r>
              <a:rPr lang="ru-RU" altLang="ru-RU" sz="4000" dirty="0" smtClean="0">
                <a:solidFill>
                  <a:srgbClr val="FF0000"/>
                </a:solidFill>
              </a:rPr>
              <a:t> млрд. рублей. (проект)</a:t>
            </a:r>
          </a:p>
          <a:p>
            <a:r>
              <a:rPr lang="ru-RU" altLang="ru-RU" sz="4000" dirty="0" smtClean="0"/>
              <a:t>на 2022 год - 2 645,7 млрд. рублей. </a:t>
            </a:r>
          </a:p>
          <a:p>
            <a:endParaRPr lang="ru-RU" altLang="ru-RU" sz="4000" dirty="0" smtClean="0"/>
          </a:p>
          <a:p>
            <a:endParaRPr lang="ru-RU" altLang="ru-RU" dirty="0"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Заголовок 1"/>
          <p:cNvSpPr>
            <a:spLocks noGrp="1"/>
          </p:cNvSpPr>
          <p:nvPr>
            <p:ph type="title"/>
          </p:nvPr>
        </p:nvSpPr>
        <p:spPr/>
        <p:txBody>
          <a:bodyPr/>
          <a:lstStyle/>
          <a:p>
            <a:r>
              <a:rPr lang="ru-RU" altLang="ru-RU" smtClean="0"/>
              <a:t>Финансирование ОМС</a:t>
            </a:r>
          </a:p>
        </p:txBody>
      </p:sp>
      <p:graphicFrame>
        <p:nvGraphicFramePr>
          <p:cNvPr id="5" name="Объект 4"/>
          <p:cNvGraphicFramePr>
            <a:graphicFrameLocks noGrp="1"/>
          </p:cNvGraphicFramePr>
          <p:nvPr>
            <p:ph idx="1"/>
          </p:nvPr>
        </p:nvGraphicFramePr>
        <p:xfrm>
          <a:off x="471488" y="1600200"/>
          <a:ext cx="8215312" cy="3049587"/>
        </p:xfrm>
        <a:graphic>
          <a:graphicData uri="http://schemas.openxmlformats.org/drawingml/2006/table">
            <a:tbl>
              <a:tblPr firstRow="1" bandRow="1">
                <a:tableStyleId>{5C22544A-7EE6-4342-B048-85BDC9FD1C3A}</a:tableStyleId>
              </a:tblPr>
              <a:tblGrid>
                <a:gridCol w="2053828">
                  <a:extLst>
                    <a:ext uri="{9D8B030D-6E8A-4147-A177-3AD203B41FA5}"/>
                  </a:extLst>
                </a:gridCol>
                <a:gridCol w="2053828">
                  <a:extLst>
                    <a:ext uri="{9D8B030D-6E8A-4147-A177-3AD203B41FA5}"/>
                  </a:extLst>
                </a:gridCol>
                <a:gridCol w="2053828">
                  <a:extLst>
                    <a:ext uri="{9D8B030D-6E8A-4147-A177-3AD203B41FA5}"/>
                  </a:extLst>
                </a:gridCol>
                <a:gridCol w="2053828">
                  <a:extLst>
                    <a:ext uri="{9D8B030D-6E8A-4147-A177-3AD203B41FA5}"/>
                  </a:extLst>
                </a:gridCol>
              </a:tblGrid>
              <a:tr h="960231">
                <a:tc>
                  <a:txBody>
                    <a:bodyPr/>
                    <a:lstStyle/>
                    <a:p>
                      <a:endParaRPr lang="ru-RU" sz="2800" dirty="0"/>
                    </a:p>
                  </a:txBody>
                  <a:tcPr marL="91445" marR="91445" marT="45668" marB="45668"/>
                </a:tc>
                <a:tc>
                  <a:txBody>
                    <a:bodyPr/>
                    <a:lstStyle/>
                    <a:p>
                      <a:pPr algn="ctr"/>
                      <a:r>
                        <a:rPr lang="ru-RU" sz="2800" dirty="0" smtClean="0"/>
                        <a:t>Доходы</a:t>
                      </a:r>
                      <a:endParaRPr lang="ru-RU" sz="2800" dirty="0"/>
                    </a:p>
                  </a:txBody>
                  <a:tcPr marL="91445" marR="91445" marT="45668" marB="45668"/>
                </a:tc>
                <a:tc>
                  <a:txBody>
                    <a:bodyPr/>
                    <a:lstStyle/>
                    <a:p>
                      <a:pPr algn="ctr"/>
                      <a:r>
                        <a:rPr lang="ru-RU" sz="2800" dirty="0" smtClean="0"/>
                        <a:t>Расходы</a:t>
                      </a:r>
                      <a:endParaRPr lang="ru-RU" sz="2800" dirty="0"/>
                    </a:p>
                  </a:txBody>
                  <a:tcPr marL="91445" marR="91445" marT="45668" marB="45668"/>
                </a:tc>
                <a:tc>
                  <a:txBody>
                    <a:bodyPr/>
                    <a:lstStyle/>
                    <a:p>
                      <a:pPr algn="ctr"/>
                      <a:r>
                        <a:rPr lang="ru-RU" sz="2800" dirty="0" smtClean="0"/>
                        <a:t>Прирост расходов</a:t>
                      </a:r>
                      <a:endParaRPr lang="ru-RU" sz="2800" dirty="0"/>
                    </a:p>
                  </a:txBody>
                  <a:tcPr marL="91445" marR="91445" marT="45668" marB="45668"/>
                </a:tc>
                <a:extLst>
                  <a:ext uri="{0D108BD9-81ED-4DB2-BD59-A6C34878D82A}"/>
                </a:extLst>
              </a:tr>
              <a:tr h="526520">
                <a:tc>
                  <a:txBody>
                    <a:bodyPr/>
                    <a:lstStyle/>
                    <a:p>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2018</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algn="ctr"/>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1 887,9</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algn="ctr"/>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1 994,1 </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algn="ctr"/>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14,9</a:t>
                      </a:r>
                      <a:r>
                        <a:rPr lang="ru-RU" sz="2800" dirty="0" smtClean="0"/>
                        <a:t> %</a:t>
                      </a:r>
                      <a:endParaRPr lang="ru-RU" sz="2800" dirty="0"/>
                    </a:p>
                  </a:txBody>
                  <a:tcPr marL="91445" marR="91445" marT="45668" marB="45668"/>
                </a:tc>
                <a:extLst>
                  <a:ext uri="{0D108BD9-81ED-4DB2-BD59-A6C34878D82A}"/>
                </a:extLst>
              </a:tr>
              <a:tr h="526520">
                <a:tc>
                  <a:txBody>
                    <a:bodyPr/>
                    <a:lstStyle/>
                    <a:p>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2019</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algn="ctr"/>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2 098,1</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algn="ctr"/>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2 190,4</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9,8 %</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extLst>
                  <a:ext uri="{0D108BD9-81ED-4DB2-BD59-A6C34878D82A}"/>
                </a:extLst>
              </a:tr>
              <a:tr h="518158">
                <a:tc>
                  <a:txBody>
                    <a:bodyPr/>
                    <a:lstStyle/>
                    <a:p>
                      <a:pPr marL="0" algn="l"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2020</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2 367,2 </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2 368,6 </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8,1 %</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extLst>
                  <a:ext uri="{0D108BD9-81ED-4DB2-BD59-A6C34878D82A}"/>
                </a:extLst>
              </a:tr>
              <a:tr h="518158">
                <a:tc>
                  <a:txBody>
                    <a:bodyPr/>
                    <a:lstStyle/>
                    <a:p>
                      <a:pPr marL="0" algn="l"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2021</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2 533 </a:t>
                      </a:r>
                      <a:r>
                        <a:rPr lang="ru-RU" altLang="ru-RU" sz="2800" kern="1200" dirty="0" smtClean="0">
                          <a:solidFill>
                            <a:schemeClr val="dk1"/>
                          </a:solidFill>
                          <a:effectLst/>
                          <a:latin typeface="Times New Roman" panose="02020603050405020304" pitchFamily="18" charset="0"/>
                          <a:ea typeface="+mn-ea"/>
                          <a:cs typeface="Times New Roman" panose="02020603050405020304" pitchFamily="18" charset="0"/>
                        </a:rPr>
                        <a:t>,8</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2 545,4</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tc>
                  <a:txBody>
                    <a:bodyPr/>
                    <a:lstStyle/>
                    <a:p>
                      <a:pPr marL="0" algn="ctr" defTabSz="914400" rtl="0" eaLnBrk="1" latinLnBrk="0" hangingPunct="1"/>
                      <a:r>
                        <a:rPr lang="ru-RU" sz="2800" kern="1200" dirty="0" smtClean="0">
                          <a:solidFill>
                            <a:schemeClr val="dk1"/>
                          </a:solidFill>
                          <a:effectLst/>
                          <a:latin typeface="Times New Roman" panose="02020603050405020304" pitchFamily="18" charset="0"/>
                          <a:ea typeface="+mn-ea"/>
                          <a:cs typeface="Times New Roman" panose="02020603050405020304" pitchFamily="18" charset="0"/>
                        </a:rPr>
                        <a:t>7,4 %</a:t>
                      </a:r>
                      <a:endParaRPr lang="ru-RU"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91445" marR="91445" marT="45668" marB="45668"/>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0" y="142875"/>
            <a:ext cx="9144000" cy="5983288"/>
          </a:xfrm>
        </p:spPr>
        <p:txBody>
          <a:bodyPr/>
          <a:lstStyle/>
          <a:p>
            <a:pPr>
              <a:lnSpc>
                <a:spcPct val="70000"/>
              </a:lnSpc>
              <a:spcBef>
                <a:spcPts val="0"/>
              </a:spcBef>
            </a:pPr>
            <a:r>
              <a:rPr lang="ru-RU" sz="4000" dirty="0" smtClean="0"/>
              <a:t>СМО вправе:</a:t>
            </a:r>
          </a:p>
          <a:p>
            <a:pPr>
              <a:lnSpc>
                <a:spcPct val="70000"/>
              </a:lnSpc>
              <a:spcBef>
                <a:spcPts val="0"/>
              </a:spcBef>
            </a:pPr>
            <a:r>
              <a:rPr lang="ru-RU" sz="4000" dirty="0" smtClean="0"/>
              <a:t>получать </a:t>
            </a:r>
            <a:r>
              <a:rPr lang="ru-RU" sz="4000" dirty="0" smtClean="0"/>
              <a:t>от Фонда </a:t>
            </a:r>
            <a:r>
              <a:rPr lang="ru-RU" sz="4000" dirty="0" err="1" smtClean="0"/>
              <a:t>неотклоненные</a:t>
            </a:r>
            <a:r>
              <a:rPr lang="ru-RU" sz="4000" dirty="0" smtClean="0"/>
              <a:t> Фондом по результатам медико-экономического контроля реестры счетов и счета на оплату медицинской помощи по территориальной программе, поступившие от Организации, и заключения по итогам проведенного Фондом медико-экономического контроля по указанным реестрам счетов и счетам на оплату медицинской помощи по </a:t>
            </a:r>
            <a:r>
              <a:rPr lang="ru-RU" sz="4000" dirty="0" smtClean="0"/>
              <a:t>тер </a:t>
            </a:r>
            <a:r>
              <a:rPr lang="ru-RU" sz="4000" dirty="0" smtClean="0"/>
              <a:t>программе, оказанной Организацией застрахованному в Страховой медицинской организации лицу;</a:t>
            </a:r>
          </a:p>
          <a:p>
            <a:endParaRPr lang="ru-RU" dirty="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Заголовок 1"/>
          <p:cNvSpPr>
            <a:spLocks noGrp="1"/>
          </p:cNvSpPr>
          <p:nvPr>
            <p:ph type="title"/>
          </p:nvPr>
        </p:nvSpPr>
        <p:spPr/>
        <p:txBody>
          <a:bodyPr/>
          <a:lstStyle/>
          <a:p>
            <a:r>
              <a:rPr lang="ru-RU" altLang="ru-RU" smtClean="0"/>
              <a:t>Доля средств бюджета ФОМС,</a:t>
            </a:r>
          </a:p>
        </p:txBody>
      </p:sp>
      <p:sp>
        <p:nvSpPr>
          <p:cNvPr id="77827" name="Объект 2"/>
          <p:cNvSpPr>
            <a:spLocks noGrp="1"/>
          </p:cNvSpPr>
          <p:nvPr>
            <p:ph idx="1"/>
          </p:nvPr>
        </p:nvSpPr>
        <p:spPr>
          <a:xfrm>
            <a:off x="53975" y="1268413"/>
            <a:ext cx="9036050" cy="4525962"/>
          </a:xfrm>
        </p:spPr>
        <p:txBody>
          <a:bodyPr/>
          <a:lstStyle/>
          <a:p>
            <a:r>
              <a:rPr lang="ru-RU" altLang="ru-RU" sz="4000" smtClean="0"/>
              <a:t>которая пошла на субвенции, передаваемые в субъекты Российской Федерации составила в 2017 году всего 88,6 %., в 2018 году 93,8 % от общей величины расходов бюджета ФОМС, а в 2019 году – уже 94%. Это положительная тенденция.</a:t>
            </a:r>
          </a:p>
          <a:p>
            <a:r>
              <a:rPr lang="ru-RU" altLang="ru-RU" sz="4000" smtClean="0"/>
              <a:t>В 2020 – тоже 94%.</a:t>
            </a:r>
          </a:p>
          <a:p>
            <a:endParaRPr lang="ru-RU" altLang="ru-RU" smtClean="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400" dirty="0" smtClean="0"/>
              <a:t>По сравнению с предыдущим годом прирост субвенции в 2021 </a:t>
            </a:r>
            <a:r>
              <a:rPr lang="ru-RU" sz="4400" smtClean="0"/>
              <a:t>году составит 51,4</a:t>
            </a:r>
            <a:r>
              <a:rPr lang="ru-RU" sz="4400" dirty="0" smtClean="0"/>
              <a:t> млрд. рублей, или 2,3%, в 2022 году - 107,6 млрд. рублей (4,7%), в 2023 году - 134,6 млрд. рублей (5,6%).</a:t>
            </a:r>
          </a:p>
          <a:p>
            <a:endParaRPr lang="ru-RU" sz="44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Заголовок 1"/>
          <p:cNvSpPr>
            <a:spLocks noGrp="1"/>
          </p:cNvSpPr>
          <p:nvPr>
            <p:ph type="ctrTitle"/>
          </p:nvPr>
        </p:nvSpPr>
        <p:spPr>
          <a:xfrm>
            <a:off x="1115616" y="2276872"/>
            <a:ext cx="6858000" cy="1790700"/>
          </a:xfrm>
        </p:spPr>
        <p:txBody>
          <a:bodyPr/>
          <a:lstStyle/>
          <a:p>
            <a:r>
              <a:rPr lang="ru-RU" altLang="ru-RU" b="1" dirty="0" smtClean="0">
                <a:solidFill>
                  <a:srgbClr val="FF0000"/>
                </a:solidFill>
              </a:rPr>
              <a:t>Спасибо </a:t>
            </a:r>
            <a:r>
              <a:rPr lang="ru-RU" altLang="ru-RU" b="1" dirty="0">
                <a:solidFill>
                  <a:srgbClr val="FF0000"/>
                </a:solidFill>
              </a:rPr>
              <a:t>за внимание!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Содержимое 2"/>
          <p:cNvSpPr>
            <a:spLocks noGrp="1"/>
          </p:cNvSpPr>
          <p:nvPr>
            <p:ph idx="1"/>
          </p:nvPr>
        </p:nvSpPr>
        <p:spPr>
          <a:xfrm>
            <a:off x="-214346" y="142875"/>
            <a:ext cx="9358346" cy="5983288"/>
          </a:xfrm>
        </p:spPr>
        <p:txBody>
          <a:bodyPr/>
          <a:lstStyle/>
          <a:p>
            <a:pPr>
              <a:lnSpc>
                <a:spcPct val="70000"/>
              </a:lnSpc>
              <a:spcBef>
                <a:spcPts val="0"/>
              </a:spcBef>
              <a:buNone/>
            </a:pPr>
            <a:r>
              <a:rPr lang="ru-RU" dirty="0" smtClean="0"/>
              <a:t>	</a:t>
            </a:r>
            <a:r>
              <a:rPr lang="ru-RU" sz="3900" dirty="0" smtClean="0"/>
              <a:t>Организация </a:t>
            </a:r>
            <a:r>
              <a:rPr lang="ru-RU" sz="3900" dirty="0" smtClean="0"/>
              <a:t>вправе:</a:t>
            </a:r>
          </a:p>
          <a:p>
            <a:pPr>
              <a:lnSpc>
                <a:spcPct val="70000"/>
              </a:lnSpc>
              <a:spcBef>
                <a:spcPts val="0"/>
              </a:spcBef>
            </a:pPr>
            <a:r>
              <a:rPr lang="ru-RU" sz="3900" dirty="0" smtClean="0"/>
              <a:t>получать </a:t>
            </a:r>
            <a:r>
              <a:rPr lang="ru-RU" sz="3900" dirty="0" smtClean="0"/>
              <a:t>от Страховой медицинской организации денежные средства в качестве оплаты за оказанную в соответствии с условиями настоящего договора медицинскую помощь по территориальной программе застрахованным в </a:t>
            </a:r>
            <a:r>
              <a:rPr lang="ru-RU" sz="3900" dirty="0" smtClean="0"/>
              <a:t>СМО </a:t>
            </a:r>
            <a:r>
              <a:rPr lang="ru-RU" sz="3900" dirty="0" smtClean="0"/>
              <a:t>лицам в рамках объемов предоставления и финансового обеспечения медицинской помощи, </a:t>
            </a:r>
            <a:r>
              <a:rPr lang="ru-RU" sz="3900" dirty="0" smtClean="0"/>
              <a:t>по </a:t>
            </a:r>
            <a:r>
              <a:rPr lang="ru-RU" sz="3900" dirty="0" smtClean="0"/>
              <a:t>итогам контроля объемов, сроков, качества и условий предоставления медицинской помощи и в соответствии с порядком оплаты медицинской помощи по </a:t>
            </a:r>
            <a:r>
              <a:rPr lang="ru-RU" sz="3900" dirty="0" smtClean="0"/>
              <a:t>ОМС, </a:t>
            </a:r>
            <a:r>
              <a:rPr lang="ru-RU" sz="3900" dirty="0" smtClean="0"/>
              <a:t>установленным </a:t>
            </a:r>
            <a:r>
              <a:rPr lang="ru-RU" sz="3900" dirty="0" smtClean="0"/>
              <a:t>Правилами ОМС;</a:t>
            </a:r>
            <a:endParaRPr lang="ru-RU" sz="39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2"/>
          <p:cNvSpPr>
            <a:spLocks noGrp="1"/>
          </p:cNvSpPr>
          <p:nvPr>
            <p:ph idx="1"/>
          </p:nvPr>
        </p:nvSpPr>
        <p:spPr>
          <a:xfrm>
            <a:off x="0" y="142875"/>
            <a:ext cx="9144000" cy="5983288"/>
          </a:xfrm>
        </p:spPr>
        <p:txBody>
          <a:bodyPr/>
          <a:lstStyle/>
          <a:p>
            <a:r>
              <a:rPr lang="ru-RU" sz="4000" dirty="0" smtClean="0"/>
              <a:t>получать </a:t>
            </a:r>
            <a:r>
              <a:rPr lang="ru-RU" sz="4000" dirty="0" smtClean="0"/>
              <a:t>от Фонда денежные средства в качестве оплаты за оказанную в соответствии с условиями настоящего договора медицинскую помощь по базовой программе застрахованным лицам по тарифам, установленным в соответствии с частью 2 статьи 30 Федерального закона, по итогам контроля объемов, сроков, качества и условий предоставления медицинской помощи;</a:t>
            </a:r>
          </a:p>
          <a:p>
            <a:endParaRPr lang="ru-R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0" y="142875"/>
            <a:ext cx="9144000" cy="5983288"/>
          </a:xfrm>
        </p:spPr>
        <p:txBody>
          <a:bodyPr/>
          <a:lstStyle/>
          <a:p>
            <a:r>
              <a:rPr lang="ru-RU" sz="4000" dirty="0" smtClean="0"/>
              <a:t>Приложение 2 к договору:</a:t>
            </a:r>
          </a:p>
          <a:p>
            <a:pPr>
              <a:buNone/>
            </a:pPr>
            <a:r>
              <a:rPr lang="ru-RU" sz="4000" dirty="0" smtClean="0"/>
              <a:t>	1</a:t>
            </a:r>
            <a:r>
              <a:rPr lang="ru-RU" sz="4000" dirty="0" smtClean="0"/>
              <a:t>. Объемы финансового обеспечения медицинской </a:t>
            </a:r>
            <a:r>
              <a:rPr lang="ru-RU" sz="4000" dirty="0" smtClean="0"/>
              <a:t>помощи Организации</a:t>
            </a:r>
          </a:p>
          <a:p>
            <a:pPr>
              <a:buNone/>
            </a:pPr>
            <a:r>
              <a:rPr lang="ru-RU" sz="4000" dirty="0" smtClean="0"/>
              <a:t>	2</a:t>
            </a:r>
            <a:r>
              <a:rPr lang="ru-RU" sz="4000" dirty="0" smtClean="0"/>
              <a:t>. Объемы финансового обеспечения медицинской помощи по структурным подразделениям медицинской </a:t>
            </a:r>
            <a:r>
              <a:rPr lang="ru-RU" sz="4000" dirty="0" smtClean="0"/>
              <a:t>организации</a:t>
            </a:r>
            <a:endParaRPr lang="ru-RU" sz="4000" dirty="0" smtClean="0"/>
          </a:p>
          <a:p>
            <a:pPr>
              <a:buNone/>
            </a:pPr>
            <a:endParaRPr lang="ru-RU" sz="4000" dirty="0" smtClean="0"/>
          </a:p>
          <a:p>
            <a:endParaRPr lang="ru-RU" sz="4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gn="ctr">
              <a:buNone/>
            </a:pPr>
            <a:r>
              <a:rPr lang="ru-RU" sz="4000" b="1" dirty="0" smtClean="0"/>
              <a:t>Договор </a:t>
            </a:r>
            <a:r>
              <a:rPr lang="ru-RU" sz="4000" b="1" dirty="0" smtClean="0"/>
              <a:t>на оказание и оплату медицинской помощи в рамках базовой программы обязательного медицинского </a:t>
            </a:r>
            <a:r>
              <a:rPr lang="ru-RU" sz="4000" b="1" dirty="0" smtClean="0"/>
              <a:t>страхования – новый, ранее отсутствовавший вид договора</a:t>
            </a:r>
            <a:endParaRPr lang="ru-RU"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ъект 2"/>
          <p:cNvSpPr>
            <a:spLocks noGrp="1"/>
          </p:cNvSpPr>
          <p:nvPr>
            <p:ph idx="1"/>
          </p:nvPr>
        </p:nvSpPr>
        <p:spPr>
          <a:xfrm>
            <a:off x="214313" y="142875"/>
            <a:ext cx="8929687" cy="3556000"/>
          </a:xfrm>
        </p:spPr>
        <p:txBody>
          <a:bodyPr/>
          <a:lstStyle/>
          <a:p>
            <a:pPr marL="0" indent="0">
              <a:buFont typeface="Arial" pitchFamily="34" charset="0"/>
              <a:buNone/>
            </a:pPr>
            <a:r>
              <a:rPr lang="ru-RU" sz="4400" dirty="0" smtClean="0"/>
              <a:t>Федеральные медицинские организации, включённые в единый реестр, будут осуществлять свою деятельность в сфере ОМС на основании нового вида договора – </a:t>
            </a:r>
            <a:r>
              <a:rPr lang="ru-RU" sz="4400" b="1" i="1" dirty="0" err="1" smtClean="0"/>
              <a:t>договора</a:t>
            </a:r>
            <a:r>
              <a:rPr lang="ru-RU" sz="4400" b="1" i="1" dirty="0" smtClean="0"/>
              <a:t> на оказание и оплату медицинской помощи в рамках базовой программы обязательного медицинского страхования.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ъект 2"/>
          <p:cNvSpPr>
            <a:spLocks noGrp="1"/>
          </p:cNvSpPr>
          <p:nvPr>
            <p:ph idx="1"/>
          </p:nvPr>
        </p:nvSpPr>
        <p:spPr>
          <a:xfrm>
            <a:off x="468313" y="333375"/>
            <a:ext cx="8135937" cy="3554413"/>
          </a:xfrm>
        </p:spPr>
        <p:txBody>
          <a:bodyPr/>
          <a:lstStyle/>
          <a:p>
            <a:pPr marL="0" indent="0">
              <a:buFont typeface="Arial" pitchFamily="34" charset="0"/>
              <a:buNone/>
            </a:pPr>
            <a:r>
              <a:rPr lang="ru-RU" sz="4600" dirty="0" smtClean="0"/>
              <a:t>Участниками договора будут являться федеральные медицинские организации, включенные в единый реестр, и Федеральный фонд ОМС. Форма типового договора будет утверждаться Минздравом.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1"/>
          </p:nvPr>
        </p:nvSpPr>
        <p:spPr>
          <a:xfrm>
            <a:off x="0" y="142875"/>
            <a:ext cx="9144000" cy="5983288"/>
          </a:xfrm>
        </p:spPr>
        <p:txBody>
          <a:bodyPr/>
          <a:lstStyle/>
          <a:p>
            <a:r>
              <a:rPr lang="ru-RU" sz="4400" dirty="0" smtClean="0"/>
              <a:t>Приказ Минздрава от 29 декабря 2020 г. № 1396н “Об утверждении формы типового договора на оказание и оплату медицинской помощи в рамках базовой программы обязательного медицинского страхования”</a:t>
            </a:r>
          </a:p>
          <a:p>
            <a:endParaRPr lang="ru-R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ъект 2"/>
          <p:cNvSpPr>
            <a:spLocks noGrp="1"/>
          </p:cNvSpPr>
          <p:nvPr>
            <p:ph idx="1"/>
          </p:nvPr>
        </p:nvSpPr>
        <p:spPr>
          <a:xfrm>
            <a:off x="395288" y="836613"/>
            <a:ext cx="8424862" cy="1655762"/>
          </a:xfrm>
        </p:spPr>
        <p:txBody>
          <a:bodyPr/>
          <a:lstStyle/>
          <a:p>
            <a:pPr marL="0" indent="0" algn="ctr">
              <a:buFont typeface="Arial" pitchFamily="34" charset="0"/>
              <a:buNone/>
            </a:pPr>
            <a:r>
              <a:rPr lang="ru-RU" sz="4800" b="1" dirty="0" smtClean="0"/>
              <a:t>Обязанности участников договора на оказание и оплату медицинской помощи в рамках базовой программы обязательного медицинского страхования</a:t>
            </a:r>
            <a:endParaRPr lang="ru-RU" sz="4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gn="ctr">
              <a:buNone/>
            </a:pPr>
            <a:r>
              <a:rPr lang="ru-RU" b="1" dirty="0" smtClean="0"/>
              <a:t>	ФГБУ "Центральный научно-исследовательский институт организации и информатизации здравоохранения" Министерства здравоохранения Российской Федерации</a:t>
            </a:r>
            <a:endParaRPr lang="ru-RU" dirty="0" smtClean="0"/>
          </a:p>
          <a:p>
            <a:pPr algn="ctr">
              <a:buNone/>
            </a:pPr>
            <a:endParaRPr lang="ru-RU" b="1" dirty="0" smtClean="0"/>
          </a:p>
          <a:p>
            <a:pPr algn="ctr">
              <a:buNone/>
            </a:pPr>
            <a:r>
              <a:rPr lang="ru-RU" b="1" dirty="0" smtClean="0"/>
              <a:t>Аналитический доклад:</a:t>
            </a:r>
            <a:endParaRPr lang="ru-RU" dirty="0" smtClean="0"/>
          </a:p>
          <a:p>
            <a:pPr algn="ctr">
              <a:buNone/>
            </a:pPr>
            <a:r>
              <a:rPr lang="ru-RU" b="1" dirty="0" smtClean="0"/>
              <a:t>ОЦЕНКА </a:t>
            </a:r>
            <a:r>
              <a:rPr lang="ru-RU" b="1" dirty="0" smtClean="0"/>
              <a:t>ПРИЧИН И ПОСЛЕДСТВИЙ МАСШТАБНЫХ ИЗМЕНЕНИЙ В НОРМАТИВНО-ПРАВОВОМ РЕГУЛИРОВАНИИ СИСТЕМЫ ОБЯЗАТЕЛЬНОГО МЕДИЦИНСКОГО СТРАХОВАНИЯ В 2021 ГОДУ</a:t>
            </a:r>
            <a:endParaRPr lang="ru-RU" dirty="0" smtClean="0"/>
          </a:p>
          <a:p>
            <a:pPr>
              <a:buNone/>
            </a:pPr>
            <a:r>
              <a:rPr lang="ru-RU" dirty="0" smtClean="0"/>
              <a:t>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ъект 2"/>
          <p:cNvSpPr>
            <a:spLocks noGrp="1"/>
          </p:cNvSpPr>
          <p:nvPr>
            <p:ph idx="1"/>
          </p:nvPr>
        </p:nvSpPr>
        <p:spPr>
          <a:xfrm>
            <a:off x="250825" y="44450"/>
            <a:ext cx="8893175" cy="3751263"/>
          </a:xfrm>
        </p:spPr>
        <p:txBody>
          <a:bodyPr/>
          <a:lstStyle/>
          <a:p>
            <a:pPr marL="0" indent="0" algn="ctr">
              <a:lnSpc>
                <a:spcPct val="70000"/>
              </a:lnSpc>
              <a:spcBef>
                <a:spcPct val="0"/>
              </a:spcBef>
              <a:buFont typeface="Arial" pitchFamily="34" charset="0"/>
              <a:buNone/>
            </a:pPr>
            <a:r>
              <a:rPr lang="ru-RU" sz="3600" b="1" dirty="0" smtClean="0"/>
              <a:t>Обязанности ФФОМС</a:t>
            </a:r>
            <a:endParaRPr lang="ru-RU" sz="3600" dirty="0" smtClean="0"/>
          </a:p>
          <a:p>
            <a:pPr marL="0" indent="0">
              <a:lnSpc>
                <a:spcPct val="70000"/>
              </a:lnSpc>
              <a:spcBef>
                <a:spcPct val="0"/>
              </a:spcBef>
              <a:buFont typeface="Arial" pitchFamily="34" charset="0"/>
              <a:buNone/>
            </a:pPr>
            <a:r>
              <a:rPr lang="ru-RU" sz="3600" dirty="0" smtClean="0"/>
              <a:t>1) получение от медицинских организаций, подведомственных федеральным органам исполнительной власти, сведений, необходимых для осуществления контроля за соблюдением требований к оказанию медицинской помощи застрахованным лицам, информации о режиме работы указанных организаций, видах оказываемой медицинской помощи и иных сведений в объеме и порядке, которые установлены договором на оказание и оплату медицинской помощи в рамках базовой программы ОМС, а также обеспечение конфиденциальности и сохранности указанных сведений и осуществление проверки их достоверности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ъект 2"/>
          <p:cNvSpPr>
            <a:spLocks noGrp="1"/>
          </p:cNvSpPr>
          <p:nvPr>
            <p:ph idx="1"/>
          </p:nvPr>
        </p:nvSpPr>
        <p:spPr>
          <a:xfrm>
            <a:off x="395288" y="188913"/>
            <a:ext cx="8640762" cy="3698875"/>
          </a:xfrm>
        </p:spPr>
        <p:txBody>
          <a:bodyPr/>
          <a:lstStyle/>
          <a:p>
            <a:pPr marL="0" indent="0">
              <a:lnSpc>
                <a:spcPct val="70000"/>
              </a:lnSpc>
              <a:buFont typeface="Arial" pitchFamily="34" charset="0"/>
              <a:buNone/>
            </a:pPr>
            <a:r>
              <a:rPr lang="ru-RU" sz="3800" dirty="0" smtClean="0"/>
              <a:t>2) проведение контроля объемов, сроков, качества и условий предоставления медицинской помощи медицинскими организациями, подведомственными федеральным органам исполнительной власти, в соответствии со статьей 40 Федерального закона № 326-ФЗ</a:t>
            </a:r>
          </a:p>
          <a:p>
            <a:pPr marL="0" indent="0">
              <a:lnSpc>
                <a:spcPct val="70000"/>
              </a:lnSpc>
              <a:buFont typeface="Arial" pitchFamily="34" charset="0"/>
              <a:buNone/>
            </a:pPr>
            <a:r>
              <a:rPr lang="ru-RU" sz="3800" dirty="0" smtClean="0"/>
              <a:t>3) организация оказания медицинской помощи застрахованному лицу другой медицинской организацией в случае утраты медицинской организацией, подведомственной федеральному органу исполнительной власти, права на осуществление медицинской деятельности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ъект 2"/>
          <p:cNvSpPr>
            <a:spLocks noGrp="1"/>
          </p:cNvSpPr>
          <p:nvPr>
            <p:ph idx="1"/>
          </p:nvPr>
        </p:nvSpPr>
        <p:spPr>
          <a:xfrm>
            <a:off x="179388" y="115888"/>
            <a:ext cx="8820150" cy="3629025"/>
          </a:xfrm>
        </p:spPr>
        <p:txBody>
          <a:bodyPr/>
          <a:lstStyle/>
          <a:p>
            <a:pPr marL="0" indent="0" algn="ctr">
              <a:lnSpc>
                <a:spcPct val="70000"/>
              </a:lnSpc>
              <a:buFont typeface="Arial" pitchFamily="34" charset="0"/>
              <a:buNone/>
            </a:pPr>
            <a:r>
              <a:rPr lang="ru-RU" sz="3800" b="1" dirty="0" smtClean="0"/>
              <a:t>Обязанности МО, включённой в единый реестр</a:t>
            </a:r>
            <a:endParaRPr lang="ru-RU" sz="3800" dirty="0" smtClean="0"/>
          </a:p>
          <a:p>
            <a:pPr marL="0" indent="0">
              <a:lnSpc>
                <a:spcPct val="70000"/>
              </a:lnSpc>
              <a:buFont typeface="Arial" pitchFamily="34" charset="0"/>
              <a:buNone/>
            </a:pPr>
            <a:r>
              <a:rPr lang="ru-RU" sz="3800" dirty="0" smtClean="0"/>
              <a:t>1) предоставление сведений о застрахованном лице и об оказанной ему медицинской помощи, необходимых для проведения контроля объемов, сроков, качества и условий предоставления медицинской помощи, а также информации о режиме работы указанной организации, видах оказываемой медицинской помощи и иных сведений в объеме и порядке, которые установлены договором на оказание и оплату медицинской помощи в рамках базовой программы ОМС</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ъект 2"/>
          <p:cNvSpPr>
            <a:spLocks noGrp="1"/>
          </p:cNvSpPr>
          <p:nvPr>
            <p:ph idx="1"/>
          </p:nvPr>
        </p:nvSpPr>
        <p:spPr>
          <a:xfrm>
            <a:off x="395288" y="188913"/>
            <a:ext cx="8569325" cy="3556000"/>
          </a:xfrm>
        </p:spPr>
        <p:txBody>
          <a:bodyPr/>
          <a:lstStyle/>
          <a:p>
            <a:pPr marL="0" indent="0" algn="just">
              <a:lnSpc>
                <a:spcPct val="70000"/>
              </a:lnSpc>
              <a:buFont typeface="Arial" pitchFamily="34" charset="0"/>
              <a:buNone/>
            </a:pPr>
            <a:r>
              <a:rPr lang="ru-RU" sz="3800" dirty="0" smtClean="0"/>
              <a:t>2) представление реестров счетов и счетов на оплату оказанной медицинской помощи;</a:t>
            </a:r>
          </a:p>
          <a:p>
            <a:pPr marL="0" indent="0" algn="just">
              <a:lnSpc>
                <a:spcPct val="70000"/>
              </a:lnSpc>
              <a:buFont typeface="Arial" pitchFamily="34" charset="0"/>
              <a:buNone/>
            </a:pPr>
            <a:r>
              <a:rPr lang="ru-RU" sz="3800" dirty="0" smtClean="0"/>
              <a:t>3) представление отчетности об использовании средств обязательного медицинского страхования, об оказанной застрахованному лицу медицинской помощи и иной отчетности в порядке, установленном Федеральным фондом;</a:t>
            </a:r>
          </a:p>
          <a:p>
            <a:pPr marL="0" indent="0" algn="just">
              <a:lnSpc>
                <a:spcPct val="70000"/>
              </a:lnSpc>
              <a:buFont typeface="Arial" pitchFamily="34" charset="0"/>
              <a:buNone/>
            </a:pPr>
            <a:r>
              <a:rPr lang="ru-RU" sz="3800" dirty="0" smtClean="0"/>
              <a:t>4) выполнение иных предусмотренных настоящим Федеральным законом и договором на оказание и оплату медицинской помощи в рамках базовой программы ОМС обязанностей.</a:t>
            </a:r>
          </a:p>
          <a:p>
            <a:pPr marL="0" indent="0" algn="just">
              <a:lnSpc>
                <a:spcPct val="70000"/>
              </a:lnSpc>
              <a:buFont typeface="Arial" pitchFamily="34" charset="0"/>
              <a:buNone/>
            </a:pPr>
            <a:endParaRPr lang="ru-RU" sz="3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Новая система контрольных мероприятий в рамках ОМС</a:t>
            </a:r>
            <a:endParaRPr lang="ru-RU" b="1"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ъект 2"/>
          <p:cNvSpPr>
            <a:spLocks noGrp="1"/>
          </p:cNvSpPr>
          <p:nvPr>
            <p:ph idx="1"/>
          </p:nvPr>
        </p:nvSpPr>
        <p:spPr>
          <a:xfrm>
            <a:off x="285750" y="142875"/>
            <a:ext cx="8858250" cy="3556000"/>
          </a:xfrm>
        </p:spPr>
        <p:txBody>
          <a:bodyPr/>
          <a:lstStyle/>
          <a:p>
            <a:pPr marL="0" indent="0">
              <a:buFont typeface="Arial" pitchFamily="34" charset="0"/>
              <a:buNone/>
            </a:pPr>
            <a:r>
              <a:rPr lang="ru-RU" sz="4400" dirty="0" smtClean="0"/>
              <a:t>Т</a:t>
            </a:r>
            <a:r>
              <a:rPr lang="ru-RU" sz="4400" dirty="0" smtClean="0"/>
              <a:t>еперь </a:t>
            </a:r>
            <a:r>
              <a:rPr lang="ru-RU" sz="4400" b="1" i="1" dirty="0" smtClean="0"/>
              <a:t>Минздрав России вместо ФФОМС</a:t>
            </a:r>
            <a:r>
              <a:rPr lang="ru-RU" sz="4400" dirty="0" smtClean="0"/>
              <a:t> будет устанавливать порядок проведения контроля объемов, сроков, качества и условий предоставления медицинской помощи по ОМС застрахованным лицам, а также ее финансового обеспечения!!!</a:t>
            </a:r>
          </a:p>
          <a:p>
            <a:pPr marL="0" indent="0" algn="just">
              <a:buFont typeface="Arial" pitchFamily="34" charset="0"/>
              <a:buNone/>
            </a:pPr>
            <a:r>
              <a:rPr lang="ru-RU" sz="4400" dirty="0" smtClean="0"/>
              <a:t>Судьба приказа ФФОМС № 36???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gn="ctr">
              <a:buNone/>
            </a:pPr>
            <a:r>
              <a:rPr lang="ru-RU" sz="4000" b="1" dirty="0" smtClean="0"/>
              <a:t>Проект приказа Минздрава России</a:t>
            </a:r>
          </a:p>
          <a:p>
            <a:pPr algn="ctr">
              <a:buNone/>
            </a:pPr>
            <a:r>
              <a:rPr lang="ru-RU" sz="4000" b="1" dirty="0" smtClean="0"/>
              <a:t>«Об утверждении </a:t>
            </a:r>
            <a:br>
              <a:rPr lang="ru-RU" sz="4000" b="1" dirty="0" smtClean="0"/>
            </a:br>
            <a:r>
              <a:rPr lang="ru-RU" sz="4000" b="1" dirty="0" smtClean="0"/>
              <a:t>Порядка проведения контроля объемов, сроков, качества и условий предоставления медицинской помощи по обязательному медицинскому страхованию застрахованным лицам, а также ее финансового обеспечения</a:t>
            </a:r>
          </a:p>
          <a:p>
            <a:endParaRPr lang="ru-RU"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spcBef>
                <a:spcPts val="0"/>
              </a:spcBef>
              <a:buNone/>
            </a:pPr>
            <a:r>
              <a:rPr lang="ru-RU" sz="3600" dirty="0" smtClean="0"/>
              <a:t>	Проектом приказа утверждается:</a:t>
            </a:r>
          </a:p>
          <a:p>
            <a:pPr>
              <a:lnSpc>
                <a:spcPct val="70000"/>
              </a:lnSpc>
              <a:spcBef>
                <a:spcPts val="0"/>
              </a:spcBef>
            </a:pPr>
            <a:r>
              <a:rPr lang="ru-RU" sz="3600" dirty="0" smtClean="0"/>
              <a:t>Порядок проведения контроля объемов, сроков, качества и условий предоставления медицинской помощи по обязательному медицинскому страхованию застрахованным лицам, а также ее финансового обеспечения;</a:t>
            </a:r>
          </a:p>
          <a:p>
            <a:pPr>
              <a:lnSpc>
                <a:spcPct val="70000"/>
              </a:lnSpc>
              <a:spcBef>
                <a:spcPts val="0"/>
              </a:spcBef>
            </a:pPr>
            <a:r>
              <a:rPr lang="ru-RU" sz="3600" dirty="0" smtClean="0"/>
              <a:t>правила и процедуру проведения страховыми медицинскими организациями, Федеральным фондом обязательного медицинского страхования и территориальными фондами обязательного медицинского страхования контроля объемов, сроков, качества и условий предоставления медицинской помощи застрахованным лицам медицинскими организациями;</a:t>
            </a:r>
            <a:endParaRPr lang="ru-RU"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sz="3800" dirty="0" smtClean="0"/>
              <a:t>контроль финансового обеспечения медицинской помощи в объеме и на условиях, которые установлены территориальными программами обязательного медицинского страхования, базовой программой обязательного медицинского страхования, договором на оказание и оплату медицинской помощи по обязательному медицинскому страхованию и договором на оказание и оплату медицинской помощи в рамках базовой программы обязательного медицинского страхования;</a:t>
            </a:r>
          </a:p>
          <a:p>
            <a:pPr>
              <a:lnSpc>
                <a:spcPct val="70000"/>
              </a:lnSpc>
            </a:pPr>
            <a:r>
              <a:rPr lang="ru-RU" sz="3800" dirty="0" smtClean="0"/>
              <a:t>формы проведения такого контроля, его продолжительность и периодичность.</a:t>
            </a:r>
          </a:p>
          <a:p>
            <a:pPr>
              <a:lnSpc>
                <a:spcPct val="70000"/>
              </a:lnSpc>
              <a:buNone/>
            </a:pPr>
            <a:endParaRPr lang="ru-RU"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400" dirty="0" smtClean="0"/>
              <a:t>Среди целей контроля впервые обозначено «соответствие стоимости оказанной застрахованным лицам медицинской помощи размеру финансового </a:t>
            </a:r>
            <a:r>
              <a:rPr lang="ru-RU" sz="4400" dirty="0" smtClean="0"/>
              <a:t>обеспечения объемов </a:t>
            </a:r>
            <a:r>
              <a:rPr lang="ru-RU" sz="4400" dirty="0" smtClean="0"/>
              <a:t>медицинской помощи, распределенных медицинской организации</a:t>
            </a:r>
            <a:r>
              <a:rPr lang="ru-RU" sz="4400" b="1" dirty="0" smtClean="0"/>
              <a:t>».</a:t>
            </a:r>
            <a:endParaRPr lang="ru-RU" sz="4400" dirty="0" smtClean="0"/>
          </a:p>
          <a:p>
            <a:endParaRPr lang="ru-RU"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gn="ctr">
              <a:buNone/>
            </a:pPr>
            <a:r>
              <a:rPr lang="ru-RU" sz="4400" b="1" dirty="0" smtClean="0"/>
              <a:t>Федеральный закон от 8 декабря 2020 г. № 430-ФЗ “О внесении изменений в Федеральный закон "Об обязательном медицинском страховании в Российской Федерации"</a:t>
            </a:r>
            <a:endParaRPr lang="ru-RU" sz="4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400" b="1" dirty="0" smtClean="0"/>
              <a:t>Медико-экономический контроль </a:t>
            </a:r>
            <a:r>
              <a:rPr lang="ru-RU" sz="4400" dirty="0" smtClean="0"/>
              <a:t>в рамках реализации территориальных программ ОМС будут осуществлять не страховые медицинские организации, а территориальные фонды ОМС.</a:t>
            </a:r>
          </a:p>
          <a:p>
            <a:pPr>
              <a:buNone/>
            </a:pPr>
            <a:endParaRPr lang="ru-RU"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buNone/>
            </a:pPr>
            <a:r>
              <a:rPr lang="ru-RU" b="1" dirty="0" smtClean="0"/>
              <a:t>	</a:t>
            </a:r>
            <a:r>
              <a:rPr lang="ru-RU" sz="4000" b="1" dirty="0" smtClean="0"/>
              <a:t>Медико-экономическая </a:t>
            </a:r>
            <a:r>
              <a:rPr lang="ru-RU" sz="4000" b="1" dirty="0" smtClean="0"/>
              <a:t>экспертиза </a:t>
            </a:r>
            <a:r>
              <a:rPr lang="ru-RU" sz="4000" dirty="0" smtClean="0"/>
              <a:t>будет осуществляется </a:t>
            </a:r>
            <a:r>
              <a:rPr lang="ru-RU" sz="4000" dirty="0" smtClean="0"/>
              <a:t>в форме:</a:t>
            </a:r>
          </a:p>
          <a:p>
            <a:r>
              <a:rPr lang="ru-RU" sz="4000" dirty="0" smtClean="0"/>
              <a:t>1) плановой медико-экономической экспертизы;</a:t>
            </a:r>
          </a:p>
          <a:p>
            <a:r>
              <a:rPr lang="ru-RU" sz="4000" dirty="0" smtClean="0"/>
              <a:t>2) внеплановой медико-экономической экспертизы.</a:t>
            </a:r>
          </a:p>
          <a:p>
            <a:pPr>
              <a:buNone/>
            </a:pPr>
            <a:r>
              <a:rPr lang="ru-RU" sz="4000" dirty="0" smtClean="0"/>
              <a:t>	Тем </a:t>
            </a:r>
            <a:r>
              <a:rPr lang="ru-RU" sz="4000" dirty="0" smtClean="0"/>
              <a:t>самым внеплановая медико-экономическая экспертиза заменила собой целевую медико-экономическую экспертизу.</a:t>
            </a:r>
          </a:p>
          <a:p>
            <a:endParaRPr lang="ru-RU"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buNone/>
            </a:pPr>
            <a:r>
              <a:rPr lang="ru-RU" b="1" dirty="0" smtClean="0"/>
              <a:t>	</a:t>
            </a:r>
            <a:r>
              <a:rPr lang="ru-RU" sz="4400" b="1" dirty="0" smtClean="0"/>
              <a:t>Экспертиза </a:t>
            </a:r>
            <a:r>
              <a:rPr lang="ru-RU" sz="4400" b="1" dirty="0" smtClean="0"/>
              <a:t>качества медицинской </a:t>
            </a:r>
            <a:r>
              <a:rPr lang="ru-RU" sz="4400" b="1" dirty="0" smtClean="0"/>
              <a:t>помощи </a:t>
            </a:r>
            <a:r>
              <a:rPr lang="ru-RU" sz="4400" dirty="0" smtClean="0"/>
              <a:t>будет осуществляется </a:t>
            </a:r>
            <a:r>
              <a:rPr lang="ru-RU" sz="4400" dirty="0" smtClean="0"/>
              <a:t>в форме:</a:t>
            </a:r>
          </a:p>
          <a:p>
            <a:pPr>
              <a:lnSpc>
                <a:spcPct val="70000"/>
              </a:lnSpc>
            </a:pPr>
            <a:r>
              <a:rPr lang="ru-RU" sz="4400" dirty="0" smtClean="0"/>
              <a:t>1) плановой экспертизы качества медицинской помощи;</a:t>
            </a:r>
          </a:p>
          <a:p>
            <a:pPr>
              <a:lnSpc>
                <a:spcPct val="70000"/>
              </a:lnSpc>
            </a:pPr>
            <a:r>
              <a:rPr lang="ru-RU" sz="4400" dirty="0" smtClean="0"/>
              <a:t>2) внеплановой экспертизы качества медицинской помощи.</a:t>
            </a:r>
          </a:p>
          <a:p>
            <a:pPr>
              <a:lnSpc>
                <a:spcPct val="70000"/>
              </a:lnSpc>
              <a:buNone/>
            </a:pPr>
            <a:r>
              <a:rPr lang="ru-RU" sz="4400" dirty="0" smtClean="0"/>
              <a:t>	Здесь </a:t>
            </a:r>
            <a:r>
              <a:rPr lang="ru-RU" sz="4400" dirty="0" smtClean="0"/>
              <a:t>внеплановая экспертиза качества медицинской помощи также заменила собой целевую экспертизу качества медицинской помощи.</a:t>
            </a:r>
          </a:p>
          <a:p>
            <a:pPr>
              <a:lnSpc>
                <a:spcPct val="70000"/>
              </a:lnSpc>
            </a:pPr>
            <a:endParaRPr lang="ru-RU" sz="4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sz="4000" dirty="0" smtClean="0"/>
              <a:t>Установлены жесткие сроки проведения плановой экспертизы качества медицинской помощи - в течение тридцати календарных дней в сроки, установленные планами проведения экспертизы качества медицинской помощи на соответствующий календарный год, разработанными и утвержденными Федеральным фондом обязательного медицинского страхования, территориальными фондами и страховыми медицинскими организациями.</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000" dirty="0" smtClean="0"/>
              <a:t>В отличие от действующего приказа ФОМС № 36, в проекте приказа Минздрава подчеркивается, что контролю будет подлежать финансовое обеспечение лечения и то, как медицинские организации вписываются в план и не допускают превышения объемов.</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sz="3800" dirty="0" smtClean="0"/>
              <a:t>Среди целей контроля впервые обозначено «соответствие стоимости оказанной медицинской помощи размеру финансового обеспечения объемов медицинской помощи, распределенных медицинской организации комиссией по разработке территориальной программы ОМС». Это </a:t>
            </a:r>
            <a:r>
              <a:rPr lang="ru-RU" sz="3800" dirty="0" err="1" smtClean="0"/>
              <a:t>коррелирует</a:t>
            </a:r>
            <a:r>
              <a:rPr lang="ru-RU" sz="3800" dirty="0" smtClean="0"/>
              <a:t> с ч. 11 ст. 36 326-ФЗ «Об ОМС», согласно которой «стоимость утвержденной </a:t>
            </a:r>
            <a:r>
              <a:rPr lang="ru-RU" sz="3800" dirty="0" err="1" smtClean="0"/>
              <a:t>терпрограммы</a:t>
            </a:r>
            <a:r>
              <a:rPr lang="ru-RU" sz="3800" dirty="0" smtClean="0"/>
              <a:t> ОМС не может превышать размер бюджетных ассигнований на реализацию </a:t>
            </a:r>
            <a:r>
              <a:rPr lang="ru-RU" sz="3800" dirty="0" err="1" smtClean="0"/>
              <a:t>терпрограммы</a:t>
            </a:r>
            <a:r>
              <a:rPr lang="ru-RU" sz="3800" dirty="0" smtClean="0"/>
              <a:t> ОМС, установленный законом о бюджете территориального фонда».</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000" dirty="0" smtClean="0"/>
              <a:t>Как и прежде, предлагается несколько форматов проверочной деятельности – медико-экономический контроль (МЭК), медико-экономическая экспертиза и экспертиза качества медицинской помощи, однако в проекте всякий раз упоминается понятие «финансовое обеспечение объемов медпомощи» (сейчас речь идет только об объемах медпомощи, то есть о случаях лечения).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000" dirty="0" smtClean="0"/>
              <a:t>Например, во время медико-экономического контроля предлагается проверять не только соответствие объемов медпомощи в реестрах счетов условиям договоров на ее оказание и оплату, а сравнивать объемы и стоимость медпомощи в реестрах счетов с «объемами предоставления и финансовым обеспечением», распределенным комиссией по разработке </a:t>
            </a:r>
            <a:r>
              <a:rPr lang="ru-RU" sz="4000" dirty="0" err="1" smtClean="0"/>
              <a:t>терпрограммы</a:t>
            </a:r>
            <a:r>
              <a:rPr lang="ru-RU" sz="4000" dirty="0" smtClean="0"/>
              <a:t> ОМС.</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sz="3800" dirty="0" smtClean="0"/>
              <a:t>Обнаруженные во </a:t>
            </a:r>
            <a:r>
              <a:rPr lang="ru-RU" sz="3800" dirty="0" smtClean="0"/>
              <a:t>время МЭК</a:t>
            </a:r>
            <a:r>
              <a:rPr lang="ru-RU" sz="3800" dirty="0" smtClean="0"/>
              <a:t> </a:t>
            </a:r>
            <a:r>
              <a:rPr lang="ru-RU" sz="3800" dirty="0" err="1" smtClean="0"/>
              <a:t>сверхобъемы</a:t>
            </a:r>
            <a:r>
              <a:rPr lang="ru-RU" sz="3800" dirty="0" smtClean="0"/>
              <a:t> – как в натуральном, так и в денежном выражении – будут сниматься с оплаты «на сумму превышенных объемов медицинской помощи и (или) на сумму превышения ее финансового обеспечения, исходя из установленного среднемесячного объема медицинской помощи и (или) ее финансового обеспечения, с учетом приоритетности оплаты медицинской помощи, оказанной в экстренной и неотложной форме, а также при заболеваниях, являющихся основными причинами смертности населения в субъекте РФ».</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908" y="142852"/>
            <a:ext cx="9286908" cy="5983311"/>
          </a:xfrm>
        </p:spPr>
        <p:txBody>
          <a:bodyPr/>
          <a:lstStyle/>
          <a:p>
            <a:pPr>
              <a:lnSpc>
                <a:spcPct val="90000"/>
              </a:lnSpc>
            </a:pPr>
            <a:r>
              <a:rPr lang="ru-RU" sz="4000" dirty="0" smtClean="0"/>
              <a:t>В проекте Порядка значительно обновился Перечень оснований для отказа в оплате медицинской помощи или уменьшения оплаты. Например, связанный с лечением иногородних пациентов дефект 5.2.3 «Включение в реестр счетов случаев оказания медицинской помощи застрахованному лицу, получившему полис ОМС на территории другого субъекта РФ» теперь получит код 1.5.2.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gn="ctr">
              <a:buNone/>
            </a:pPr>
            <a:endParaRPr lang="ru-RU" dirty="0" smtClean="0"/>
          </a:p>
          <a:p>
            <a:pPr algn="ctr">
              <a:buNone/>
            </a:pPr>
            <a:r>
              <a:rPr lang="ru-RU" sz="4000" b="1" dirty="0" smtClean="0"/>
              <a:t>Новая система договоров в рамках обязательного медицинского страхования</a:t>
            </a:r>
            <a:endParaRPr lang="ru-RU" sz="40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908" y="142852"/>
            <a:ext cx="9286908" cy="5983311"/>
          </a:xfrm>
        </p:spPr>
        <p:txBody>
          <a:bodyPr/>
          <a:lstStyle/>
          <a:p>
            <a:pPr>
              <a:lnSpc>
                <a:spcPct val="90000"/>
              </a:lnSpc>
            </a:pPr>
            <a:r>
              <a:rPr lang="ru-RU" sz="4000" dirty="0" smtClean="0"/>
              <a:t>Изменится и формулировка дефекта, связанного со </a:t>
            </a:r>
            <a:r>
              <a:rPr lang="ru-RU" sz="4000" dirty="0" err="1" smtClean="0"/>
              <a:t>сверхобъемами</a:t>
            </a:r>
            <a:r>
              <a:rPr lang="ru-RU" sz="4000" dirty="0" smtClean="0"/>
              <a:t> (5.3.2 в действующей редакции), когда к оплате предъявляется счет с превышением планового объема медпомощи. Проект Порядка предполагает уточнение: дефектом считается предъявление к оплате медицинской помощи сверх размера финансового обеспечения распределенного объема.</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9144000" cy="5911873"/>
          </a:xfrm>
        </p:spPr>
        <p:txBody>
          <a:bodyPr/>
          <a:lstStyle/>
          <a:p>
            <a:r>
              <a:rPr lang="ru-RU" sz="4000" dirty="0" smtClean="0"/>
              <a:t>Кардинально пересмотрено Приложение 8 «Перечень оснований для отказа в оплате медицинской помощи (уменьшения оплаты медицинской помощи):</a:t>
            </a:r>
          </a:p>
          <a:p>
            <a:r>
              <a:rPr lang="ru-RU" sz="4000" dirty="0" smtClean="0"/>
              <a:t>Вместо 5 разделов теперь остается только 3.</a:t>
            </a:r>
          </a:p>
          <a:p>
            <a:r>
              <a:rPr lang="ru-RU" sz="4000" dirty="0" smtClean="0"/>
              <a:t>Но теперь они сформулированы по другому принципу:</a:t>
            </a:r>
            <a:endParaRPr lang="ru-RU" sz="4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9144000" cy="5911873"/>
          </a:xfrm>
        </p:spPr>
        <p:txBody>
          <a:bodyPr/>
          <a:lstStyle/>
          <a:p>
            <a:pPr>
              <a:buNone/>
            </a:pPr>
            <a:r>
              <a:rPr lang="ru-RU" sz="4000" dirty="0" smtClean="0"/>
              <a:t>	Приложение 8:</a:t>
            </a:r>
          </a:p>
          <a:p>
            <a:r>
              <a:rPr lang="ru-RU" sz="4000" dirty="0" smtClean="0"/>
              <a:t>Раздел 1. Нарушения, выявляемые при проведении медико-экономического контроля</a:t>
            </a:r>
          </a:p>
          <a:p>
            <a:r>
              <a:rPr lang="ru-RU" sz="4000" dirty="0" smtClean="0"/>
              <a:t>Раздел 2. Нарушения, выявляемые при проведении медико-экономической экспертизы</a:t>
            </a:r>
          </a:p>
          <a:p>
            <a:r>
              <a:rPr lang="ru-RU" sz="4000" dirty="0" smtClean="0"/>
              <a:t>Раздел 3. Нарушения, выявляемые при проведении экспертизы качества медицинской помощи</a:t>
            </a:r>
            <a:endParaRPr lang="ru-RU" sz="4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000" i="1" u="sng" dirty="0" smtClean="0"/>
              <a:t>1.6.3. предъявление </a:t>
            </a:r>
            <a:r>
              <a:rPr lang="ru-RU" sz="4000" i="1" u="sng" dirty="0" smtClean="0"/>
              <a:t>к оплате медицинской помощи сверх размера финансового обеспечения распределенного объема предоставления медицинской помощи, установленного решением комиссии по разработке территориальной программы обязательного медицинского страхования;</a:t>
            </a:r>
            <a:endParaRPr lang="ru-RU" sz="4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2"/>
          <p:cNvSpPr>
            <a:spLocks noGrp="1"/>
          </p:cNvSpPr>
          <p:nvPr>
            <p:ph idx="1"/>
          </p:nvPr>
        </p:nvSpPr>
        <p:spPr>
          <a:xfrm>
            <a:off x="0" y="142875"/>
            <a:ext cx="9144000" cy="5983288"/>
          </a:xfrm>
        </p:spPr>
        <p:txBody>
          <a:bodyPr/>
          <a:lstStyle/>
          <a:p>
            <a:r>
              <a:rPr lang="ru-RU" sz="4000" dirty="0" smtClean="0"/>
              <a:t>1.4.3. </a:t>
            </a:r>
            <a:r>
              <a:rPr lang="ru-RU" sz="4000" i="1" u="sng" dirty="0" smtClean="0"/>
              <a:t>отсутствие сведений о страховом случае с летальным исходом при наличии сведений о смерти застрахованного лица в период оказания ему медицинской помощи по данным персонифицированного учета сведений о застрахованных лицах и (или) о медицинской помощи, оказанной застрахованным лицам;</a:t>
            </a:r>
            <a:r>
              <a:rPr lang="ru-RU" sz="4000" dirty="0" smtClean="0"/>
              <a:t> </a:t>
            </a:r>
            <a:endParaRPr lang="ru-RU" sz="4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2"/>
          <p:cNvSpPr>
            <a:spLocks noGrp="1"/>
          </p:cNvSpPr>
          <p:nvPr>
            <p:ph idx="1"/>
          </p:nvPr>
        </p:nvSpPr>
        <p:spPr>
          <a:xfrm>
            <a:off x="0" y="142875"/>
            <a:ext cx="9144000" cy="5983288"/>
          </a:xfrm>
        </p:spPr>
        <p:txBody>
          <a:bodyPr/>
          <a:lstStyle/>
          <a:p>
            <a:pPr>
              <a:lnSpc>
                <a:spcPct val="70000"/>
              </a:lnSpc>
            </a:pPr>
            <a:r>
              <a:rPr lang="ru-RU" sz="3900" dirty="0" smtClean="0"/>
              <a:t>включение в реестр счетов медицинской помощи, подлежащей оплате из других источников финансирования, в том числе тяжелые несчастные случаи на производстве, оплачиваемые Фондом социального страхования, </a:t>
            </a:r>
            <a:r>
              <a:rPr lang="ru-RU" sz="3900" i="1" u="sng" dirty="0" smtClean="0"/>
              <a:t>медицинских услуг, оказываемой частными медицинскими организациями в рамках </a:t>
            </a:r>
            <a:r>
              <a:rPr lang="ru-RU" sz="3900" i="1" u="sng" dirty="0" err="1" smtClean="0"/>
              <a:t>пилотного</a:t>
            </a:r>
            <a:r>
              <a:rPr lang="ru-RU" sz="3900" i="1" u="sng" dirty="0" smtClean="0"/>
              <a:t> проекта по  вовлечению частных медицинских организаций в оказание медико-социальных услуг лицам в возрасте 65 лет и старше, являющимся гражданами Российской Федерации, в том числе проживающим в сельской местности.</a:t>
            </a:r>
            <a:endParaRPr lang="ru-RU" sz="39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0" y="142875"/>
            <a:ext cx="9144000" cy="5983288"/>
          </a:xfrm>
        </p:spPr>
        <p:txBody>
          <a:bodyPr/>
          <a:lstStyle/>
          <a:p>
            <a:pPr>
              <a:lnSpc>
                <a:spcPct val="70000"/>
              </a:lnSpc>
              <a:spcBef>
                <a:spcPts val="0"/>
              </a:spcBef>
            </a:pPr>
            <a:r>
              <a:rPr lang="ru-RU" sz="4000" dirty="0" smtClean="0"/>
              <a:t>2.1.1. Нарушение </a:t>
            </a:r>
            <a:r>
              <a:rPr lang="ru-RU" sz="4000" dirty="0" smtClean="0"/>
              <a:t>прав застрахованных лиц на получение медицинской помощи в медицинской организации, в том числе</a:t>
            </a:r>
            <a:r>
              <a:rPr lang="ru-RU" sz="4000" dirty="0" smtClean="0"/>
              <a:t>:</a:t>
            </a:r>
          </a:p>
          <a:p>
            <a:pPr>
              <a:lnSpc>
                <a:spcPct val="70000"/>
              </a:lnSpc>
              <a:spcBef>
                <a:spcPts val="0"/>
              </a:spcBef>
            </a:pPr>
            <a:r>
              <a:rPr lang="ru-RU" sz="4000" dirty="0" smtClean="0"/>
              <a:t>на выбор медицинской организации из медицинских организаций, участвующих в реализации территориальной программы обязательного медицинского страхования, </a:t>
            </a:r>
            <a:r>
              <a:rPr lang="ru-RU" sz="4000" i="1" u="sng" dirty="0" smtClean="0"/>
              <a:t>базовой программы обязательного медицинского страхования;</a:t>
            </a:r>
            <a:endParaRPr lang="ru-RU" sz="40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0" y="142875"/>
            <a:ext cx="9144000" cy="5983288"/>
          </a:xfrm>
        </p:spPr>
        <p:txBody>
          <a:bodyPr/>
          <a:lstStyle/>
          <a:p>
            <a:r>
              <a:rPr lang="ru-RU" sz="4000" dirty="0" smtClean="0"/>
              <a:t>Нарушение условий оказания </a:t>
            </a:r>
            <a:r>
              <a:rPr lang="ru-RU" sz="4000" i="1" u="sng" dirty="0" smtClean="0"/>
              <a:t>скорой </a:t>
            </a:r>
            <a:r>
              <a:rPr lang="ru-RU" sz="4000" dirty="0" smtClean="0"/>
              <a:t>медицинской помощи, </a:t>
            </a:r>
            <a:r>
              <a:rPr lang="ru-RU" sz="4000" i="1" u="sng" dirty="0" smtClean="0"/>
              <a:t>выразившееся в не соблюдении установленного программой обязательного медицинского страхования</a:t>
            </a:r>
            <a:r>
              <a:rPr lang="ru-RU" sz="4000" dirty="0" smtClean="0"/>
              <a:t> времени </a:t>
            </a:r>
            <a:r>
              <a:rPr lang="ru-RU" sz="4000" dirty="0" err="1" smtClean="0"/>
              <a:t>доезда</a:t>
            </a:r>
            <a:r>
              <a:rPr lang="ru-RU" sz="4000" dirty="0" smtClean="0"/>
              <a:t> бригады скорой медицинской помощи, </a:t>
            </a:r>
            <a:r>
              <a:rPr lang="ru-RU" sz="4000" i="1" u="sng" dirty="0" smtClean="0"/>
              <a:t>приведшее к летальному исходу.</a:t>
            </a:r>
            <a:endParaRPr lang="ru-RU" sz="40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Содержимое 2"/>
          <p:cNvSpPr>
            <a:spLocks noGrp="1"/>
          </p:cNvSpPr>
          <p:nvPr>
            <p:ph idx="1"/>
          </p:nvPr>
        </p:nvSpPr>
        <p:spPr>
          <a:xfrm>
            <a:off x="0" y="142875"/>
            <a:ext cx="9144000" cy="5983288"/>
          </a:xfrm>
        </p:spPr>
        <p:txBody>
          <a:bodyPr/>
          <a:lstStyle/>
          <a:p>
            <a:r>
              <a:rPr lang="ru-RU" sz="3600" i="1" u="sng" dirty="0" smtClean="0"/>
              <a:t>2.7. Необоснованное </a:t>
            </a:r>
            <a:r>
              <a:rPr lang="ru-RU" sz="3600" i="1" u="sng" dirty="0" smtClean="0"/>
              <a:t>представление в реестрах счетов случаев оказания застрахованному лицу медицинской помощи, оказанной в  условиях дневного стационара в период  оказания медицинской помощи </a:t>
            </a:r>
            <a:r>
              <a:rPr lang="ru-RU" sz="3600" i="1" u="sng" dirty="0" err="1" smtClean="0"/>
              <a:t>вамбулаторных</a:t>
            </a:r>
            <a:r>
              <a:rPr lang="ru-RU" sz="3600" i="1" u="sng" dirty="0" smtClean="0"/>
              <a:t> условиях (кроме дня (времени) поступления и выписки из стационара, а также консультаций в других медицинских организациях при экстренных и неотложных состояниях).</a:t>
            </a:r>
            <a:endParaRPr lang="ru-RU" sz="36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0" y="142875"/>
            <a:ext cx="9144000" cy="5983288"/>
          </a:xfrm>
        </p:spPr>
        <p:txBody>
          <a:bodyPr/>
          <a:lstStyle/>
          <a:p>
            <a:r>
              <a:rPr lang="ru-RU" sz="4000" i="1" u="sng" dirty="0" smtClean="0"/>
              <a:t>2.10 Необоснованное </a:t>
            </a:r>
            <a:r>
              <a:rPr lang="ru-RU" sz="4000" i="1" u="sng" dirty="0" smtClean="0"/>
              <a:t>представление в реестрах счетов нескольких случаев оказания застрахованному лицу медицинской помощи в условиях дневного стационара в один период оплаты с пересечением или совпадением сроков лечения.</a:t>
            </a:r>
            <a:endParaRPr lang="ru-RU" sz="4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0" y="0"/>
            <a:ext cx="9144000" cy="6126163"/>
          </a:xfrm>
        </p:spPr>
        <p:txBody>
          <a:bodyPr/>
          <a:lstStyle/>
          <a:p>
            <a:r>
              <a:rPr lang="ru-RU" sz="4800" dirty="0" smtClean="0"/>
              <a:t>Приказ Минздрава России от 30.12.2020 N 1417н "Об утверждении формы типового договора на оказание и оплату медицинской помощи по обязательному медицинскому страхованию" </a:t>
            </a:r>
            <a:br>
              <a:rPr lang="ru-RU" sz="4800" dirty="0" smtClean="0"/>
            </a:br>
            <a:r>
              <a:rPr lang="ru-RU" sz="4800" dirty="0" smtClean="0"/>
              <a:t/>
            </a:r>
            <a:br>
              <a:rPr lang="ru-RU" sz="4800" dirty="0" smtClean="0"/>
            </a:br>
            <a:endParaRPr lang="ru-RU" sz="48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a:xfrm>
            <a:off x="0" y="142875"/>
            <a:ext cx="9144000" cy="5983288"/>
          </a:xfrm>
        </p:spPr>
        <p:txBody>
          <a:bodyPr/>
          <a:lstStyle/>
          <a:p>
            <a:pPr>
              <a:lnSpc>
                <a:spcPct val="70000"/>
              </a:lnSpc>
              <a:spcBef>
                <a:spcPts val="0"/>
              </a:spcBef>
            </a:pPr>
            <a:r>
              <a:rPr lang="ru-RU" sz="3400" dirty="0" smtClean="0"/>
              <a:t>2.12. Приобретение </a:t>
            </a:r>
            <a:r>
              <a:rPr lang="ru-RU" sz="3400" dirty="0" smtClean="0"/>
              <a:t>пациентом или лицом, действовавшим в интересах пациента, в период оказания медицинской помощи по назначению врача лекарственных препаратов для медицинского применения, включенных в перечень жизненно необходимых и важнейших лекарственных препаратов, и (или) медицинских изделий, включенных в перечень медицинских изделий, имплантируемых в организм человека, на основе клинических рекомендаций, с учетом стандартов медицинской помощи, </a:t>
            </a:r>
            <a:r>
              <a:rPr lang="ru-RU" sz="3400" i="1" u="sng" dirty="0" smtClean="0"/>
              <a:t>и/или использование медицинской организацией лекарственных препаратов, предоставленных пациентом или иной организацией, действующей в интересах пациента, из иных источников </a:t>
            </a:r>
            <a:r>
              <a:rPr lang="ru-RU" sz="3400" i="1" u="sng" dirty="0" smtClean="0"/>
              <a:t>финансирования</a:t>
            </a:r>
            <a:endParaRPr lang="ru-RU" sz="3400" dirty="0" smtClean="0"/>
          </a:p>
          <a:p>
            <a:endParaRPr lang="ru-RU"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Содержимое 2"/>
          <p:cNvSpPr>
            <a:spLocks noGrp="1"/>
          </p:cNvSpPr>
          <p:nvPr>
            <p:ph idx="1"/>
          </p:nvPr>
        </p:nvSpPr>
        <p:spPr>
          <a:xfrm>
            <a:off x="0" y="142875"/>
            <a:ext cx="9144000" cy="5983288"/>
          </a:xfrm>
        </p:spPr>
        <p:txBody>
          <a:bodyPr/>
          <a:lstStyle/>
          <a:p>
            <a:r>
              <a:rPr lang="ru-RU" sz="4000" dirty="0" smtClean="0"/>
              <a:t>2.13. </a:t>
            </a:r>
            <a:r>
              <a:rPr lang="ru-RU" sz="4000" i="1" u="sng" dirty="0" smtClean="0"/>
              <a:t>Не соблюдение требований к взаимодействию участников системы обязательного медицинского страхования, установленных правилами обязательного медицинского страхования, приведшее к несоблюдению порядков оказания медицинской помощи, стандартов медицинской помощи, клинических рекомендаций.</a:t>
            </a:r>
            <a:endParaRPr lang="ru-RU" sz="40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0" y="142875"/>
            <a:ext cx="9144000" cy="5983288"/>
          </a:xfrm>
        </p:spPr>
        <p:txBody>
          <a:bodyPr/>
          <a:lstStyle/>
          <a:p>
            <a:r>
              <a:rPr lang="ru-RU" sz="3600" dirty="0" smtClean="0"/>
              <a:t>2.15. Необоснованное </a:t>
            </a:r>
            <a:r>
              <a:rPr lang="ru-RU" sz="3600" dirty="0" smtClean="0"/>
              <a:t>назначение лекарственных препаратов; одновременное назначение аналогичных лекарственных препаратов, связанное с риском для здоровья пациента и/или приводящее к удорожанию оказания медицинской помощи; </a:t>
            </a:r>
            <a:r>
              <a:rPr lang="ru-RU" sz="3600" i="1" u="sng" dirty="0" smtClean="0"/>
              <a:t>избыточная лекарственная терапия, заключающаяся в несоответствии дозировок, кратности и длительности приема лекарственных препаратов клиническим рекомендациям.</a:t>
            </a:r>
            <a:endParaRPr lang="ru-RU" sz="36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gn="ctr">
              <a:buNone/>
            </a:pPr>
            <a:r>
              <a:rPr lang="ru-RU" b="1" dirty="0" smtClean="0"/>
              <a:t>	</a:t>
            </a:r>
            <a:r>
              <a:rPr lang="ru-RU" sz="4000" b="1" dirty="0" smtClean="0"/>
              <a:t>&lt;</a:t>
            </a:r>
            <a:r>
              <a:rPr lang="ru-RU" sz="4000" b="1" dirty="0" smtClean="0"/>
              <a:t>Письмо&gt; ФФОМС от 26.02.2021 N 00-10-30-04/1101 "Методические рекомендации" (вместе с "Методическими Рекомендациями по взаимодействию участников обязательного медицинского страхования при информационном сопровождении застрахованных лиц на всех этапах оказания им медицинской помощи</a:t>
            </a:r>
            <a:r>
              <a:rPr lang="ru-RU" sz="4000" b="1" dirty="0" smtClean="0"/>
              <a:t>")</a:t>
            </a:r>
            <a:endParaRPr lang="ru-RU" sz="4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Номер слайда 5"/>
          <p:cNvSpPr txBox="1">
            <a:spLocks/>
          </p:cNvSpPr>
          <p:nvPr/>
        </p:nvSpPr>
        <p:spPr bwMode="auto">
          <a:xfrm>
            <a:off x="6057900" y="6356352"/>
            <a:ext cx="1600200" cy="365125"/>
          </a:xfrm>
          <a:prstGeom prst="rect">
            <a:avLst/>
          </a:prstGeom>
          <a:noFill/>
          <a:ln w="9525">
            <a:noFill/>
            <a:miter lim="800000"/>
            <a:headEnd/>
            <a:tailEnd/>
          </a:ln>
        </p:spPr>
        <p:txBody>
          <a:bodyPr anchor="ctr"/>
          <a:lstStyle/>
          <a:p>
            <a:pPr algn="r"/>
            <a:fld id="{9E039CAE-64C5-42FB-8811-D55825C87932}" type="slidenum">
              <a:rPr lang="ru-RU">
                <a:solidFill>
                  <a:schemeClr val="bg1"/>
                </a:solidFill>
                <a:latin typeface="Calibri" pitchFamily="34" charset="0"/>
                <a:cs typeface="Arial" charset="0"/>
              </a:rPr>
              <a:pPr algn="r"/>
              <a:t>54</a:t>
            </a:fld>
            <a:endParaRPr lang="ru-RU" dirty="0">
              <a:solidFill>
                <a:schemeClr val="bg1"/>
              </a:solidFill>
              <a:latin typeface="Calibri" pitchFamily="34" charset="0"/>
              <a:cs typeface="Arial" charset="0"/>
            </a:endParaRPr>
          </a:p>
        </p:txBody>
      </p:sp>
      <p:sp>
        <p:nvSpPr>
          <p:cNvPr id="14338" name="Прямоугольник 3"/>
          <p:cNvSpPr>
            <a:spLocks noChangeArrowheads="1"/>
          </p:cNvSpPr>
          <p:nvPr/>
        </p:nvSpPr>
        <p:spPr bwMode="auto">
          <a:xfrm>
            <a:off x="606486" y="844533"/>
            <a:ext cx="8080513" cy="4534354"/>
          </a:xfrm>
          <a:prstGeom prst="rect">
            <a:avLst/>
          </a:prstGeom>
          <a:solidFill>
            <a:srgbClr val="0070C0"/>
          </a:solidFill>
          <a:ln w="9525">
            <a:noFill/>
            <a:miter lim="800000"/>
            <a:headEnd/>
            <a:tailEnd/>
          </a:ln>
        </p:spPr>
        <p:txBody>
          <a:bodyPr lIns="95782" tIns="47891" rIns="95782" bIns="47891" anchor="ctr"/>
          <a:lstStyle/>
          <a:p>
            <a:pPr algn="ctr">
              <a:spcBef>
                <a:spcPct val="0"/>
              </a:spcBef>
            </a:pPr>
            <a:r>
              <a:rPr lang="ru-RU" altLang="ru-RU" sz="4000" b="1" dirty="0" smtClean="0">
                <a:solidFill>
                  <a:schemeClr val="bg1"/>
                </a:solidFill>
                <a:latin typeface="Times New Roman" panose="02020603050405020304" pitchFamily="18" charset="0"/>
                <a:cs typeface="Times New Roman" panose="02020603050405020304" pitchFamily="18" charset="0"/>
              </a:rPr>
              <a:t>Программа  государственных гарантий бесплатного оказания гражданам медицинской </a:t>
            </a:r>
            <a:r>
              <a:rPr lang="ru-RU" altLang="ru-RU" sz="4000" b="1" dirty="0">
                <a:solidFill>
                  <a:schemeClr val="bg1"/>
                </a:solidFill>
                <a:latin typeface="Times New Roman" panose="02020603050405020304" pitchFamily="18" charset="0"/>
                <a:cs typeface="Times New Roman" panose="02020603050405020304" pitchFamily="18" charset="0"/>
              </a:rPr>
              <a:t>помощи на </a:t>
            </a:r>
            <a:r>
              <a:rPr lang="ru-RU" altLang="ru-RU" sz="4000" b="1" dirty="0" smtClean="0">
                <a:solidFill>
                  <a:schemeClr val="bg1"/>
                </a:solidFill>
                <a:latin typeface="Times New Roman" panose="02020603050405020304" pitchFamily="18" charset="0"/>
                <a:cs typeface="Times New Roman" panose="02020603050405020304" pitchFamily="18" charset="0"/>
              </a:rPr>
              <a:t>2021 год </a:t>
            </a:r>
            <a:r>
              <a:rPr lang="ru-RU" altLang="ru-RU" sz="4000" b="1" dirty="0">
                <a:solidFill>
                  <a:schemeClr val="bg1"/>
                </a:solidFill>
                <a:latin typeface="Times New Roman" panose="02020603050405020304" pitchFamily="18" charset="0"/>
                <a:cs typeface="Times New Roman" panose="02020603050405020304" pitchFamily="18" charset="0"/>
              </a:rPr>
              <a:t>и на плановый период 2022 и 2023 годов </a:t>
            </a:r>
            <a:endParaRPr lang="ru-RU" sz="4000" b="1" dirty="0">
              <a:solidFill>
                <a:prstClr val="white"/>
              </a:solidFill>
              <a:latin typeface="Times New Roman" panose="02020603050405020304" pitchFamily="18" charset="0"/>
            </a:endParaRPr>
          </a:p>
        </p:txBody>
      </p:sp>
      <p:sp>
        <p:nvSpPr>
          <p:cNvPr id="14344" name="Подзаголовок 2"/>
          <p:cNvSpPr txBox="1">
            <a:spLocks/>
          </p:cNvSpPr>
          <p:nvPr/>
        </p:nvSpPr>
        <p:spPr bwMode="auto">
          <a:xfrm>
            <a:off x="5963841" y="6494535"/>
            <a:ext cx="1502569" cy="428625"/>
          </a:xfrm>
          <a:prstGeom prst="rect">
            <a:avLst/>
          </a:prstGeom>
          <a:noFill/>
          <a:ln w="9525">
            <a:noFill/>
            <a:miter lim="800000"/>
            <a:headEnd/>
            <a:tailEnd/>
          </a:ln>
        </p:spPr>
        <p:txBody>
          <a:bodyPr lIns="95782" tIns="47891" rIns="95782" bIns="47891"/>
          <a:lstStyle/>
          <a:p>
            <a:pPr algn="ctr" defTabSz="957263">
              <a:lnSpc>
                <a:spcPct val="80000"/>
              </a:lnSpc>
              <a:spcBef>
                <a:spcPct val="20000"/>
              </a:spcBef>
            </a:pPr>
            <a:endParaRPr lang="ru-RU" sz="1700" dirty="0">
              <a:solidFill>
                <a:srgbClr val="7F7F7F"/>
              </a:solidFill>
              <a:latin typeface="Helios"/>
            </a:endParaRPr>
          </a:p>
        </p:txBody>
      </p:sp>
    </p:spTree>
    <p:extLst>
      <p:ext uri="{BB962C8B-B14F-4D97-AF65-F5344CB8AC3E}">
        <p14:creationId xmlns="" xmlns:p14="http://schemas.microsoft.com/office/powerpoint/2010/main" val="967430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43001" y="-184666"/>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Заголовок 1"/>
          <p:cNvSpPr txBox="1">
            <a:spLocks/>
          </p:cNvSpPr>
          <p:nvPr/>
        </p:nvSpPr>
        <p:spPr>
          <a:xfrm>
            <a:off x="238540" y="144464"/>
            <a:ext cx="8405016" cy="995404"/>
          </a:xfrm>
          <a:prstGeom prst="rect">
            <a:avLst/>
          </a:prstGeom>
          <a:solidFill>
            <a:srgbClr val="0070C0"/>
          </a:solidFill>
          <a:ln w="9525">
            <a:noFill/>
            <a:miter lim="800000"/>
            <a:headEnd/>
            <a:tailEnd/>
          </a:ln>
        </p:spPr>
        <p:txBody>
          <a:bodyPr lIns="95782" tIns="47891" rIns="95782" bIns="47891" anchor="ctr"/>
          <a:lstStyle>
            <a:defPPr>
              <a:defRPr lang="ru-RU"/>
            </a:defPPr>
            <a:lvl1pPr algn="ctr" fontAlgn="auto">
              <a:lnSpc>
                <a:spcPct val="80000"/>
              </a:lnSpc>
              <a:spcBef>
                <a:spcPts val="0"/>
              </a:spcBef>
              <a:spcAft>
                <a:spcPts val="0"/>
              </a:spcAft>
              <a:defRPr sz="1800" b="1">
                <a:solidFill>
                  <a:schemeClr val="bg1"/>
                </a:solidFill>
                <a:effectLst>
                  <a:outerShdw blurRad="38100" dist="38100" dir="2700000" algn="tl">
                    <a:srgbClr val="000000">
                      <a:alpha val="43137"/>
                    </a:srgbClr>
                  </a:outerShdw>
                </a:effectLst>
                <a:cs typeface="Times New Roman" pitchFamily="18" charset="0"/>
              </a:defRPr>
            </a:lvl1pPr>
          </a:lstStyle>
          <a:p>
            <a:pPr>
              <a:defRPr/>
            </a:pPr>
            <a:r>
              <a:rPr lang="ru-RU" sz="2400" dirty="0">
                <a:solidFill>
                  <a:prstClr val="white"/>
                </a:solidFill>
                <a:effectLst/>
                <a:latin typeface="Times New Roman" panose="02020603050405020304" pitchFamily="18" charset="0"/>
              </a:rPr>
              <a:t>Подушевые нормативы финансирования </a:t>
            </a:r>
            <a:r>
              <a:rPr lang="ru-RU" sz="2400" dirty="0" smtClean="0">
                <a:solidFill>
                  <a:prstClr val="white"/>
                </a:solidFill>
                <a:effectLst/>
                <a:latin typeface="Times New Roman" panose="02020603050405020304" pitchFamily="18" charset="0"/>
              </a:rPr>
              <a:t>Программы </a:t>
            </a:r>
            <a:r>
              <a:rPr lang="ru-RU" sz="2400" dirty="0">
                <a:solidFill>
                  <a:prstClr val="white"/>
                </a:solidFill>
                <a:effectLst/>
                <a:latin typeface="Times New Roman" panose="02020603050405020304" pitchFamily="18" charset="0"/>
              </a:rPr>
              <a:t>государственных гарантий </a:t>
            </a:r>
            <a:r>
              <a:rPr lang="ru-RU" sz="2400" dirty="0" smtClean="0">
                <a:solidFill>
                  <a:prstClr val="white"/>
                </a:solidFill>
                <a:effectLst/>
                <a:latin typeface="Times New Roman" panose="02020603050405020304" pitchFamily="18" charset="0"/>
              </a:rPr>
              <a:t>на 2019-2023 годы, </a:t>
            </a:r>
            <a:r>
              <a:rPr lang="ru-RU" sz="1600" dirty="0" smtClean="0">
                <a:latin typeface="Times New Roman" pitchFamily="18" charset="0"/>
              </a:rPr>
              <a:t>рублей </a:t>
            </a:r>
            <a:endParaRPr lang="ru-RU" sz="1600" dirty="0">
              <a:latin typeface="Times New Roman" pitchFamily="18" charset="0"/>
            </a:endParaRPr>
          </a:p>
        </p:txBody>
      </p:sp>
      <p:graphicFrame>
        <p:nvGraphicFramePr>
          <p:cNvPr id="9" name="Таблица 8"/>
          <p:cNvGraphicFramePr>
            <a:graphicFrameLocks noGrp="1"/>
          </p:cNvGraphicFramePr>
          <p:nvPr>
            <p:extLst>
              <p:ext uri="{D42A27DB-BD31-4B8C-83A1-F6EECF244321}">
                <p14:modId xmlns="" xmlns:p14="http://schemas.microsoft.com/office/powerpoint/2010/main" val="1703669895"/>
              </p:ext>
            </p:extLst>
          </p:nvPr>
        </p:nvGraphicFramePr>
        <p:xfrm>
          <a:off x="238539" y="1196754"/>
          <a:ext cx="8457409" cy="5383765"/>
        </p:xfrm>
        <a:graphic>
          <a:graphicData uri="http://schemas.openxmlformats.org/drawingml/2006/table">
            <a:tbl>
              <a:tblPr/>
              <a:tblGrid>
                <a:gridCol w="2670289">
                  <a:extLst>
                    <a:ext uri="{9D8B030D-6E8A-4147-A177-3AD203B41FA5}">
                      <a16:colId xmlns="" xmlns:a16="http://schemas.microsoft.com/office/drawing/2014/main" val="20000"/>
                    </a:ext>
                  </a:extLst>
                </a:gridCol>
                <a:gridCol w="964520">
                  <a:extLst>
                    <a:ext uri="{9D8B030D-6E8A-4147-A177-3AD203B41FA5}">
                      <a16:colId xmlns="" xmlns:a16="http://schemas.microsoft.com/office/drawing/2014/main" val="20002"/>
                    </a:ext>
                  </a:extLst>
                </a:gridCol>
                <a:gridCol w="964520">
                  <a:extLst>
                    <a:ext uri="{9D8B030D-6E8A-4147-A177-3AD203B41FA5}">
                      <a16:colId xmlns="" xmlns:a16="http://schemas.microsoft.com/office/drawing/2014/main" val="20003"/>
                    </a:ext>
                  </a:extLst>
                </a:gridCol>
                <a:gridCol w="964520">
                  <a:extLst>
                    <a:ext uri="{9D8B030D-6E8A-4147-A177-3AD203B41FA5}">
                      <a16:colId xmlns="" xmlns:a16="http://schemas.microsoft.com/office/drawing/2014/main" val="20004"/>
                    </a:ext>
                  </a:extLst>
                </a:gridCol>
                <a:gridCol w="964520">
                  <a:extLst>
                    <a:ext uri="{9D8B030D-6E8A-4147-A177-3AD203B41FA5}">
                      <a16:colId xmlns="" xmlns:a16="http://schemas.microsoft.com/office/drawing/2014/main" val="3981981609"/>
                    </a:ext>
                  </a:extLst>
                </a:gridCol>
                <a:gridCol w="964520">
                  <a:extLst>
                    <a:ext uri="{9D8B030D-6E8A-4147-A177-3AD203B41FA5}">
                      <a16:colId xmlns="" xmlns:a16="http://schemas.microsoft.com/office/drawing/2014/main" val="20005"/>
                    </a:ext>
                  </a:extLst>
                </a:gridCol>
                <a:gridCol w="964520">
                  <a:extLst>
                    <a:ext uri="{9D8B030D-6E8A-4147-A177-3AD203B41FA5}">
                      <a16:colId xmlns="" xmlns:a16="http://schemas.microsoft.com/office/drawing/2014/main" val="20006"/>
                    </a:ext>
                  </a:extLst>
                </a:gridCol>
              </a:tblGrid>
              <a:tr h="1080823">
                <a:tc>
                  <a:txBody>
                    <a:bodyPr/>
                    <a:lstStyle/>
                    <a:p>
                      <a:pPr algn="ctr" fontAlgn="ctr"/>
                      <a:r>
                        <a:rPr lang="ru-RU" sz="1800" b="1" i="0" u="none" strike="noStrike" dirty="0">
                          <a:solidFill>
                            <a:srgbClr val="000000"/>
                          </a:solidFill>
                          <a:latin typeface="Times New Roman"/>
                        </a:rPr>
                        <a:t>Источник финансового обеспечения</a:t>
                      </a: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1800" b="1" i="0" u="none" strike="noStrike" dirty="0" smtClean="0">
                          <a:solidFill>
                            <a:schemeClr val="tx1"/>
                          </a:solidFill>
                          <a:latin typeface="Times New Roman" panose="02020603050405020304" pitchFamily="18" charset="0"/>
                          <a:cs typeface="Times New Roman" panose="02020603050405020304" pitchFamily="18" charset="0"/>
                        </a:rPr>
                        <a:t>2019 год</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1800" b="1" i="0" u="none" strike="noStrike" dirty="0" smtClean="0">
                          <a:solidFill>
                            <a:schemeClr val="tx1"/>
                          </a:solidFill>
                          <a:latin typeface="Times New Roman" panose="02020603050405020304" pitchFamily="18" charset="0"/>
                          <a:cs typeface="Times New Roman" panose="02020603050405020304" pitchFamily="18" charset="0"/>
                        </a:rPr>
                        <a:t>2020 год</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000000"/>
                          </a:solidFill>
                          <a:effectLst/>
                          <a:latin typeface="Times New Roman" panose="02020603050405020304" pitchFamily="18" charset="0"/>
                        </a:rPr>
                        <a:t>2021 год</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ru-RU" sz="1800" b="1" i="0" u="none" strike="noStrike" dirty="0" smtClean="0">
                          <a:solidFill>
                            <a:schemeClr val="tx1"/>
                          </a:solidFill>
                          <a:latin typeface="Times New Roman"/>
                        </a:rPr>
                        <a:t>Темп прироста 2021 г. </a:t>
                      </a:r>
                    </a:p>
                    <a:p>
                      <a:pPr algn="ctr" rtl="0" fontAlgn="ctr"/>
                      <a:r>
                        <a:rPr lang="ru-RU" sz="1800" b="1" i="0" u="none" strike="noStrike" dirty="0" smtClean="0">
                          <a:solidFill>
                            <a:schemeClr val="tx1"/>
                          </a:solidFill>
                          <a:latin typeface="Times New Roman"/>
                        </a:rPr>
                        <a:t>к 2020г. %</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800" b="1" i="0" u="none" strike="noStrike" dirty="0">
                          <a:solidFill>
                            <a:srgbClr val="000000"/>
                          </a:solidFill>
                          <a:effectLst/>
                          <a:latin typeface="Times New Roman" panose="02020603050405020304" pitchFamily="18" charset="0"/>
                        </a:rPr>
                        <a:t>2022 год</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800" b="1" i="0" u="none" strike="noStrike">
                          <a:solidFill>
                            <a:srgbClr val="000000"/>
                          </a:solidFill>
                          <a:effectLst/>
                          <a:latin typeface="Times New Roman" panose="02020603050405020304" pitchFamily="18" charset="0"/>
                        </a:rPr>
                        <a:t>2023 год</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742237">
                <a:tc>
                  <a:txBody>
                    <a:bodyPr/>
                    <a:lstStyle/>
                    <a:p>
                      <a:pPr algn="l" fontAlgn="ctr"/>
                      <a:r>
                        <a:rPr lang="ru-RU" sz="1800" b="1" i="0" u="none" strike="noStrike" dirty="0">
                          <a:solidFill>
                            <a:srgbClr val="000000"/>
                          </a:solidFill>
                          <a:latin typeface="Times New Roman"/>
                        </a:rPr>
                        <a:t>Средства бюджета субъекта </a:t>
                      </a:r>
                      <a:r>
                        <a:rPr lang="ru-RU" sz="1800" b="1" i="0" u="none" strike="noStrike" dirty="0" smtClean="0">
                          <a:solidFill>
                            <a:srgbClr val="000000"/>
                          </a:solidFill>
                          <a:latin typeface="Times New Roman"/>
                        </a:rPr>
                        <a:t>РФ* </a:t>
                      </a:r>
                      <a:r>
                        <a:rPr lang="ru-RU" sz="1200" b="1" i="0" u="none" strike="noStrike" dirty="0" smtClean="0">
                          <a:solidFill>
                            <a:srgbClr val="000000"/>
                          </a:solidFill>
                          <a:latin typeface="Times New Roman"/>
                        </a:rPr>
                        <a:t>(без учета региональных особенностей)</a:t>
                      </a:r>
                      <a:endParaRPr lang="ru-RU" sz="1200" b="1" i="0" u="none" strike="noStrike" dirty="0">
                        <a:solidFill>
                          <a:srgbClr val="000000"/>
                        </a:solidFill>
                        <a:latin typeface="Times New Roman"/>
                      </a:endParaRP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ru-RU" sz="1800" b="1" i="0" u="none" strike="noStrike" dirty="0" smtClean="0">
                          <a:solidFill>
                            <a:schemeClr val="tx1"/>
                          </a:solidFill>
                          <a:latin typeface="Times New Roman" panose="02020603050405020304" pitchFamily="18" charset="0"/>
                          <a:cs typeface="Times New Roman" panose="02020603050405020304" pitchFamily="18" charset="0"/>
                        </a:rPr>
                        <a:t>3 488,6</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ru-RU" sz="1800" b="1" i="0" u="none" strike="noStrike" dirty="0" smtClean="0">
                          <a:solidFill>
                            <a:schemeClr val="tx1"/>
                          </a:solidFill>
                          <a:latin typeface="Times New Roman" panose="02020603050405020304" pitchFamily="18" charset="0"/>
                          <a:cs typeface="Times New Roman" panose="02020603050405020304" pitchFamily="18" charset="0"/>
                        </a:rPr>
                        <a:t>3 593,3</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800" b="1" i="0" u="none" strike="noStrike" dirty="0">
                          <a:solidFill>
                            <a:srgbClr val="000000"/>
                          </a:solidFill>
                          <a:effectLst/>
                          <a:latin typeface="Times New Roman" panose="02020603050405020304" pitchFamily="18" charset="0"/>
                        </a:rPr>
                        <a:t>3 726,3</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fontAlgn="b" latinLnBrk="0" hangingPunct="1"/>
                      <a:r>
                        <a:rPr lang="ru-RU" sz="1800" b="1" i="0" u="none" strike="noStrike" kern="1200" dirty="0">
                          <a:solidFill>
                            <a:srgbClr val="000000"/>
                          </a:solidFill>
                          <a:effectLst/>
                          <a:latin typeface="Times New Roman" panose="02020603050405020304" pitchFamily="18" charset="0"/>
                          <a:ea typeface="+mn-ea"/>
                          <a:cs typeface="+mn-cs"/>
                        </a:rPr>
                        <a:t>3,7</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3 875,3</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a:solidFill>
                            <a:srgbClr val="000000"/>
                          </a:solidFill>
                          <a:effectLst/>
                          <a:latin typeface="Times New Roman" panose="02020603050405020304" pitchFamily="18" charset="0"/>
                        </a:rPr>
                        <a:t>4 030,3</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642532">
                <a:tc>
                  <a:txBody>
                    <a:bodyPr/>
                    <a:lstStyle/>
                    <a:p>
                      <a:pPr algn="l" fontAlgn="ctr"/>
                      <a:r>
                        <a:rPr lang="ru-RU" sz="1800" b="1" i="0" u="none" strike="noStrike" dirty="0">
                          <a:solidFill>
                            <a:srgbClr val="000000"/>
                          </a:solidFill>
                          <a:latin typeface="Times New Roman"/>
                        </a:rPr>
                        <a:t>Средства ОМС</a:t>
                      </a: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ru-RU" sz="1800" b="1" i="0" u="none" strike="noStrike" dirty="0" smtClean="0">
                          <a:solidFill>
                            <a:schemeClr val="tx1"/>
                          </a:solidFill>
                          <a:latin typeface="Times New Roman" panose="02020603050405020304" pitchFamily="18" charset="0"/>
                          <a:cs typeface="Times New Roman" panose="02020603050405020304" pitchFamily="18" charset="0"/>
                        </a:rPr>
                        <a:t>11 800,2</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ru-RU" sz="1800" b="1" i="0" u="none" strike="noStrike" dirty="0" smtClean="0">
                          <a:solidFill>
                            <a:schemeClr val="tx1"/>
                          </a:solidFill>
                          <a:latin typeface="Times New Roman" panose="02020603050405020304" pitchFamily="18" charset="0"/>
                          <a:cs typeface="Times New Roman" panose="02020603050405020304" pitchFamily="18" charset="0"/>
                        </a:rPr>
                        <a:t>12 699,2</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800" b="1" i="0" u="none" strike="noStrike" dirty="0">
                          <a:solidFill>
                            <a:srgbClr val="000000"/>
                          </a:solidFill>
                          <a:effectLst/>
                          <a:latin typeface="Times New Roman" panose="02020603050405020304" pitchFamily="18" charset="0"/>
                        </a:rPr>
                        <a:t>13 764,6</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fontAlgn="b" latinLnBrk="0" hangingPunct="1"/>
                      <a:r>
                        <a:rPr lang="ru-RU" sz="1800" b="1" i="0" u="none" strike="noStrike" kern="1200" dirty="0">
                          <a:solidFill>
                            <a:srgbClr val="000000"/>
                          </a:solidFill>
                          <a:effectLst/>
                          <a:latin typeface="Times New Roman" panose="02020603050405020304" pitchFamily="18" charset="0"/>
                          <a:ea typeface="+mn-ea"/>
                          <a:cs typeface="+mn-cs"/>
                        </a:rPr>
                        <a:t>8,4</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14 417,0</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a:solidFill>
                            <a:srgbClr val="000000"/>
                          </a:solidFill>
                          <a:effectLst/>
                          <a:latin typeface="Times New Roman" panose="02020603050405020304" pitchFamily="18" charset="0"/>
                        </a:rPr>
                        <a:t>15 225,8</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723649">
                <a:tc>
                  <a:txBody>
                    <a:bodyPr/>
                    <a:lstStyle/>
                    <a:p>
                      <a:pPr algn="l" fontAlgn="ctr"/>
                      <a:r>
                        <a:rPr lang="ru-RU" sz="1200" b="0" i="0" u="none" strike="noStrike" dirty="0">
                          <a:solidFill>
                            <a:srgbClr val="000000"/>
                          </a:solidFill>
                          <a:effectLst/>
                          <a:latin typeface="Times New Roman" panose="02020603050405020304" pitchFamily="18" charset="0"/>
                        </a:rPr>
                        <a:t>на оказание медицинской помощи медицинскими организациями, подведомственными федеральным органам исполнительной власти</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800" b="1" i="0" u="none" strike="noStrike" dirty="0">
                          <a:solidFill>
                            <a:srgbClr val="000000"/>
                          </a:solidFill>
                          <a:effectLst/>
                          <a:latin typeface="Times New Roman" panose="02020603050405020304" pitchFamily="18" charset="0"/>
                        </a:rPr>
                        <a:t>686,0</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fontAlgn="b" latinLnBrk="0" hangingPunct="1"/>
                      <a:endParaRPr lang="ru-RU" sz="1800" b="1" i="0" u="none" strike="noStrike" kern="1200" dirty="0">
                        <a:solidFill>
                          <a:srgbClr val="000000"/>
                        </a:solidFill>
                        <a:effectLst/>
                        <a:latin typeface="Times New Roman" panose="02020603050405020304" pitchFamily="18" charset="0"/>
                        <a:ea typeface="+mn-ea"/>
                        <a:cs typeface="+mn-cs"/>
                      </a:endParaRP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720,3</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a:solidFill>
                            <a:srgbClr val="000000"/>
                          </a:solidFill>
                          <a:effectLst/>
                          <a:latin typeface="Times New Roman" panose="02020603050405020304" pitchFamily="18" charset="0"/>
                        </a:rPr>
                        <a:t>756,3</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032754103"/>
                  </a:ext>
                </a:extLst>
              </a:tr>
              <a:tr h="1080823">
                <a:tc>
                  <a:txBody>
                    <a:bodyPr/>
                    <a:lstStyle/>
                    <a:p>
                      <a:pPr algn="l" fontAlgn="ctr"/>
                      <a:r>
                        <a:rPr lang="ru-RU" sz="1200" b="0" i="0" u="none" strike="noStrike" dirty="0">
                          <a:solidFill>
                            <a:srgbClr val="000000"/>
                          </a:solidFill>
                          <a:effectLst/>
                          <a:latin typeface="Times New Roman" panose="02020603050405020304" pitchFamily="18" charset="0"/>
                        </a:rPr>
                        <a:t>на оказание медицинской помощи медицинскими организациями, за исключением подведомственных федеральным органам исполнительной власти, за счет субвенций Федерального фонда обязательного медицинского страхования </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800" b="1" i="0" u="none" strike="noStrike" dirty="0">
                          <a:solidFill>
                            <a:srgbClr val="000000"/>
                          </a:solidFill>
                          <a:effectLst/>
                          <a:latin typeface="Times New Roman" panose="02020603050405020304" pitchFamily="18" charset="0"/>
                        </a:rPr>
                        <a:t>13 078,6</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fontAlgn="b" latinLnBrk="0" hangingPunct="1"/>
                      <a:endParaRPr lang="ru-RU" sz="1800" b="1" i="0" u="none" strike="noStrike" kern="1200" dirty="0">
                        <a:solidFill>
                          <a:srgbClr val="000000"/>
                        </a:solidFill>
                        <a:effectLst/>
                        <a:latin typeface="Times New Roman" panose="02020603050405020304" pitchFamily="18" charset="0"/>
                        <a:ea typeface="+mn-ea"/>
                        <a:cs typeface="+mn-cs"/>
                      </a:endParaRP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13 696,7</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14 469,5</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50989959"/>
                  </a:ext>
                </a:extLst>
              </a:tr>
              <a:tr h="587141">
                <a:tc>
                  <a:txBody>
                    <a:bodyPr/>
                    <a:lstStyle/>
                    <a:p>
                      <a:pPr algn="l" fontAlgn="ctr"/>
                      <a:r>
                        <a:rPr lang="ru-RU" sz="1800" b="1" i="0" u="none" strike="noStrike" dirty="0">
                          <a:solidFill>
                            <a:srgbClr val="000000"/>
                          </a:solidFill>
                          <a:latin typeface="Times New Roman"/>
                        </a:rPr>
                        <a:t>Итого</a:t>
                      </a: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ru-RU" sz="1800" b="1" i="0" u="none" strike="noStrike" dirty="0" smtClean="0">
                          <a:solidFill>
                            <a:schemeClr val="tx1"/>
                          </a:solidFill>
                          <a:latin typeface="Times New Roman" panose="02020603050405020304" pitchFamily="18" charset="0"/>
                          <a:cs typeface="Times New Roman" panose="02020603050405020304" pitchFamily="18" charset="0"/>
                        </a:rPr>
                        <a:t>15 288,8</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ru-RU" sz="1800" b="1" i="0" u="none" strike="noStrike" dirty="0" smtClean="0">
                          <a:solidFill>
                            <a:schemeClr val="tx1"/>
                          </a:solidFill>
                          <a:latin typeface="Times New Roman" panose="02020603050405020304" pitchFamily="18" charset="0"/>
                          <a:cs typeface="Times New Roman" panose="02020603050405020304" pitchFamily="18" charset="0"/>
                        </a:rPr>
                        <a:t>16 292,5</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800" b="1" i="0" u="none" strike="noStrike" dirty="0">
                          <a:solidFill>
                            <a:srgbClr val="000000"/>
                          </a:solidFill>
                          <a:effectLst/>
                          <a:latin typeface="Times New Roman" panose="02020603050405020304" pitchFamily="18" charset="0"/>
                        </a:rPr>
                        <a:t>17 490,9</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fontAlgn="b" latinLnBrk="0" hangingPunct="1"/>
                      <a:r>
                        <a:rPr lang="ru-RU" sz="1800" b="1" i="0" u="none" strike="noStrike" kern="1200" dirty="0">
                          <a:solidFill>
                            <a:srgbClr val="000000"/>
                          </a:solidFill>
                          <a:effectLst/>
                          <a:latin typeface="Times New Roman" panose="02020603050405020304" pitchFamily="18" charset="0"/>
                          <a:ea typeface="+mn-ea"/>
                          <a:cs typeface="+mn-cs"/>
                        </a:rPr>
                        <a:t>7,4</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18 292,3</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ru-RU" sz="1800" b="1" i="0" u="none" strike="noStrike" dirty="0">
                          <a:solidFill>
                            <a:srgbClr val="000000"/>
                          </a:solidFill>
                          <a:effectLst/>
                          <a:latin typeface="Times New Roman" panose="02020603050405020304" pitchFamily="18" charset="0"/>
                        </a:rPr>
                        <a:t>19 256,1</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
        <p:nvSpPr>
          <p:cNvPr id="2" name="Номер слайда 1"/>
          <p:cNvSpPr>
            <a:spLocks noGrp="1"/>
          </p:cNvSpPr>
          <p:nvPr>
            <p:ph type="sldNum" sz="quarter" idx="12"/>
          </p:nvPr>
        </p:nvSpPr>
        <p:spPr/>
        <p:txBody>
          <a:bodyPr/>
          <a:lstStyle/>
          <a:p>
            <a:fld id="{5DE90F65-5BD4-4AFE-8888-784D93BB0901}" type="slidenum">
              <a:rPr lang="ru-RU" smtClean="0"/>
              <a:pPr/>
              <a:t>55</a:t>
            </a:fld>
            <a:endParaRPr lang="ru-RU"/>
          </a:p>
        </p:txBody>
      </p:sp>
    </p:spTree>
    <p:extLst>
      <p:ext uri="{BB962C8B-B14F-4D97-AF65-F5344CB8AC3E}">
        <p14:creationId xmlns="" xmlns:p14="http://schemas.microsoft.com/office/powerpoint/2010/main" val="38243594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43001" y="-184666"/>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Заголовок 1"/>
          <p:cNvSpPr txBox="1">
            <a:spLocks/>
          </p:cNvSpPr>
          <p:nvPr/>
        </p:nvSpPr>
        <p:spPr>
          <a:xfrm>
            <a:off x="226315" y="107888"/>
            <a:ext cx="8663154" cy="995404"/>
          </a:xfrm>
          <a:prstGeom prst="rect">
            <a:avLst/>
          </a:prstGeom>
          <a:solidFill>
            <a:srgbClr val="0070C0"/>
          </a:solidFill>
          <a:ln w="9525">
            <a:noFill/>
            <a:miter lim="800000"/>
            <a:headEnd/>
            <a:tailEnd/>
          </a:ln>
        </p:spPr>
        <p:txBody>
          <a:bodyPr lIns="95782" tIns="47891" rIns="95782" bIns="47891" anchor="ctr"/>
          <a:lstStyle>
            <a:defPPr>
              <a:defRPr lang="ru-RU"/>
            </a:defPPr>
            <a:lvl1pPr algn="ctr" fontAlgn="auto">
              <a:lnSpc>
                <a:spcPct val="80000"/>
              </a:lnSpc>
              <a:spcBef>
                <a:spcPts val="0"/>
              </a:spcBef>
              <a:spcAft>
                <a:spcPts val="0"/>
              </a:spcAft>
              <a:defRPr sz="1800" b="1">
                <a:solidFill>
                  <a:schemeClr val="bg1"/>
                </a:solidFill>
                <a:effectLst>
                  <a:outerShdw blurRad="38100" dist="38100" dir="2700000" algn="tl">
                    <a:srgbClr val="000000">
                      <a:alpha val="43137"/>
                    </a:srgbClr>
                  </a:outerShdw>
                </a:effectLst>
                <a:cs typeface="Times New Roman" pitchFamily="18" charset="0"/>
              </a:defRPr>
            </a:lvl1pPr>
          </a:lstStyle>
          <a:p>
            <a:pPr defTabSz="957263"/>
            <a:r>
              <a:rPr lang="ru-RU" sz="2400" dirty="0">
                <a:latin typeface="Times New Roman" pitchFamily="18" charset="0"/>
              </a:rPr>
              <a:t>Финансовое обеспечение  программы государственных гарантий бесплатного оказания гражданам медицинской помощи (без учета федерального бюджета) на </a:t>
            </a:r>
            <a:r>
              <a:rPr lang="ru-RU" sz="2400" dirty="0" smtClean="0">
                <a:latin typeface="Times New Roman" pitchFamily="18" charset="0"/>
              </a:rPr>
              <a:t>2019-2023 </a:t>
            </a:r>
            <a:r>
              <a:rPr lang="ru-RU" sz="2400" dirty="0">
                <a:latin typeface="Times New Roman" pitchFamily="18" charset="0"/>
              </a:rPr>
              <a:t>годы, </a:t>
            </a:r>
            <a:r>
              <a:rPr lang="ru-RU" sz="1600" dirty="0">
                <a:latin typeface="Times New Roman" pitchFamily="18" charset="0"/>
              </a:rPr>
              <a:t>млрд. рублей </a:t>
            </a:r>
            <a:endParaRPr lang="ru-RU" sz="2400" dirty="0">
              <a:latin typeface="Times New Roman" pitchFamily="18" charset="0"/>
            </a:endParaRPr>
          </a:p>
        </p:txBody>
      </p:sp>
      <p:graphicFrame>
        <p:nvGraphicFramePr>
          <p:cNvPr id="9" name="Таблица 8"/>
          <p:cNvGraphicFramePr>
            <a:graphicFrameLocks noGrp="1"/>
          </p:cNvGraphicFramePr>
          <p:nvPr>
            <p:extLst>
              <p:ext uri="{D42A27DB-BD31-4B8C-83A1-F6EECF244321}">
                <p14:modId xmlns="" xmlns:p14="http://schemas.microsoft.com/office/powerpoint/2010/main" val="3470813046"/>
              </p:ext>
            </p:extLst>
          </p:nvPr>
        </p:nvGraphicFramePr>
        <p:xfrm>
          <a:off x="238539" y="1196755"/>
          <a:ext cx="8650931" cy="4857205"/>
        </p:xfrm>
        <a:graphic>
          <a:graphicData uri="http://schemas.openxmlformats.org/drawingml/2006/table">
            <a:tbl>
              <a:tblPr/>
              <a:tblGrid>
                <a:gridCol w="3598076">
                  <a:extLst>
                    <a:ext uri="{9D8B030D-6E8A-4147-A177-3AD203B41FA5}">
                      <a16:colId xmlns="" xmlns:a16="http://schemas.microsoft.com/office/drawing/2014/main" val="20000"/>
                    </a:ext>
                  </a:extLst>
                </a:gridCol>
                <a:gridCol w="1010571">
                  <a:extLst>
                    <a:ext uri="{9D8B030D-6E8A-4147-A177-3AD203B41FA5}">
                      <a16:colId xmlns="" xmlns:a16="http://schemas.microsoft.com/office/drawing/2014/main" val="20002"/>
                    </a:ext>
                  </a:extLst>
                </a:gridCol>
                <a:gridCol w="1010571">
                  <a:extLst>
                    <a:ext uri="{9D8B030D-6E8A-4147-A177-3AD203B41FA5}">
                      <a16:colId xmlns="" xmlns:a16="http://schemas.microsoft.com/office/drawing/2014/main" val="20003"/>
                    </a:ext>
                  </a:extLst>
                </a:gridCol>
                <a:gridCol w="1010571">
                  <a:extLst>
                    <a:ext uri="{9D8B030D-6E8A-4147-A177-3AD203B41FA5}">
                      <a16:colId xmlns="" xmlns:a16="http://schemas.microsoft.com/office/drawing/2014/main" val="20004"/>
                    </a:ext>
                  </a:extLst>
                </a:gridCol>
                <a:gridCol w="1010571">
                  <a:extLst>
                    <a:ext uri="{9D8B030D-6E8A-4147-A177-3AD203B41FA5}">
                      <a16:colId xmlns="" xmlns:a16="http://schemas.microsoft.com/office/drawing/2014/main" val="20005"/>
                    </a:ext>
                  </a:extLst>
                </a:gridCol>
                <a:gridCol w="1010571">
                  <a:extLst>
                    <a:ext uri="{9D8B030D-6E8A-4147-A177-3AD203B41FA5}">
                      <a16:colId xmlns="" xmlns:a16="http://schemas.microsoft.com/office/drawing/2014/main" val="20006"/>
                    </a:ext>
                  </a:extLst>
                </a:gridCol>
              </a:tblGrid>
              <a:tr h="1080823">
                <a:tc>
                  <a:txBody>
                    <a:bodyPr/>
                    <a:lstStyle/>
                    <a:p>
                      <a:pPr algn="ctr" fontAlgn="ctr"/>
                      <a:r>
                        <a:rPr lang="ru-RU" sz="1800" b="1" i="0" u="none" strike="noStrike" dirty="0">
                          <a:solidFill>
                            <a:srgbClr val="000000"/>
                          </a:solidFill>
                          <a:latin typeface="Times New Roman"/>
                        </a:rPr>
                        <a:t>Источник финансового обеспечения</a:t>
                      </a: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1800" b="1" i="0" u="none" strike="noStrike" dirty="0" smtClean="0">
                          <a:solidFill>
                            <a:schemeClr val="tx1"/>
                          </a:solidFill>
                          <a:latin typeface="Times New Roman" panose="02020603050405020304" pitchFamily="18" charset="0"/>
                          <a:cs typeface="Times New Roman" panose="02020603050405020304" pitchFamily="18" charset="0"/>
                        </a:rPr>
                        <a:t>2019 год</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1800" b="1" i="0" u="none" strike="noStrike" dirty="0" smtClean="0">
                          <a:solidFill>
                            <a:schemeClr val="tx1"/>
                          </a:solidFill>
                          <a:latin typeface="Times New Roman" panose="02020603050405020304" pitchFamily="18" charset="0"/>
                          <a:cs typeface="Times New Roman" panose="02020603050405020304" pitchFamily="18" charset="0"/>
                        </a:rPr>
                        <a:t>2020 год</a:t>
                      </a:r>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000000"/>
                          </a:solidFill>
                          <a:effectLst/>
                          <a:latin typeface="Times New Roman" panose="02020603050405020304" pitchFamily="18" charset="0"/>
                        </a:rPr>
                        <a:t>2021 год</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800" b="1" i="0" u="none" strike="noStrike" dirty="0">
                          <a:solidFill>
                            <a:srgbClr val="000000"/>
                          </a:solidFill>
                          <a:effectLst/>
                          <a:latin typeface="Times New Roman" panose="02020603050405020304" pitchFamily="18" charset="0"/>
                        </a:rPr>
                        <a:t>2022 год</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800" b="1" i="0" u="none" strike="noStrike">
                          <a:solidFill>
                            <a:srgbClr val="000000"/>
                          </a:solidFill>
                          <a:effectLst/>
                          <a:latin typeface="Times New Roman" panose="02020603050405020304" pitchFamily="18" charset="0"/>
                        </a:rPr>
                        <a:t>2023 год</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742237">
                <a:tc>
                  <a:txBody>
                    <a:bodyPr/>
                    <a:lstStyle/>
                    <a:p>
                      <a:pPr algn="l" fontAlgn="ctr"/>
                      <a:r>
                        <a:rPr lang="ru-RU" sz="1800" b="1" i="0" u="none" strike="noStrike" dirty="0">
                          <a:solidFill>
                            <a:srgbClr val="000000"/>
                          </a:solidFill>
                          <a:latin typeface="Times New Roman"/>
                        </a:rPr>
                        <a:t>Средства бюджета субъекта </a:t>
                      </a:r>
                      <a:r>
                        <a:rPr lang="ru-RU" sz="1800" b="1" i="0" u="none" strike="noStrike" dirty="0" smtClean="0">
                          <a:solidFill>
                            <a:srgbClr val="000000"/>
                          </a:solidFill>
                          <a:latin typeface="Times New Roman"/>
                        </a:rPr>
                        <a:t>РФ* </a:t>
                      </a:r>
                      <a:r>
                        <a:rPr lang="ru-RU" sz="1200" b="1" i="0" u="none" strike="noStrike" dirty="0" smtClean="0">
                          <a:solidFill>
                            <a:srgbClr val="000000"/>
                          </a:solidFill>
                          <a:latin typeface="Times New Roman"/>
                        </a:rPr>
                        <a:t>(без учета региональных особенностей)</a:t>
                      </a:r>
                      <a:endParaRPr lang="ru-RU" sz="1200" b="1" i="0" u="none" strike="noStrike" dirty="0">
                        <a:solidFill>
                          <a:srgbClr val="000000"/>
                        </a:solidFill>
                        <a:latin typeface="Times New Roman"/>
                      </a:endParaRP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800" b="1" i="0" u="none" strike="noStrike" dirty="0" smtClean="0">
                          <a:solidFill>
                            <a:schemeClr val="tx1"/>
                          </a:solidFill>
                          <a:latin typeface="Times New Roman"/>
                        </a:rPr>
                        <a:t>512,7*</a:t>
                      </a:r>
                      <a:endParaRPr lang="ru-RU" sz="1800" b="1" i="0" u="none" strike="noStrike" dirty="0">
                        <a:solidFill>
                          <a:schemeClr val="tx1"/>
                        </a:solidFill>
                        <a:latin typeface="Times New Roman"/>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800" b="1" i="0" u="none" strike="noStrike" dirty="0" smtClean="0">
                          <a:solidFill>
                            <a:schemeClr val="tx1"/>
                          </a:solidFill>
                          <a:latin typeface="Times New Roman"/>
                        </a:rPr>
                        <a:t>527,5*</a:t>
                      </a:r>
                      <a:endParaRPr lang="ru-RU" sz="1800" b="1" i="0" u="none" strike="noStrike" dirty="0">
                        <a:solidFill>
                          <a:schemeClr val="tx1"/>
                        </a:solidFill>
                        <a:latin typeface="Times New Roman"/>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ru-RU" sz="1800" b="1" i="0" u="none" strike="noStrike" kern="1200" dirty="0" smtClean="0">
                          <a:solidFill>
                            <a:schemeClr val="tx1"/>
                          </a:solidFill>
                          <a:latin typeface="Times New Roman"/>
                          <a:ea typeface="+mn-ea"/>
                          <a:cs typeface="+mn-cs"/>
                        </a:rPr>
                        <a:t>546,5*</a:t>
                      </a:r>
                      <a:endParaRPr lang="ru-RU" sz="1800" b="1" i="0" u="none" strike="noStrike" kern="1200" dirty="0">
                        <a:solidFill>
                          <a:schemeClr val="tx1"/>
                        </a:solidFill>
                        <a:latin typeface="Times New Roman"/>
                        <a:ea typeface="+mn-ea"/>
                        <a:cs typeface="+mn-cs"/>
                      </a:endParaRP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smtClean="0">
                          <a:solidFill>
                            <a:schemeClr val="tx1"/>
                          </a:solidFill>
                          <a:latin typeface="Times New Roman"/>
                          <a:ea typeface="+mn-ea"/>
                          <a:cs typeface="+mn-cs"/>
                        </a:rPr>
                        <a:t>567,9*</a:t>
                      </a:r>
                      <a:endParaRPr lang="ru-RU" sz="1800" b="1" i="0" u="none" strike="noStrike" kern="1200" dirty="0">
                        <a:solidFill>
                          <a:schemeClr val="tx1"/>
                        </a:solidFill>
                        <a:latin typeface="Times New Roman"/>
                        <a:ea typeface="+mn-ea"/>
                        <a:cs typeface="+mn-cs"/>
                      </a:endParaRP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smtClean="0">
                          <a:solidFill>
                            <a:schemeClr val="tx1"/>
                          </a:solidFill>
                          <a:latin typeface="Times New Roman"/>
                          <a:ea typeface="+mn-ea"/>
                          <a:cs typeface="+mn-cs"/>
                        </a:rPr>
                        <a:t>589,9*</a:t>
                      </a:r>
                      <a:endParaRPr lang="ru-RU" sz="1800" b="1" i="0" u="none" strike="noStrike" kern="1200" dirty="0">
                        <a:solidFill>
                          <a:schemeClr val="tx1"/>
                        </a:solidFill>
                        <a:latin typeface="Times New Roman"/>
                        <a:ea typeface="+mn-ea"/>
                        <a:cs typeface="+mn-cs"/>
                      </a:endParaRP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642532">
                <a:tc>
                  <a:txBody>
                    <a:bodyPr/>
                    <a:lstStyle/>
                    <a:p>
                      <a:pPr algn="l" fontAlgn="ctr"/>
                      <a:r>
                        <a:rPr lang="ru-RU" sz="1800" b="1" i="0" u="none" strike="noStrike" dirty="0">
                          <a:solidFill>
                            <a:srgbClr val="000000"/>
                          </a:solidFill>
                          <a:latin typeface="Times New Roman"/>
                        </a:rPr>
                        <a:t>Средства ОМС</a:t>
                      </a: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800" b="1" i="0" u="none" strike="noStrike" dirty="0" smtClean="0">
                          <a:solidFill>
                            <a:schemeClr val="tx1"/>
                          </a:solidFill>
                          <a:latin typeface="Times New Roman"/>
                        </a:rPr>
                        <a:t>2 068,5</a:t>
                      </a:r>
                      <a:endParaRPr lang="ru-RU" sz="1800" b="1" i="0" u="none" strike="noStrike" dirty="0">
                        <a:solidFill>
                          <a:schemeClr val="tx1"/>
                        </a:solidFill>
                        <a:latin typeface="Times New Roman"/>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800" b="1" i="0" u="none" strike="noStrike" dirty="0" smtClean="0">
                          <a:solidFill>
                            <a:schemeClr val="tx1"/>
                          </a:solidFill>
                          <a:latin typeface="Times New Roman"/>
                        </a:rPr>
                        <a:t>2 225,4</a:t>
                      </a: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2 396,2</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2 509,8</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a:solidFill>
                            <a:schemeClr val="tx1"/>
                          </a:solidFill>
                          <a:latin typeface="Times New Roman"/>
                          <a:ea typeface="+mn-ea"/>
                          <a:cs typeface="+mn-cs"/>
                        </a:rPr>
                        <a:t>2 650,6</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723649">
                <a:tc>
                  <a:txBody>
                    <a:bodyPr/>
                    <a:lstStyle/>
                    <a:p>
                      <a:pPr algn="l" fontAlgn="ctr"/>
                      <a:r>
                        <a:rPr lang="ru-RU" sz="1200" b="0" i="0" u="none" strike="noStrike" dirty="0">
                          <a:solidFill>
                            <a:srgbClr val="000000"/>
                          </a:solidFill>
                          <a:effectLst/>
                          <a:latin typeface="Times New Roman" panose="02020603050405020304" pitchFamily="18" charset="0"/>
                        </a:rPr>
                        <a:t>на оказание медицинской помощи медицинскими организациями, подведомственными федеральным органам исполнительной власти</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119,4</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125,4</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131,7</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032754103"/>
                  </a:ext>
                </a:extLst>
              </a:tr>
              <a:tr h="1080823">
                <a:tc>
                  <a:txBody>
                    <a:bodyPr/>
                    <a:lstStyle/>
                    <a:p>
                      <a:pPr algn="l" fontAlgn="ctr"/>
                      <a:r>
                        <a:rPr lang="ru-RU" sz="1200" b="0" i="0" u="none" strike="noStrike" dirty="0">
                          <a:solidFill>
                            <a:srgbClr val="000000"/>
                          </a:solidFill>
                          <a:effectLst/>
                          <a:latin typeface="Times New Roman" panose="02020603050405020304" pitchFamily="18" charset="0"/>
                        </a:rPr>
                        <a:t>на оказание медицинской помощи медицинскими организациями, за исключением подведомственных федеральным органам исполнительной власти, за счет субвенций Федерального фонда обязательного медицинского страхования </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ru-RU" sz="1800" b="1" i="0" u="none" strike="noStrike" dirty="0">
                        <a:solidFill>
                          <a:schemeClr val="tx1"/>
                        </a:solidFill>
                        <a:latin typeface="Times New Roman" panose="02020603050405020304" pitchFamily="18" charset="0"/>
                        <a:cs typeface="Times New Roman" panose="02020603050405020304" pitchFamily="18" charset="0"/>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2 276,8</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2 384,4</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2 519,0</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50989959"/>
                  </a:ext>
                </a:extLst>
              </a:tr>
              <a:tr h="587141">
                <a:tc>
                  <a:txBody>
                    <a:bodyPr/>
                    <a:lstStyle/>
                    <a:p>
                      <a:pPr algn="l" fontAlgn="ctr"/>
                      <a:r>
                        <a:rPr lang="ru-RU" sz="1800" b="1" i="0" u="none" strike="noStrike" dirty="0">
                          <a:solidFill>
                            <a:srgbClr val="000000"/>
                          </a:solidFill>
                          <a:latin typeface="Times New Roman"/>
                        </a:rPr>
                        <a:t>Итого</a:t>
                      </a:r>
                    </a:p>
                  </a:txBody>
                  <a:tcPr marL="5822" marR="5822" marT="7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800" b="1" i="0" u="none" strike="noStrike" dirty="0" smtClean="0">
                          <a:solidFill>
                            <a:schemeClr val="tx1"/>
                          </a:solidFill>
                          <a:latin typeface="Times New Roman"/>
                        </a:rPr>
                        <a:t>2 581,2</a:t>
                      </a:r>
                      <a:endParaRPr lang="ru-RU" sz="1800" b="1" i="0" u="none" strike="noStrike" dirty="0">
                        <a:solidFill>
                          <a:schemeClr val="tx1"/>
                        </a:solidFill>
                        <a:latin typeface="Times New Roman"/>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ru-RU" sz="1800" b="1" i="0" u="none" strike="noStrike" dirty="0" smtClean="0">
                          <a:solidFill>
                            <a:schemeClr val="tx1"/>
                          </a:solidFill>
                          <a:latin typeface="Times New Roman"/>
                        </a:rPr>
                        <a:t>2 752,9</a:t>
                      </a:r>
                      <a:endParaRPr lang="ru-RU" sz="1800" b="1" i="0" u="none" strike="noStrike" dirty="0">
                        <a:solidFill>
                          <a:schemeClr val="tx1"/>
                        </a:solidFill>
                        <a:latin typeface="Times New Roman"/>
                      </a:endParaRPr>
                    </a:p>
                  </a:txBody>
                  <a:tcPr marL="4871" marR="4871" marT="6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2 942,7</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3 077,7</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ru-RU" sz="1800" b="1" i="0" u="none" strike="noStrike" kern="1200" dirty="0">
                          <a:solidFill>
                            <a:schemeClr val="tx1"/>
                          </a:solidFill>
                          <a:latin typeface="Times New Roman"/>
                          <a:ea typeface="+mn-ea"/>
                          <a:cs typeface="+mn-cs"/>
                        </a:rPr>
                        <a:t>3 240,6</a:t>
                      </a:r>
                    </a:p>
                  </a:txBody>
                  <a:tcPr marL="7144" marR="714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
        <p:nvSpPr>
          <p:cNvPr id="2" name="Номер слайда 1"/>
          <p:cNvSpPr>
            <a:spLocks noGrp="1"/>
          </p:cNvSpPr>
          <p:nvPr>
            <p:ph type="sldNum" sz="quarter" idx="12"/>
          </p:nvPr>
        </p:nvSpPr>
        <p:spPr/>
        <p:txBody>
          <a:bodyPr/>
          <a:lstStyle/>
          <a:p>
            <a:fld id="{5DE90F65-5BD4-4AFE-8888-784D93BB0901}" type="slidenum">
              <a:rPr lang="ru-RU" smtClean="0"/>
              <a:pPr/>
              <a:t>56</a:t>
            </a:fld>
            <a:endParaRPr lang="ru-RU"/>
          </a:p>
        </p:txBody>
      </p:sp>
    </p:spTree>
    <p:extLst>
      <p:ext uri="{BB962C8B-B14F-4D97-AF65-F5344CB8AC3E}">
        <p14:creationId xmlns="" xmlns:p14="http://schemas.microsoft.com/office/powerpoint/2010/main" val="20009306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Объект 2"/>
          <p:cNvSpPr>
            <a:spLocks noGrp="1"/>
          </p:cNvSpPr>
          <p:nvPr>
            <p:ph idx="1"/>
          </p:nvPr>
        </p:nvSpPr>
        <p:spPr>
          <a:xfrm>
            <a:off x="0" y="188913"/>
            <a:ext cx="9144000" cy="5937250"/>
          </a:xfrm>
        </p:spPr>
        <p:txBody>
          <a:bodyPr/>
          <a:lstStyle/>
          <a:p>
            <a:pPr marL="0" indent="0" algn="ctr">
              <a:buFont typeface="Arial" panose="020B0604020202020204" pitchFamily="34" charset="0"/>
              <a:buNone/>
              <a:defRPr/>
            </a:pPr>
            <a:r>
              <a:rPr lang="ru-RU" sz="4000" dirty="0"/>
              <a:t>Приказ Министерства здравоохранения РФ от 31 июля 2020 г. № 785н</a:t>
            </a:r>
            <a:br>
              <a:rPr lang="ru-RU" sz="4000" dirty="0"/>
            </a:br>
            <a:r>
              <a:rPr lang="ru-RU" sz="4000" dirty="0"/>
              <a:t>"Об утверждении Требований к организации и проведению внутреннего контроля качества и безопасности медицинской деятельности"</a:t>
            </a:r>
          </a:p>
          <a:p>
            <a:pPr algn="ctr">
              <a:defRPr/>
            </a:pPr>
            <a:endParaRPr lang="ru-RU" altLang="ru-RU" sz="4000" dirty="0" smtClean="0"/>
          </a:p>
        </p:txBody>
      </p:sp>
    </p:spTree>
    <p:extLst>
      <p:ext uri="{BB962C8B-B14F-4D97-AF65-F5344CB8AC3E}">
        <p14:creationId xmlns="" xmlns:p14="http://schemas.microsoft.com/office/powerpoint/2010/main" val="15571152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Заголовок 1"/>
          <p:cNvSpPr>
            <a:spLocks noGrp="1"/>
          </p:cNvSpPr>
          <p:nvPr>
            <p:ph type="title"/>
          </p:nvPr>
        </p:nvSpPr>
        <p:spPr>
          <a:xfrm>
            <a:off x="461963" y="260350"/>
            <a:ext cx="8229600" cy="1143000"/>
          </a:xfrm>
        </p:spPr>
        <p:txBody>
          <a:bodyPr/>
          <a:lstStyle/>
          <a:p>
            <a:r>
              <a:rPr lang="ru-RU" altLang="ru-RU" smtClean="0"/>
              <a:t>Внутренний контроль качества - изменения</a:t>
            </a:r>
          </a:p>
        </p:txBody>
      </p:sp>
      <p:sp>
        <p:nvSpPr>
          <p:cNvPr id="148483" name="Объект 2"/>
          <p:cNvSpPr>
            <a:spLocks noGrp="1"/>
          </p:cNvSpPr>
          <p:nvPr>
            <p:ph idx="1"/>
          </p:nvPr>
        </p:nvSpPr>
        <p:spPr>
          <a:xfrm>
            <a:off x="107950" y="1544638"/>
            <a:ext cx="8362950" cy="5289550"/>
          </a:xfrm>
        </p:spPr>
        <p:txBody>
          <a:bodyPr/>
          <a:lstStyle/>
          <a:p>
            <a:pPr marL="0" indent="0" algn="ctr">
              <a:buFont typeface="Arial" panose="020B0604020202020204" pitchFamily="34" charset="0"/>
              <a:buNone/>
            </a:pPr>
            <a:r>
              <a:rPr lang="ru-RU" altLang="ru-RU" sz="3600" b="1" dirty="0" smtClean="0"/>
              <a:t>Приказ Федерального фонда обязательного медицинского страхования от 28 февраля 2019 г. № 36 "Об утверждении Порядка организации и проведения контроля объемов, сроков, качества и условий предоставления медицинской помощи по обязательному медицинскому страхованию"</a:t>
            </a:r>
            <a:endParaRPr lang="ru-RU" altLang="ru-RU" sz="3600" dirty="0" smtClean="0"/>
          </a:p>
        </p:txBody>
      </p:sp>
    </p:spTree>
    <p:extLst>
      <p:ext uri="{BB962C8B-B14F-4D97-AF65-F5344CB8AC3E}">
        <p14:creationId xmlns="" xmlns:p14="http://schemas.microsoft.com/office/powerpoint/2010/main" val="9530433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Объект 2"/>
          <p:cNvSpPr>
            <a:spLocks noGrp="1"/>
          </p:cNvSpPr>
          <p:nvPr>
            <p:ph idx="1"/>
          </p:nvPr>
        </p:nvSpPr>
        <p:spPr>
          <a:xfrm>
            <a:off x="0" y="188913"/>
            <a:ext cx="9144000" cy="5937250"/>
          </a:xfrm>
        </p:spPr>
        <p:txBody>
          <a:bodyPr/>
          <a:lstStyle/>
          <a:p>
            <a:pPr>
              <a:lnSpc>
                <a:spcPct val="70000"/>
              </a:lnSpc>
            </a:pPr>
            <a:r>
              <a:rPr lang="ru-RU" altLang="ru-RU" sz="4000" smtClean="0"/>
              <a:t>92. В соответствии со статьей 42 Федерального закона "Об обязательном медицинском страховании в Российской Федерации" медицинская организация имеет право обжаловать заключение страховой медицинской организации по результатам контроля в течение пятнадцати рабочих дней со дня получения актов страховой медицинской организации путем направления в территориальный фонд письменной претензии по форме, согласно </a:t>
            </a:r>
            <a:r>
              <a:rPr lang="ru-RU" altLang="ru-RU" sz="4000" smtClean="0">
                <a:hlinkClick r:id="rId2"/>
              </a:rPr>
              <a:t>приложению 7</a:t>
            </a:r>
            <a:r>
              <a:rPr lang="ru-RU" altLang="ru-RU" sz="4000" smtClean="0"/>
              <a:t> к настоящему Порядку.</a:t>
            </a:r>
          </a:p>
          <a:p>
            <a:endParaRPr lang="ru-RU" altLang="ru-RU" smtClean="0"/>
          </a:p>
        </p:txBody>
      </p:sp>
    </p:spTree>
    <p:extLst>
      <p:ext uri="{BB962C8B-B14F-4D97-AF65-F5344CB8AC3E}">
        <p14:creationId xmlns="" xmlns:p14="http://schemas.microsoft.com/office/powerpoint/2010/main" val="428984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0" y="142875"/>
            <a:ext cx="9144000" cy="4525963"/>
          </a:xfrm>
        </p:spPr>
        <p:txBody>
          <a:bodyPr/>
          <a:lstStyle/>
          <a:p>
            <a:r>
              <a:rPr lang="ru-RU" sz="4800" dirty="0" smtClean="0"/>
              <a:t>Признан утратившим силу приказ Министерства здравоохранения Российской Федерации от 24 декабря 2012 г. N 1355н "Об утверждении формы типового договора на оказание и оплату медицинской помощи по обязательному медицинскому страхованию" </a:t>
            </a:r>
          </a:p>
          <a:p>
            <a:pPr>
              <a:lnSpc>
                <a:spcPct val="70000"/>
              </a:lnSpc>
            </a:pPr>
            <a:endParaRPr lang="ru-RU" sz="48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Заголовок 1"/>
          <p:cNvSpPr>
            <a:spLocks noGrp="1"/>
          </p:cNvSpPr>
          <p:nvPr>
            <p:ph type="title"/>
          </p:nvPr>
        </p:nvSpPr>
        <p:spPr>
          <a:xfrm>
            <a:off x="471488" y="457200"/>
            <a:ext cx="8229600" cy="1143000"/>
          </a:xfrm>
        </p:spPr>
        <p:txBody>
          <a:bodyPr/>
          <a:lstStyle/>
          <a:p>
            <a:r>
              <a:rPr lang="ru-RU" altLang="ru-RU" smtClean="0"/>
              <a:t>К претензии в обязательном порядке прилагаются:</a:t>
            </a:r>
            <a:br>
              <a:rPr lang="ru-RU" altLang="ru-RU" smtClean="0"/>
            </a:br>
            <a:endParaRPr lang="ru-RU" altLang="ru-RU" smtClean="0"/>
          </a:p>
        </p:txBody>
      </p:sp>
      <p:sp>
        <p:nvSpPr>
          <p:cNvPr id="150531" name="Объект 2"/>
          <p:cNvSpPr>
            <a:spLocks noGrp="1"/>
          </p:cNvSpPr>
          <p:nvPr>
            <p:ph idx="1"/>
          </p:nvPr>
        </p:nvSpPr>
        <p:spPr>
          <a:xfrm>
            <a:off x="0" y="1412875"/>
            <a:ext cx="9144000" cy="4713288"/>
          </a:xfrm>
        </p:spPr>
        <p:txBody>
          <a:bodyPr/>
          <a:lstStyle/>
          <a:p>
            <a:r>
              <a:rPr lang="ru-RU" altLang="ru-RU" sz="4000" smtClean="0"/>
              <a:t>1) обоснование претензии;</a:t>
            </a:r>
          </a:p>
          <a:p>
            <a:r>
              <a:rPr lang="ru-RU" altLang="ru-RU" sz="4000" smtClean="0"/>
              <a:t>2) перечень вопросов по каждому оспариваемому случаю;</a:t>
            </a:r>
          </a:p>
          <a:p>
            <a:r>
              <a:rPr lang="ru-RU" altLang="ru-RU" sz="4000" b="1" i="1" smtClean="0"/>
              <a:t>3) материалы внутреннего контроля качества и безопасности медицинской деятельности по оспариваемому случаю.</a:t>
            </a:r>
          </a:p>
          <a:p>
            <a:endParaRPr lang="ru-RU" altLang="ru-RU" sz="4000" smtClean="0"/>
          </a:p>
        </p:txBody>
      </p:sp>
    </p:spTree>
    <p:extLst>
      <p:ext uri="{BB962C8B-B14F-4D97-AF65-F5344CB8AC3E}">
        <p14:creationId xmlns="" xmlns:p14="http://schemas.microsoft.com/office/powerpoint/2010/main" val="20183245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Объект 2"/>
          <p:cNvSpPr>
            <a:spLocks noGrp="1"/>
          </p:cNvSpPr>
          <p:nvPr>
            <p:ph idx="1"/>
          </p:nvPr>
        </p:nvSpPr>
        <p:spPr>
          <a:xfrm>
            <a:off x="0" y="188913"/>
            <a:ext cx="9144000" cy="5937250"/>
          </a:xfrm>
        </p:spPr>
        <p:txBody>
          <a:bodyPr/>
          <a:lstStyle/>
          <a:p>
            <a:r>
              <a:rPr lang="ru-RU" altLang="ru-RU" sz="4000" smtClean="0"/>
              <a:t>Наличие внутреннего контроля качества является также лицензионным требованием для организаций - соискателей лицензии на осуществление медицинской деятельности, а соблюдение порядка проведения такого контроля - для лицензиатов.</a:t>
            </a:r>
          </a:p>
          <a:p>
            <a:endParaRPr lang="ru-RU" altLang="ru-RU" sz="4000" smtClean="0"/>
          </a:p>
        </p:txBody>
      </p:sp>
    </p:spTree>
    <p:extLst>
      <p:ext uri="{BB962C8B-B14F-4D97-AF65-F5344CB8AC3E}">
        <p14:creationId xmlns="" xmlns:p14="http://schemas.microsoft.com/office/powerpoint/2010/main" val="11316932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gn="ctr">
              <a:buNone/>
            </a:pPr>
            <a:r>
              <a:rPr lang="ru-RU" sz="4000" b="1" dirty="0" smtClean="0"/>
              <a:t>Особенности финансового обеспечения в системе ОМС в 2021 году в случае установления ограничений из-за распространения коронавирусной инфекции </a:t>
            </a:r>
            <a:r>
              <a:rPr lang="en-US" sz="4000" b="1" dirty="0" smtClean="0"/>
              <a:t>COVID-19</a:t>
            </a:r>
            <a:endParaRPr lang="ru-RU" sz="4000" b="1"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000" dirty="0" smtClean="0"/>
              <a:t>Постановление </a:t>
            </a:r>
            <a:r>
              <a:rPr lang="ru-RU" sz="4000" dirty="0" smtClean="0"/>
              <a:t>Правительства РФ  от 28 декабря 2020 г. № 2299 «О Программе государственных гарантий бесплатного оказания гражданам медицинской помощи на 2021 год и на плановый период 2022 и 2023 годов</a:t>
            </a:r>
            <a:r>
              <a:rPr lang="ru-RU" sz="4000" b="1" dirty="0" smtClean="0"/>
              <a:t>»</a:t>
            </a:r>
            <a:endParaRPr lang="ru-RU" sz="4000" dirty="0" smtClean="0"/>
          </a:p>
          <a:p>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sz="3600" dirty="0" smtClean="0"/>
              <a:t>4. Установить, что в условиях возникновения угрозы распространения заболеваний, вызванных новой коронавирусной инфекцией, со дня установления решением высшего должностного лица субъекта </a:t>
            </a:r>
            <a:r>
              <a:rPr lang="ru-RU" sz="3600" dirty="0" smtClean="0"/>
              <a:t>РФ </a:t>
            </a:r>
            <a:r>
              <a:rPr lang="ru-RU" sz="3600" dirty="0" smtClean="0"/>
              <a:t>(руководителя высшего исполнительного органа государственной власти субъекта </a:t>
            </a:r>
            <a:r>
              <a:rPr lang="ru-RU" sz="3600" dirty="0" smtClean="0"/>
              <a:t>РФ) </a:t>
            </a:r>
            <a:r>
              <a:rPr lang="ru-RU" sz="3600" dirty="0" smtClean="0"/>
              <a:t>на территории субъекта </a:t>
            </a:r>
            <a:r>
              <a:rPr lang="ru-RU" sz="3600" dirty="0" smtClean="0"/>
              <a:t>РФ </a:t>
            </a:r>
            <a:r>
              <a:rPr lang="ru-RU" sz="3600" dirty="0" smtClean="0"/>
              <a:t>ограничительных мер по обеспечению санитарно-эпидемиологического благополучия населения в связи с распространением новой коронавирусной инфекции (COVID-19) и до дня их отмены финансовое обеспечение расходов страховых медицинских организаций и медицинских организаций,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buNone/>
            </a:pPr>
            <a:r>
              <a:rPr lang="ru-RU" sz="3800" dirty="0" smtClean="0"/>
              <a:t>	</a:t>
            </a:r>
            <a:r>
              <a:rPr lang="ru-RU" sz="3900" dirty="0" smtClean="0"/>
              <a:t>осуществляющих </a:t>
            </a:r>
            <a:r>
              <a:rPr lang="ru-RU" sz="3900" dirty="0" smtClean="0"/>
              <a:t>деятельность в сфере обязательного медицинского страхования, может осуществляться в порядке ежемесячного авансирования оплаты медицинской помощи в размере до одной двенадцатой объема годового финансового обеспечения предоставления медицинской помощи по </a:t>
            </a:r>
            <a:r>
              <a:rPr lang="ru-RU" sz="3900" dirty="0" smtClean="0"/>
              <a:t>ОМС, </a:t>
            </a:r>
            <a:r>
              <a:rPr lang="ru-RU" sz="3900" dirty="0" smtClean="0"/>
              <a:t>распределенного решением комиссии по разработке территориальной программы обязательного медицинского страхования, </a:t>
            </a:r>
            <a:r>
              <a:rPr lang="ru-RU" sz="3900" b="1" dirty="0" smtClean="0"/>
              <a:t>без учета фактического выполнения объемов предоставления медицинской помощи</a:t>
            </a:r>
            <a:r>
              <a:rPr lang="ru-RU" sz="3900" dirty="0" smtClean="0"/>
              <a:t>.</a:t>
            </a:r>
            <a:endParaRPr lang="ru-RU" sz="3900"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gn="ctr">
              <a:buNone/>
            </a:pPr>
            <a:r>
              <a:rPr lang="ru-RU" sz="4400" dirty="0" smtClean="0"/>
              <a:t>Проект Постановления Правительства РФ</a:t>
            </a:r>
          </a:p>
          <a:p>
            <a:pPr algn="ctr">
              <a:buNone/>
            </a:pPr>
            <a:r>
              <a:rPr lang="ru-RU" sz="4400" dirty="0" smtClean="0"/>
              <a:t>«Об особенностях реализации базовой программы обязательного медицинского страхования в условиях возникновения угрозы распространения заболеваний, вызванных новой коронавирусной инфекцией» </a:t>
            </a:r>
          </a:p>
          <a:p>
            <a:pPr algn="ctr"/>
            <a:endParaRPr lang="ru-RU" sz="4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nSpc>
                <a:spcPct val="70000"/>
              </a:lnSpc>
            </a:pPr>
            <a:r>
              <a:rPr lang="ru-RU" sz="3900" dirty="0" smtClean="0"/>
              <a:t>1. Установить, что в условиях возникновения угрозы распространения заболеваний, вызванных новой коронавирусной инфекцией, со дня установления решением высшего должностного лица субъекта Российской Федерации (руководителя высшего исполнительного органа государственной власти субъекта РФ) на территории субъекта Российской Федерации ограничительных мер по обеспечению санитарно-эпидемиологического благополучия населения в связи с распространением новой коронавирусной инфекции (COVID-19) и до дня их отмены:</a:t>
            </a:r>
          </a:p>
          <a:p>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nSpc>
                <a:spcPct val="70000"/>
              </a:lnSpc>
            </a:pPr>
            <a:r>
              <a:rPr lang="ru-RU" sz="4000" dirty="0" smtClean="0"/>
              <a:t>а) приостанавливается проведение профилактических мероприятий в части диспансеризации, в том числе пребывающих в стационарных организациях детей-сирот и детей, находящихся в трудной жизненной ситуации, а также детей-сирот и детей, оставшихся без попечения родителей, в том числе усыновленных (удочеренных), принятых под опеку (попечительство) в приемную или патронатную семью, и профилактических медицинских осмотров граждан, в том числе несовершеннолетних;</a:t>
            </a:r>
          </a:p>
          <a:p>
            <a:pPr>
              <a:lnSpc>
                <a:spcPct val="70000"/>
              </a:lnSpc>
            </a:pPr>
            <a:endParaRPr lang="ru-RU" sz="40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nSpc>
                <a:spcPct val="70000"/>
              </a:lnSpc>
            </a:pPr>
            <a:r>
              <a:rPr lang="ru-RU" sz="3400" dirty="0" smtClean="0"/>
              <a:t>б) получение медицинской помощи в стационарных условиях и условиях дневного стационара в плановой форме и проведение отдельных инструментальных и лабораторных исследований (компьютерная томография, магнитно-резонансная томография, ультразвуковое исследование </a:t>
            </a:r>
            <a:r>
              <a:rPr lang="ru-RU" sz="3400" dirty="0" err="1" smtClean="0"/>
              <a:t>сердечно-сосудистой</a:t>
            </a:r>
            <a:r>
              <a:rPr lang="ru-RU" sz="3400" dirty="0" smtClean="0"/>
              <a:t> системы) в рамках территориальных программ обязательного медицинского страхования, осуществляются по направлению врача, оказывающего первичную медико-санитарную помощь в амбулаторных условиях в медицинской организации, выбранной гражданином для получения первичной медико-санитарной помощи, или по направлению, выданному органом исполнительной власти субъекта Российской Федерации в сфере охраны здоровья;</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Договор становится трехсторонним</a:t>
            </a: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3600" dirty="0" smtClean="0"/>
              <a:t>в) медицинская помощь пациентам с онкологическими заболеваниями, болезнями </a:t>
            </a:r>
            <a:r>
              <a:rPr lang="ru-RU" sz="3600" dirty="0" err="1" smtClean="0"/>
              <a:t>сердечно-сосудистой</a:t>
            </a:r>
            <a:r>
              <a:rPr lang="ru-RU" sz="3600" dirty="0" smtClean="0"/>
              <a:t> и эндокринной системы, а также находящимся на заместительной почечной терапии (диализ) оказывается в полном объеме в соответствии с порядками оказания медицинской помощи, утверждаемыми уполномоченным федеральным органом исполнительной власти;</a:t>
            </a:r>
          </a:p>
          <a:p>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3500" dirty="0" smtClean="0"/>
              <a:t>г) оказание первичной медико-санитарной помощи в неотложной форме, скорой медицинской помощи, специализированной медицинской помощи в стационарных условиях в экстренной форме при острых респираторных вирусных заболеваниях, гриппе, пневмонии, новой коронавирусной инфекции, а также медицинской помощи пациентам, нуждающимся в респираторной экстракорпоральной мембранной </a:t>
            </a:r>
            <a:r>
              <a:rPr lang="ru-RU" sz="3500" dirty="0" err="1" smtClean="0"/>
              <a:t>оксигенации</a:t>
            </a:r>
            <a:r>
              <a:rPr lang="ru-RU" sz="3500" dirty="0" smtClean="0"/>
              <a:t>, осуществляется с учетом потребностей застрахованных лиц;</a:t>
            </a:r>
          </a:p>
          <a:p>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4000" dirty="0" err="1" smtClean="0"/>
              <a:t>д</a:t>
            </a:r>
            <a:r>
              <a:rPr lang="ru-RU" sz="4000" dirty="0" smtClean="0"/>
              <a:t>) продлеваются сроки действия выданных временных свидетельств, подтверждающих оформление полиса обязательного медицинского страхования;</a:t>
            </a:r>
          </a:p>
          <a:p>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dirty="0" smtClean="0"/>
              <a:t>е) приостанавливается проведение страховыми медицинскими организациями, территориальными фондами обязательного медицинского страхования, Федеральным фондом обязательного медицинского страхования плановых медико-экономических экспертиз и экспертиз качества медицинской помощи, за исключением медико-экономических экспертиз медицинской помощи при онкологических заболеваниях, остром нарушении мозгового кровообращения, остром коронарном синдроме, а также медико-экономических экспертиз по обращениям застрахованных лиц.</a:t>
            </a: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dirty="0" smtClean="0"/>
              <a:t>Медицинские организации, осуществляющие деятельность в сфере обязательного медицинского страхования, вправе принять решение о предоставлении медицинской документации, необходимой для проведения контроля объемов, сроков, качества и условий предоставления медицинской помощи по обязательному медицинскому страхованию застрахованным лицам, а также ее финансового обеспечения, в страховую медицинскую организацию, территориальный фонд обязательного медицинского страхования, Федеральный фонд обязательного медицинского страхования;</a:t>
            </a:r>
          </a:p>
          <a:p>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4000" dirty="0" smtClean="0"/>
              <a:t>ж) приостанавливается проведение территориальными фондами обязательного медицинского страхования в плановой форме контроля за деятельностью страховых медицинских организаций;</a:t>
            </a:r>
          </a:p>
          <a:p>
            <a:endParaRPr lang="ru-RU" sz="40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4000" dirty="0" err="1" smtClean="0"/>
              <a:t>з</a:t>
            </a:r>
            <a:r>
              <a:rPr lang="ru-RU" sz="4000" dirty="0" smtClean="0"/>
              <a:t>) высший исполнительный орган государственной власти субъекта Российской Федерации вправе увеличить сроки ожидания оказания медицинской помощи в плановой форме, установленные в территориальной программе государственных гарантий бесплатного оказания гражданам медицинской помощи;</a:t>
            </a:r>
          </a:p>
          <a:p>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nSpc>
                <a:spcPct val="70000"/>
              </a:lnSpc>
            </a:pPr>
            <a:r>
              <a:rPr lang="ru-RU" sz="3600" dirty="0" smtClean="0"/>
              <a:t>и) финансовое обеспечение расходов страховых медицинских организаций и медицинских организаций соответственно на оплату и на оказание медицинской помощи по территориальной программе обязательного медицинского страхования, осуществляется в порядке ежемесячного авансирования оплаты медицинской помощи в размере до одной двенадцатой объема годового финансового обеспечения медицинской помощи, распределенного медицинской организации решением комиссии по разработке территориальной программы обязательного медицинского страхования, вне зависимости от объемов оказания медицинской помощи медицинской организацией;</a:t>
            </a:r>
          </a:p>
          <a:p>
            <a:endParaRPr lang="ru-RU"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nSpc>
                <a:spcPct val="70000"/>
              </a:lnSpc>
            </a:pPr>
            <a:r>
              <a:rPr lang="ru-RU" sz="3300" dirty="0" smtClean="0"/>
              <a:t>к) финансовое обеспечение расходов медицинских организаций, с которыми в порядке, установленном Федеральным законом «Об обязательном медицинском страховании в РФ», заключены договоры на оказание и оплату медицинской помощи в рамках базовой программы обязательного медицинского страхования, на оказание медицинской помощи, финансовое обеспечение которой осуществляется в соответствии с частью 11 статьи 5 Федерального закона, осуществляется в порядке ежемесячного авансирования оплаты медицинской помощи в размере, установленном в договорах на оказание и оплату медицинской помощи в рамках базовой программы ОМС, вне зависимости от объемов оказания медицинской помощи медицинской организацией;</a:t>
            </a:r>
          </a:p>
          <a:p>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nSpc>
                <a:spcPct val="70000"/>
              </a:lnSpc>
            </a:pPr>
            <a:r>
              <a:rPr lang="ru-RU" dirty="0" smtClean="0"/>
              <a:t>л) медицинские организации осуществляют расходы по оплате труда своих работников, уплате налогов и сборов, страховых взносов, установленных законодательством РФ, и расходов, связанных с оплатой коммунальных услуг и содержанием имущества (далее - постоянные расходы), за счет средств ОМС независимо от объема оказанной ими медицинской помощи. Указанные медицинские организации в дополнение к постоянным расходам могут осуществлять расходы на цели, предусмотренные частью 7 статьи 35 326-ФЗ и связанные с необходимостью надлежащего исполнения принятых ими обязательств по заключенным гражданско-правовым договорам, за счет средств ОМС независимо от объема оказанной ими медицинской помощи в размере, не превышающем 5 %размера постоянных расходов медицинской организации за соответствующий период.</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ъект 2"/>
          <p:cNvSpPr>
            <a:spLocks noGrp="1"/>
          </p:cNvSpPr>
          <p:nvPr>
            <p:ph idx="1"/>
          </p:nvPr>
        </p:nvSpPr>
        <p:spPr>
          <a:xfrm>
            <a:off x="395288" y="404813"/>
            <a:ext cx="8353425" cy="3556000"/>
          </a:xfrm>
        </p:spPr>
        <p:txBody>
          <a:bodyPr/>
          <a:lstStyle/>
          <a:p>
            <a:pPr marL="0" indent="0">
              <a:buFont typeface="Arial" pitchFamily="34" charset="0"/>
              <a:buNone/>
            </a:pPr>
            <a:r>
              <a:rPr lang="ru-RU" sz="4400" dirty="0" smtClean="0"/>
              <a:t>В составе договора на оказание и оплату медицинской помощи по ОМС должны будут содержаться положения, предусматривающие обязанность территориального фонда проводить медико-экономический контроль.</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286908" cy="6126163"/>
          </a:xfrm>
        </p:spPr>
        <p:txBody>
          <a:bodyPr/>
          <a:lstStyle/>
          <a:p>
            <a:pPr>
              <a:lnSpc>
                <a:spcPct val="70000"/>
              </a:lnSpc>
            </a:pPr>
            <a:r>
              <a:rPr lang="ru-RU" sz="3600" dirty="0" smtClean="0"/>
              <a:t>На сумму оплаты расходов, указанных в настоящем подпункте, уменьшается сумма кредиторской задолженности медицинских организаций, осуществляющих деятельность в сфере обязательного медицинского страхования, перед страховыми медицинскими организациями, территориальными фондами обязательного медицинского страхования, Федеральным фондом обязательного медицинского страхования. Оставшиеся после оплаты указанных расходов средства обязательного медицинского страхования подлежат возврату в бюджет соответствующего территориального фонда обязательного медицинского страхования, Федерального фонда ОМС;</a:t>
            </a:r>
            <a:endParaRPr lang="ru-RU" sz="36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4000" dirty="0" smtClean="0"/>
              <a:t>м) территориальные программы обязательного медицинского страхования реализуются с учетом особенностей, указанных в подпунктах «а» - «г», «</a:t>
            </a:r>
            <a:r>
              <a:rPr lang="ru-RU" sz="4000" dirty="0" err="1" smtClean="0"/>
              <a:t>з</a:t>
            </a:r>
            <a:r>
              <a:rPr lang="ru-RU" sz="4000" dirty="0" smtClean="0"/>
              <a:t>» - «и», «л» настоящего пункта, без внесения соответствующих изменений в территориальные программы обязательного медицинского страхования;</a:t>
            </a:r>
          </a:p>
          <a:p>
            <a:endParaRPr lang="ru-RU" sz="40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3500" dirty="0" err="1" smtClean="0"/>
              <a:t>н</a:t>
            </a:r>
            <a:r>
              <a:rPr lang="ru-RU" sz="3500" dirty="0" smtClean="0"/>
              <a:t>) положения договоров о финансовом обеспечении обязательного медицинского страхования, договоров на оказание и оплату медицинской помощи по обязательному медицинскому страхованию, договоров на оказание и оплату медицинской помощи в рамках базовой программы обязательного медицинского страхования применяются с учетом особенностей, указанных в подпунктах «г», «е», «и» </a:t>
            </a:r>
            <a:r>
              <a:rPr lang="ru-RU" sz="3500" dirty="0" err="1" smtClean="0"/>
              <a:t>и</a:t>
            </a:r>
            <a:r>
              <a:rPr lang="ru-RU" sz="3500" dirty="0" smtClean="0"/>
              <a:t> «л» настоящего пункта, без внесения в них соответствующих изменений.</a:t>
            </a:r>
          </a:p>
          <a:p>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r>
              <a:rPr lang="ru-RU" sz="4000" dirty="0" smtClean="0"/>
              <a:t>3. Настоящее постановление вступает в силу со дня его официального опубликования и распространяется на правоотношения, возникшие с 1 января 2021 г.</a:t>
            </a:r>
          </a:p>
          <a:p>
            <a:endParaRPr lang="ru-RU" sz="40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dirty="0" smtClean="0"/>
              <a:t>Постановление Правительства РФ от 11.02.2021 N 163 "Об утверждении Правил предоставления в 2021 году иных межбюджетных трансфертов из федерального бюджета бюджетам субъектов РФ, источником финансового обеспечения которых являются бюджетные ассигнования резервного фонда Правительства РФ, в целях финансового обеспечения расходных обязательств субъектов РФ по предоставлению межбюджетных трансфертов бюджету соответствующего территориального фонда обязательного медицинского страхования на дополнительное финансовое обеспечение медицинских организаций в условиях чрезвычайной ситуации и (или) при возникновении угрозы распространения заболеваний, представляющих опасность для окружающих, в рамках реализации территориальной программы обязательного медицинского страхования"</a:t>
            </a:r>
          </a:p>
          <a:p>
            <a:pPr>
              <a:buNone/>
            </a:pPr>
            <a:r>
              <a:rPr lang="ru-RU" dirty="0" smtClean="0"/>
              <a:t/>
            </a:r>
            <a:br>
              <a:rPr lang="ru-RU" dirty="0" smtClean="0"/>
            </a:br>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5983311"/>
          </a:xfrm>
        </p:spPr>
        <p:txBody>
          <a:bodyPr/>
          <a:lstStyle/>
          <a:p>
            <a:pPr>
              <a:lnSpc>
                <a:spcPct val="70000"/>
              </a:lnSpc>
            </a:pPr>
            <a:r>
              <a:rPr lang="ru-RU" sz="3600" dirty="0" smtClean="0"/>
              <a:t>Распоряжение Правительства РФ от 13.02.2021 N 348-р &lt;О распределении иных межбюджетных трансфертов, предоставляемых в 2021 году из федерального бюджета бюджетам субъектов РФ в целях финансового обеспечения расходных обязательств по предоставлению межбюджетных трансфертов бюджету соответствующего территориального фонда обязательного медицинского страхования на дополнительное финансовое обеспечение медицинских организаций в условиях чрезвычайной ситуации и (или) при возникновении угрозы распространения заболеваний, представляющих опасность для окружающих, в рамках реализации территориальной программы ОМС&gt;</a:t>
            </a:r>
          </a:p>
          <a:p>
            <a:pPr>
              <a:buNone/>
            </a:pPr>
            <a:r>
              <a:rPr lang="ru-RU" dirty="0" smtClean="0"/>
              <a:t/>
            </a:r>
            <a:br>
              <a:rPr lang="ru-RU" dirty="0" smtClean="0"/>
            </a:br>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Не приведет ли</a:t>
            </a:r>
            <a:endParaRPr lang="ru-RU" b="1" dirty="0"/>
          </a:p>
        </p:txBody>
      </p:sp>
      <p:sp>
        <p:nvSpPr>
          <p:cNvPr id="3" name="Содержимое 2"/>
          <p:cNvSpPr>
            <a:spLocks noGrp="1"/>
          </p:cNvSpPr>
          <p:nvPr>
            <p:ph idx="1"/>
          </p:nvPr>
        </p:nvSpPr>
        <p:spPr>
          <a:xfrm>
            <a:off x="0" y="1285860"/>
            <a:ext cx="9144000" cy="4840303"/>
          </a:xfrm>
        </p:spPr>
        <p:txBody>
          <a:bodyPr/>
          <a:lstStyle/>
          <a:p>
            <a:r>
              <a:rPr lang="ru-RU" sz="4000" dirty="0" smtClean="0"/>
              <a:t>п</a:t>
            </a:r>
            <a:r>
              <a:rPr lang="ru-RU" sz="4000" dirty="0" smtClean="0"/>
              <a:t>редварительное выделение средств из Федерального фонда ОМС к сокращению размера субвенций, передаваемых в субъекты РФ (территориальным фондам)?</a:t>
            </a:r>
          </a:p>
          <a:p>
            <a:r>
              <a:rPr lang="ru-RU" sz="4000" dirty="0" smtClean="0"/>
              <a:t>Риски?</a:t>
            </a:r>
            <a:endParaRPr lang="ru-RU" sz="4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gn="ctr">
              <a:buNone/>
            </a:pPr>
            <a:r>
              <a:rPr lang="ru-RU" sz="4000" b="1" dirty="0" smtClean="0"/>
              <a:t>Поручение Президента РФ от 12 декабря 2020 г.</a:t>
            </a:r>
            <a:br>
              <a:rPr lang="ru-RU" sz="4000" b="1" dirty="0" smtClean="0"/>
            </a:br>
            <a:r>
              <a:rPr lang="ru-RU" sz="4000" b="1" dirty="0" smtClean="0"/>
              <a:t>“Перечень поручений по вопросам совершенствования системы обязательного медицинского страхования</a:t>
            </a:r>
          </a:p>
          <a:p>
            <a:pPr>
              <a:buNone/>
            </a:pPr>
            <a:endParaRPr lang="ru-RU" dirty="0" smtClean="0"/>
          </a:p>
          <a:p>
            <a:endParaRPr lang="ru-RU"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pPr>
            <a:r>
              <a:rPr lang="ru-RU" sz="4400" dirty="0" smtClean="0"/>
              <a:t>б) ежегодное увеличение, по сравнению с 2020 годом, размера субвенций, направляемых в период с 2021 по 2023 годы из бюджета Федерального фонда обязательного медицинского страхования бюджетам территориальных фондов обязательного медицинского страхования, исключив увеличение финансирования федеральных медицинских организаций за счет средств указанных субвенций.</a:t>
            </a:r>
          </a:p>
          <a:p>
            <a:pPr>
              <a:buNone/>
            </a:pPr>
            <a:endParaRPr lang="ru-RU"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lstStyle/>
          <a:p>
            <a:pPr algn="ctr">
              <a:lnSpc>
                <a:spcPct val="70000"/>
              </a:lnSpc>
              <a:buNone/>
            </a:pPr>
            <a:r>
              <a:rPr lang="ru-RU" sz="4200" dirty="0" smtClean="0"/>
              <a:t>Постановление Правительства РФ от 5 мая 2012 г. N 462 "О порядке распределения, предоставления и расходования субвенций из бюджета Федерального фонда обязательного медицинского страхования бюджетам территориальных фондов обязательного медицинского страхования на осуществление переданных органам государственной власти субъектов Российской Федерации полномочий Российской Федерации в сфере обязательного медицинского страхования"</a:t>
            </a:r>
            <a:endParaRPr lang="ru-RU" sz="4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2"/>
          <p:cNvSpPr>
            <a:spLocks noGrp="1"/>
          </p:cNvSpPr>
          <p:nvPr>
            <p:ph idx="1"/>
          </p:nvPr>
        </p:nvSpPr>
        <p:spPr>
          <a:xfrm>
            <a:off x="0" y="142875"/>
            <a:ext cx="9144000" cy="5983288"/>
          </a:xfrm>
        </p:spPr>
        <p:txBody>
          <a:bodyPr/>
          <a:lstStyle/>
          <a:p>
            <a:pPr>
              <a:lnSpc>
                <a:spcPct val="70000"/>
              </a:lnSpc>
            </a:pPr>
            <a:r>
              <a:rPr lang="ru-RU" sz="4000" dirty="0" err="1" smtClean="0"/>
              <a:t>Терфонд</a:t>
            </a:r>
            <a:r>
              <a:rPr lang="ru-RU" sz="4000" dirty="0" smtClean="0"/>
              <a:t> вправе:</a:t>
            </a:r>
          </a:p>
          <a:p>
            <a:pPr>
              <a:lnSpc>
                <a:spcPct val="70000"/>
              </a:lnSpc>
              <a:buNone/>
            </a:pPr>
            <a:r>
              <a:rPr lang="ru-RU" sz="4000" dirty="0" smtClean="0"/>
              <a:t>	</a:t>
            </a:r>
            <a:r>
              <a:rPr lang="ru-RU" sz="4000" dirty="0" smtClean="0"/>
              <a:t>при </a:t>
            </a:r>
            <a:r>
              <a:rPr lang="ru-RU" sz="4000" dirty="0" smtClean="0"/>
              <a:t>выявлении нарушений Организацией обязательств, установленных настоящим договором, по итогам проведения медико-экономического контроля оказания Организацией медицинской помощи отклонять от оплаты предъявленные Организацией счета и реестры счетов на оплату медицинской помощи, требовать от Страховой медицинской организации неоплаты или неполной оплаты оказанной Организацией медицинской помощи по территориальной программе;</a:t>
            </a:r>
          </a:p>
          <a:p>
            <a:pPr>
              <a:lnSpc>
                <a:spcPct val="70000"/>
              </a:lnSpc>
            </a:pPr>
            <a:endParaRPr lang="ru-RU" sz="40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r>
              <a:rPr lang="ru-RU" sz="4000" dirty="0" smtClean="0"/>
              <a:t>К</a:t>
            </a:r>
            <a:r>
              <a:rPr lang="ru-RU" sz="4000" baseline="-25000" dirty="0" smtClean="0"/>
              <a:t> </a:t>
            </a:r>
            <a:r>
              <a:rPr lang="ru-RU" sz="4000" baseline="-25000" dirty="0" err="1" smtClean="0"/>
              <a:t>iФГУ</a:t>
            </a:r>
            <a:r>
              <a:rPr lang="ru-RU" sz="4000" dirty="0" smtClean="0"/>
              <a:t> - коэффициент корректировки по доле участия федеральных медицинских организаций в территориальной программе обязательного медицинского страхования для i-го субъекта Российской Федерации или г. Байконура в году, предшествующем году, в котором рассчитывается субвенция на очередной финансовый год, по сведениям ФОМС;</a:t>
            </a:r>
          </a:p>
          <a:p>
            <a:endParaRPr lang="ru-RU" sz="40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338" y="136525"/>
            <a:ext cx="9144000" cy="6010275"/>
          </a:xfrm>
        </p:spPr>
        <p:txBody>
          <a:bodyPr/>
          <a:lstStyle/>
          <a:p>
            <a:pPr marL="0" indent="0" algn="ctr">
              <a:buFont typeface="Arial" pitchFamily="34" charset="0"/>
              <a:buNone/>
              <a:defRPr/>
            </a:pPr>
            <a:r>
              <a:rPr lang="ru-RU" sz="4000" dirty="0" smtClean="0"/>
              <a:t>Перспективы финансирования здравоохранения в 2021 году</a:t>
            </a:r>
          </a:p>
          <a:p>
            <a:pPr>
              <a:defRPr/>
            </a:pPr>
            <a:endParaRPr lang="ru-RU" sz="4000" dirty="0"/>
          </a:p>
        </p:txBody>
      </p:sp>
      <p:pic>
        <p:nvPicPr>
          <p:cNvPr id="59395" name="Picture 2" descr="ÐÐ°ÑÑÐ¸Ð½ÐºÐ¸ Ð¿Ð¾ Ð·Ð°Ð¿ÑÐ¾ÑÑ 2 000 ÑÑÐ±Ð»ÐµÐ¹"/>
          <p:cNvPicPr>
            <a:picLocks noChangeAspect="1" noChangeArrowheads="1"/>
          </p:cNvPicPr>
          <p:nvPr/>
        </p:nvPicPr>
        <p:blipFill>
          <a:blip r:embed="rId2"/>
          <a:srcRect/>
          <a:stretch>
            <a:fillRect/>
          </a:stretch>
        </p:blipFill>
        <p:spPr bwMode="auto">
          <a:xfrm>
            <a:off x="179388" y="2060575"/>
            <a:ext cx="2962275" cy="1289050"/>
          </a:xfrm>
          <a:prstGeom prst="rect">
            <a:avLst/>
          </a:prstGeom>
          <a:noFill/>
          <a:ln w="9525">
            <a:noFill/>
            <a:miter lim="800000"/>
            <a:headEnd/>
            <a:tailEnd/>
          </a:ln>
        </p:spPr>
      </p:pic>
      <p:sp>
        <p:nvSpPr>
          <p:cNvPr id="5" name="Стрелка: вправо 123"/>
          <p:cNvSpPr/>
          <p:nvPr/>
        </p:nvSpPr>
        <p:spPr>
          <a:xfrm>
            <a:off x="3287713" y="2459038"/>
            <a:ext cx="1931987" cy="492125"/>
          </a:xfrm>
          <a:prstGeom prst="rightArrow">
            <a:avLst/>
          </a:prstGeom>
          <a:solidFill>
            <a:srgbClr val="E524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2" name="Группа 1"/>
          <p:cNvGrpSpPr>
            <a:grpSpLocks/>
          </p:cNvGrpSpPr>
          <p:nvPr/>
        </p:nvGrpSpPr>
        <p:grpSpPr bwMode="auto">
          <a:xfrm>
            <a:off x="5662613" y="1512888"/>
            <a:ext cx="3009900" cy="2012950"/>
            <a:chOff x="2151293" y="886449"/>
            <a:chExt cx="7311780" cy="4722667"/>
          </a:xfrm>
        </p:grpSpPr>
        <p:sp>
          <p:nvSpPr>
            <p:cNvPr id="59398" name="Полилиния: фигура 2"/>
            <p:cNvSpPr>
              <a:spLocks/>
            </p:cNvSpPr>
            <p:nvPr/>
          </p:nvSpPr>
          <p:spPr bwMode="auto">
            <a:xfrm>
              <a:off x="3193371" y="1590264"/>
              <a:ext cx="672690" cy="548118"/>
            </a:xfrm>
            <a:custGeom>
              <a:avLst/>
              <a:gdLst>
                <a:gd name="T0" fmla="*/ 0 w 672690"/>
                <a:gd name="T1" fmla="*/ 0 h 548118"/>
                <a:gd name="T2" fmla="*/ 682414 w 672690"/>
                <a:gd name="T3" fmla="*/ 379430 h 548118"/>
                <a:gd name="T4" fmla="*/ 682414 w 672690"/>
                <a:gd name="T5" fmla="*/ 552884 h 548118"/>
                <a:gd name="T6" fmla="*/ 0 w 672690"/>
                <a:gd name="T7" fmla="*/ 552884 h 548118"/>
                <a:gd name="T8" fmla="*/ 0 w 672690"/>
                <a:gd name="T9" fmla="*/ 0 h 548118"/>
                <a:gd name="T10" fmla="*/ 0 60000 65536"/>
                <a:gd name="T11" fmla="*/ 0 60000 65536"/>
                <a:gd name="T12" fmla="*/ 0 60000 65536"/>
                <a:gd name="T13" fmla="*/ 0 60000 65536"/>
                <a:gd name="T14" fmla="*/ 0 60000 65536"/>
                <a:gd name="T15" fmla="*/ 0 w 672690"/>
                <a:gd name="T16" fmla="*/ 0 h 548118"/>
                <a:gd name="T17" fmla="*/ 672690 w 672690"/>
                <a:gd name="T18" fmla="*/ 548118 h 548118"/>
              </a:gdLst>
              <a:ahLst/>
              <a:cxnLst>
                <a:cxn ang="T10">
                  <a:pos x="T0" y="T1"/>
                </a:cxn>
                <a:cxn ang="T11">
                  <a:pos x="T2" y="T3"/>
                </a:cxn>
                <a:cxn ang="T12">
                  <a:pos x="T4" y="T5"/>
                </a:cxn>
                <a:cxn ang="T13">
                  <a:pos x="T6" y="T7"/>
                </a:cxn>
                <a:cxn ang="T14">
                  <a:pos x="T8" y="T9"/>
                </a:cxn>
              </a:cxnLst>
              <a:rect l="T15" t="T16" r="T17" b="T18"/>
              <a:pathLst>
                <a:path w="672690" h="548118">
                  <a:moveTo>
                    <a:pt x="0" y="0"/>
                  </a:moveTo>
                  <a:lnTo>
                    <a:pt x="682414" y="379430"/>
                  </a:lnTo>
                  <a:lnTo>
                    <a:pt x="682414" y="552884"/>
                  </a:lnTo>
                  <a:lnTo>
                    <a:pt x="0" y="552884"/>
                  </a:lnTo>
                  <a:lnTo>
                    <a:pt x="0" y="0"/>
                  </a:lnTo>
                </a:path>
              </a:pathLst>
            </a:custGeom>
            <a:solidFill>
              <a:srgbClr val="3F97B2"/>
            </a:solidFill>
            <a:ln w="1661">
              <a:noFill/>
              <a:miter lim="800000"/>
              <a:headEnd/>
              <a:tailEnd/>
            </a:ln>
          </p:spPr>
          <p:txBody>
            <a:bodyPr anchor="ctr"/>
            <a:lstStyle/>
            <a:p>
              <a:endParaRPr lang="ru-RU"/>
            </a:p>
          </p:txBody>
        </p:sp>
        <p:sp>
          <p:nvSpPr>
            <p:cNvPr id="59399" name="Полилиния: фигура 3"/>
            <p:cNvSpPr>
              <a:spLocks/>
            </p:cNvSpPr>
            <p:nvPr/>
          </p:nvSpPr>
          <p:spPr bwMode="auto">
            <a:xfrm>
              <a:off x="4890415" y="886449"/>
              <a:ext cx="1831213" cy="286516"/>
            </a:xfrm>
            <a:custGeom>
              <a:avLst/>
              <a:gdLst>
                <a:gd name="T0" fmla="*/ 0 w 1831212"/>
                <a:gd name="T1" fmla="*/ 297877 h 286516"/>
                <a:gd name="T2" fmla="*/ 1841673 w 1831212"/>
                <a:gd name="T3" fmla="*/ 297877 h 286516"/>
                <a:gd name="T4" fmla="*/ 1841673 w 1831212"/>
                <a:gd name="T5" fmla="*/ 0 h 286516"/>
                <a:gd name="T6" fmla="*/ 0 w 1831212"/>
                <a:gd name="T7" fmla="*/ 0 h 286516"/>
                <a:gd name="T8" fmla="*/ 0 60000 65536"/>
                <a:gd name="T9" fmla="*/ 0 60000 65536"/>
                <a:gd name="T10" fmla="*/ 0 60000 65536"/>
                <a:gd name="T11" fmla="*/ 0 60000 65536"/>
                <a:gd name="T12" fmla="*/ 0 w 1831212"/>
                <a:gd name="T13" fmla="*/ 0 h 286516"/>
                <a:gd name="T14" fmla="*/ 1831212 w 1831212"/>
                <a:gd name="T15" fmla="*/ 286516 h 286516"/>
              </a:gdLst>
              <a:ahLst/>
              <a:cxnLst>
                <a:cxn ang="T8">
                  <a:pos x="T0" y="T1"/>
                </a:cxn>
                <a:cxn ang="T9">
                  <a:pos x="T2" y="T3"/>
                </a:cxn>
                <a:cxn ang="T10">
                  <a:pos x="T4" y="T5"/>
                </a:cxn>
                <a:cxn ang="T11">
                  <a:pos x="T6" y="T7"/>
                </a:cxn>
              </a:cxnLst>
              <a:rect l="T12" t="T13" r="T14" b="T15"/>
              <a:pathLst>
                <a:path w="1831212" h="286516">
                  <a:moveTo>
                    <a:pt x="0" y="297877"/>
                  </a:moveTo>
                  <a:lnTo>
                    <a:pt x="1841656" y="297877"/>
                  </a:lnTo>
                  <a:lnTo>
                    <a:pt x="1841656" y="0"/>
                  </a:lnTo>
                  <a:lnTo>
                    <a:pt x="0" y="0"/>
                  </a:lnTo>
                  <a:lnTo>
                    <a:pt x="0" y="297877"/>
                  </a:lnTo>
                  <a:close/>
                </a:path>
              </a:pathLst>
            </a:custGeom>
            <a:solidFill>
              <a:srgbClr val="75BCD1"/>
            </a:solidFill>
            <a:ln w="1661">
              <a:noFill/>
              <a:miter lim="800000"/>
              <a:headEnd/>
              <a:tailEnd/>
            </a:ln>
          </p:spPr>
          <p:txBody>
            <a:bodyPr anchor="ctr"/>
            <a:lstStyle/>
            <a:p>
              <a:endParaRPr lang="ru-RU"/>
            </a:p>
          </p:txBody>
        </p:sp>
        <p:sp>
          <p:nvSpPr>
            <p:cNvPr id="59400" name="Полилиния: фигура 4"/>
            <p:cNvSpPr>
              <a:spLocks/>
            </p:cNvSpPr>
            <p:nvPr/>
          </p:nvSpPr>
          <p:spPr bwMode="auto">
            <a:xfrm>
              <a:off x="7746701" y="1590264"/>
              <a:ext cx="672690" cy="548118"/>
            </a:xfrm>
            <a:custGeom>
              <a:avLst/>
              <a:gdLst>
                <a:gd name="T0" fmla="*/ 682422 w 672690"/>
                <a:gd name="T1" fmla="*/ 0 h 548118"/>
                <a:gd name="T2" fmla="*/ 0 w 672690"/>
                <a:gd name="T3" fmla="*/ 379430 h 548118"/>
                <a:gd name="T4" fmla="*/ 0 w 672690"/>
                <a:gd name="T5" fmla="*/ 552884 h 548118"/>
                <a:gd name="T6" fmla="*/ 682422 w 672690"/>
                <a:gd name="T7" fmla="*/ 552884 h 548118"/>
                <a:gd name="T8" fmla="*/ 682422 w 672690"/>
                <a:gd name="T9" fmla="*/ 0 h 548118"/>
                <a:gd name="T10" fmla="*/ 0 60000 65536"/>
                <a:gd name="T11" fmla="*/ 0 60000 65536"/>
                <a:gd name="T12" fmla="*/ 0 60000 65536"/>
                <a:gd name="T13" fmla="*/ 0 60000 65536"/>
                <a:gd name="T14" fmla="*/ 0 60000 65536"/>
                <a:gd name="T15" fmla="*/ 0 w 672690"/>
                <a:gd name="T16" fmla="*/ 0 h 548118"/>
                <a:gd name="T17" fmla="*/ 672690 w 672690"/>
                <a:gd name="T18" fmla="*/ 548118 h 548118"/>
              </a:gdLst>
              <a:ahLst/>
              <a:cxnLst>
                <a:cxn ang="T10">
                  <a:pos x="T0" y="T1"/>
                </a:cxn>
                <a:cxn ang="T11">
                  <a:pos x="T2" y="T3"/>
                </a:cxn>
                <a:cxn ang="T12">
                  <a:pos x="T4" y="T5"/>
                </a:cxn>
                <a:cxn ang="T13">
                  <a:pos x="T6" y="T7"/>
                </a:cxn>
                <a:cxn ang="T14">
                  <a:pos x="T8" y="T9"/>
                </a:cxn>
              </a:cxnLst>
              <a:rect l="T15" t="T16" r="T17" b="T18"/>
              <a:pathLst>
                <a:path w="672690" h="548118">
                  <a:moveTo>
                    <a:pt x="682422" y="0"/>
                  </a:moveTo>
                  <a:lnTo>
                    <a:pt x="0" y="379430"/>
                  </a:lnTo>
                  <a:lnTo>
                    <a:pt x="0" y="552884"/>
                  </a:lnTo>
                  <a:lnTo>
                    <a:pt x="682422" y="552884"/>
                  </a:lnTo>
                  <a:lnTo>
                    <a:pt x="682422" y="0"/>
                  </a:lnTo>
                </a:path>
              </a:pathLst>
            </a:custGeom>
            <a:solidFill>
              <a:srgbClr val="3F97B2"/>
            </a:solidFill>
            <a:ln w="1661">
              <a:noFill/>
              <a:miter lim="800000"/>
              <a:headEnd/>
              <a:tailEnd/>
            </a:ln>
          </p:spPr>
          <p:txBody>
            <a:bodyPr anchor="ctr"/>
            <a:lstStyle/>
            <a:p>
              <a:endParaRPr lang="ru-RU"/>
            </a:p>
          </p:txBody>
        </p:sp>
        <p:sp>
          <p:nvSpPr>
            <p:cNvPr id="59401" name="Полилиния: фигура 5"/>
            <p:cNvSpPr>
              <a:spLocks/>
            </p:cNvSpPr>
            <p:nvPr/>
          </p:nvSpPr>
          <p:spPr bwMode="auto">
            <a:xfrm>
              <a:off x="3193371" y="2143147"/>
              <a:ext cx="5232036" cy="3463110"/>
            </a:xfrm>
            <a:custGeom>
              <a:avLst/>
              <a:gdLst>
                <a:gd name="T0" fmla="*/ 0 w 5232036"/>
                <a:gd name="T1" fmla="*/ 3466226 h 3463109"/>
                <a:gd name="T2" fmla="*/ 5235768 w 5232036"/>
                <a:gd name="T3" fmla="*/ 3466226 h 3463109"/>
                <a:gd name="T4" fmla="*/ 5235768 w 5232036"/>
                <a:gd name="T5" fmla="*/ 0 h 3463109"/>
                <a:gd name="T6" fmla="*/ 0 w 5232036"/>
                <a:gd name="T7" fmla="*/ 0 h 3463109"/>
                <a:gd name="T8" fmla="*/ 0 60000 65536"/>
                <a:gd name="T9" fmla="*/ 0 60000 65536"/>
                <a:gd name="T10" fmla="*/ 0 60000 65536"/>
                <a:gd name="T11" fmla="*/ 0 60000 65536"/>
                <a:gd name="T12" fmla="*/ 0 w 5232036"/>
                <a:gd name="T13" fmla="*/ 0 h 3463109"/>
                <a:gd name="T14" fmla="*/ 5232036 w 5232036"/>
                <a:gd name="T15" fmla="*/ 3463109 h 3463109"/>
              </a:gdLst>
              <a:ahLst/>
              <a:cxnLst>
                <a:cxn ang="T8">
                  <a:pos x="T0" y="T1"/>
                </a:cxn>
                <a:cxn ang="T9">
                  <a:pos x="T2" y="T3"/>
                </a:cxn>
                <a:cxn ang="T10">
                  <a:pos x="T4" y="T5"/>
                </a:cxn>
                <a:cxn ang="T11">
                  <a:pos x="T6" y="T7"/>
                </a:cxn>
              </a:cxnLst>
              <a:rect l="T12" t="T13" r="T14" b="T15"/>
              <a:pathLst>
                <a:path w="5232036" h="3463109">
                  <a:moveTo>
                    <a:pt x="0" y="3466207"/>
                  </a:moveTo>
                  <a:lnTo>
                    <a:pt x="5235769" y="3466207"/>
                  </a:lnTo>
                  <a:lnTo>
                    <a:pt x="5235769" y="0"/>
                  </a:lnTo>
                  <a:lnTo>
                    <a:pt x="0" y="0"/>
                  </a:lnTo>
                  <a:lnTo>
                    <a:pt x="0" y="3466207"/>
                  </a:lnTo>
                  <a:close/>
                </a:path>
              </a:pathLst>
            </a:custGeom>
            <a:solidFill>
              <a:srgbClr val="75BCD1"/>
            </a:solidFill>
            <a:ln w="1661">
              <a:noFill/>
              <a:miter lim="800000"/>
              <a:headEnd/>
              <a:tailEnd/>
            </a:ln>
          </p:spPr>
          <p:txBody>
            <a:bodyPr anchor="ctr"/>
            <a:lstStyle/>
            <a:p>
              <a:endParaRPr lang="ru-RU"/>
            </a:p>
          </p:txBody>
        </p:sp>
        <p:sp>
          <p:nvSpPr>
            <p:cNvPr id="59402" name="Полилиния: фигура 6"/>
            <p:cNvSpPr>
              <a:spLocks/>
            </p:cNvSpPr>
            <p:nvPr/>
          </p:nvSpPr>
          <p:spPr bwMode="auto">
            <a:xfrm>
              <a:off x="3193371" y="4369000"/>
              <a:ext cx="5232036" cy="1233266"/>
            </a:xfrm>
            <a:custGeom>
              <a:avLst/>
              <a:gdLst>
                <a:gd name="T0" fmla="*/ 0 w 5232036"/>
                <a:gd name="T1" fmla="*/ 1240372 h 1233265"/>
                <a:gd name="T2" fmla="*/ 5235768 w 5232036"/>
                <a:gd name="T3" fmla="*/ 1240372 h 1233265"/>
                <a:gd name="T4" fmla="*/ 5235768 w 5232036"/>
                <a:gd name="T5" fmla="*/ 0 h 1233265"/>
                <a:gd name="T6" fmla="*/ 0 w 5232036"/>
                <a:gd name="T7" fmla="*/ 0 h 1233265"/>
                <a:gd name="T8" fmla="*/ 0 60000 65536"/>
                <a:gd name="T9" fmla="*/ 0 60000 65536"/>
                <a:gd name="T10" fmla="*/ 0 60000 65536"/>
                <a:gd name="T11" fmla="*/ 0 60000 65536"/>
                <a:gd name="T12" fmla="*/ 0 w 5232036"/>
                <a:gd name="T13" fmla="*/ 0 h 1233265"/>
                <a:gd name="T14" fmla="*/ 5232036 w 5232036"/>
                <a:gd name="T15" fmla="*/ 1233265 h 1233265"/>
              </a:gdLst>
              <a:ahLst/>
              <a:cxnLst>
                <a:cxn ang="T8">
                  <a:pos x="T0" y="T1"/>
                </a:cxn>
                <a:cxn ang="T9">
                  <a:pos x="T2" y="T3"/>
                </a:cxn>
                <a:cxn ang="T10">
                  <a:pos x="T4" y="T5"/>
                </a:cxn>
                <a:cxn ang="T11">
                  <a:pos x="T6" y="T7"/>
                </a:cxn>
              </a:cxnLst>
              <a:rect l="T12" t="T13" r="T14" b="T15"/>
              <a:pathLst>
                <a:path w="5232036" h="1233265">
                  <a:moveTo>
                    <a:pt x="0" y="1240355"/>
                  </a:moveTo>
                  <a:lnTo>
                    <a:pt x="5235769" y="1240355"/>
                  </a:lnTo>
                  <a:lnTo>
                    <a:pt x="5235769" y="0"/>
                  </a:lnTo>
                  <a:lnTo>
                    <a:pt x="0" y="0"/>
                  </a:lnTo>
                  <a:lnTo>
                    <a:pt x="0" y="1240355"/>
                  </a:lnTo>
                  <a:close/>
                </a:path>
              </a:pathLst>
            </a:custGeom>
            <a:solidFill>
              <a:srgbClr val="99CCDF"/>
            </a:solidFill>
            <a:ln w="1661">
              <a:noFill/>
              <a:miter lim="800000"/>
              <a:headEnd/>
              <a:tailEnd/>
            </a:ln>
          </p:spPr>
          <p:txBody>
            <a:bodyPr anchor="ctr"/>
            <a:lstStyle/>
            <a:p>
              <a:endParaRPr lang="ru-RU"/>
            </a:p>
          </p:txBody>
        </p:sp>
        <p:sp>
          <p:nvSpPr>
            <p:cNvPr id="59403" name="Полилиния: фигура 7"/>
            <p:cNvSpPr>
              <a:spLocks/>
            </p:cNvSpPr>
            <p:nvPr/>
          </p:nvSpPr>
          <p:spPr bwMode="auto">
            <a:xfrm>
              <a:off x="3193371" y="1969694"/>
              <a:ext cx="5232036" cy="161944"/>
            </a:xfrm>
            <a:custGeom>
              <a:avLst/>
              <a:gdLst>
                <a:gd name="T0" fmla="*/ 0 w 5232036"/>
                <a:gd name="T1" fmla="*/ 173471 h 161943"/>
                <a:gd name="T2" fmla="*/ 5235768 w 5232036"/>
                <a:gd name="T3" fmla="*/ 173471 h 161943"/>
                <a:gd name="T4" fmla="*/ 5235768 w 5232036"/>
                <a:gd name="T5" fmla="*/ 0 h 161943"/>
                <a:gd name="T6" fmla="*/ 0 w 5232036"/>
                <a:gd name="T7" fmla="*/ 0 h 161943"/>
                <a:gd name="T8" fmla="*/ 0 60000 65536"/>
                <a:gd name="T9" fmla="*/ 0 60000 65536"/>
                <a:gd name="T10" fmla="*/ 0 60000 65536"/>
                <a:gd name="T11" fmla="*/ 0 60000 65536"/>
                <a:gd name="T12" fmla="*/ 0 w 5232036"/>
                <a:gd name="T13" fmla="*/ 0 h 161943"/>
                <a:gd name="T14" fmla="*/ 5232036 w 5232036"/>
                <a:gd name="T15" fmla="*/ 161943 h 161943"/>
              </a:gdLst>
              <a:ahLst/>
              <a:cxnLst>
                <a:cxn ang="T8">
                  <a:pos x="T0" y="T1"/>
                </a:cxn>
                <a:cxn ang="T9">
                  <a:pos x="T2" y="T3"/>
                </a:cxn>
                <a:cxn ang="T10">
                  <a:pos x="T4" y="T5"/>
                </a:cxn>
                <a:cxn ang="T11">
                  <a:pos x="T6" y="T7"/>
                </a:cxn>
              </a:cxnLst>
              <a:rect l="T12" t="T13" r="T14" b="T15"/>
              <a:pathLst>
                <a:path w="5232036" h="161943">
                  <a:moveTo>
                    <a:pt x="0" y="173454"/>
                  </a:moveTo>
                  <a:lnTo>
                    <a:pt x="5235769" y="173454"/>
                  </a:lnTo>
                  <a:lnTo>
                    <a:pt x="5235769" y="0"/>
                  </a:lnTo>
                  <a:lnTo>
                    <a:pt x="0" y="0"/>
                  </a:lnTo>
                  <a:lnTo>
                    <a:pt x="0" y="173454"/>
                  </a:lnTo>
                  <a:close/>
                </a:path>
              </a:pathLst>
            </a:custGeom>
            <a:solidFill>
              <a:srgbClr val="FC5124"/>
            </a:solidFill>
            <a:ln w="1661">
              <a:noFill/>
              <a:miter lim="800000"/>
              <a:headEnd/>
              <a:tailEnd/>
            </a:ln>
          </p:spPr>
          <p:txBody>
            <a:bodyPr anchor="ctr"/>
            <a:lstStyle/>
            <a:p>
              <a:endParaRPr lang="ru-RU"/>
            </a:p>
          </p:txBody>
        </p:sp>
        <p:sp>
          <p:nvSpPr>
            <p:cNvPr id="59404" name="Полилиния: фигура 8"/>
            <p:cNvSpPr>
              <a:spLocks/>
            </p:cNvSpPr>
            <p:nvPr/>
          </p:nvSpPr>
          <p:spPr bwMode="auto">
            <a:xfrm>
              <a:off x="4724850" y="1165856"/>
              <a:ext cx="2167558" cy="4434774"/>
            </a:xfrm>
            <a:custGeom>
              <a:avLst/>
              <a:gdLst>
                <a:gd name="T0" fmla="*/ 0 w 2167557"/>
                <a:gd name="T1" fmla="*/ 4443514 h 4434773"/>
                <a:gd name="T2" fmla="*/ 2172804 w 2167557"/>
                <a:gd name="T3" fmla="*/ 4443514 h 4434773"/>
                <a:gd name="T4" fmla="*/ 2172804 w 2167557"/>
                <a:gd name="T5" fmla="*/ 0 h 4434773"/>
                <a:gd name="T6" fmla="*/ 0 w 2167557"/>
                <a:gd name="T7" fmla="*/ 0 h 4434773"/>
                <a:gd name="T8" fmla="*/ 0 60000 65536"/>
                <a:gd name="T9" fmla="*/ 0 60000 65536"/>
                <a:gd name="T10" fmla="*/ 0 60000 65536"/>
                <a:gd name="T11" fmla="*/ 0 60000 65536"/>
                <a:gd name="T12" fmla="*/ 0 w 2167557"/>
                <a:gd name="T13" fmla="*/ 0 h 4434773"/>
                <a:gd name="T14" fmla="*/ 2167557 w 2167557"/>
                <a:gd name="T15" fmla="*/ 4434773 h 4434773"/>
              </a:gdLst>
              <a:ahLst/>
              <a:cxnLst>
                <a:cxn ang="T8">
                  <a:pos x="T0" y="T1"/>
                </a:cxn>
                <a:cxn ang="T9">
                  <a:pos x="T2" y="T3"/>
                </a:cxn>
                <a:cxn ang="T10">
                  <a:pos x="T4" y="T5"/>
                </a:cxn>
                <a:cxn ang="T11">
                  <a:pos x="T6" y="T7"/>
                </a:cxn>
              </a:cxnLst>
              <a:rect l="T12" t="T13" r="T14" b="T15"/>
              <a:pathLst>
                <a:path w="2167557" h="4434773">
                  <a:moveTo>
                    <a:pt x="0" y="4443500"/>
                  </a:moveTo>
                  <a:lnTo>
                    <a:pt x="2172785" y="4443500"/>
                  </a:lnTo>
                  <a:lnTo>
                    <a:pt x="2172785" y="0"/>
                  </a:lnTo>
                  <a:lnTo>
                    <a:pt x="0" y="0"/>
                  </a:lnTo>
                  <a:lnTo>
                    <a:pt x="0" y="4443500"/>
                  </a:lnTo>
                  <a:close/>
                </a:path>
              </a:pathLst>
            </a:custGeom>
            <a:solidFill>
              <a:srgbClr val="B6E4F2"/>
            </a:solidFill>
            <a:ln w="1661">
              <a:noFill/>
              <a:miter lim="800000"/>
              <a:headEnd/>
              <a:tailEnd/>
            </a:ln>
          </p:spPr>
          <p:txBody>
            <a:bodyPr anchor="ctr"/>
            <a:lstStyle/>
            <a:p>
              <a:endParaRPr lang="ru-RU"/>
            </a:p>
          </p:txBody>
        </p:sp>
        <p:sp>
          <p:nvSpPr>
            <p:cNvPr id="59405" name="Полилиния: фигура 9"/>
            <p:cNvSpPr>
              <a:spLocks/>
            </p:cNvSpPr>
            <p:nvPr/>
          </p:nvSpPr>
          <p:spPr bwMode="auto">
            <a:xfrm>
              <a:off x="4971437" y="1435944"/>
              <a:ext cx="1669269" cy="4173172"/>
            </a:xfrm>
            <a:custGeom>
              <a:avLst/>
              <a:gdLst>
                <a:gd name="T0" fmla="*/ 0 w 1669268"/>
                <a:gd name="T1" fmla="*/ 4173430 h 4173171"/>
                <a:gd name="T2" fmla="*/ 1679629 w 1669268"/>
                <a:gd name="T3" fmla="*/ 4173430 h 4173171"/>
                <a:gd name="T4" fmla="*/ 1679629 w 1669268"/>
                <a:gd name="T5" fmla="*/ 0 h 4173171"/>
                <a:gd name="T6" fmla="*/ 0 w 1669268"/>
                <a:gd name="T7" fmla="*/ 0 h 4173171"/>
                <a:gd name="T8" fmla="*/ 0 60000 65536"/>
                <a:gd name="T9" fmla="*/ 0 60000 65536"/>
                <a:gd name="T10" fmla="*/ 0 60000 65536"/>
                <a:gd name="T11" fmla="*/ 0 60000 65536"/>
                <a:gd name="T12" fmla="*/ 0 w 1669268"/>
                <a:gd name="T13" fmla="*/ 0 h 4173171"/>
                <a:gd name="T14" fmla="*/ 1669268 w 1669268"/>
                <a:gd name="T15" fmla="*/ 4173171 h 4173171"/>
              </a:gdLst>
              <a:ahLst/>
              <a:cxnLst>
                <a:cxn ang="T8">
                  <a:pos x="T0" y="T1"/>
                </a:cxn>
                <a:cxn ang="T9">
                  <a:pos x="T2" y="T3"/>
                </a:cxn>
                <a:cxn ang="T10">
                  <a:pos x="T4" y="T5"/>
                </a:cxn>
                <a:cxn ang="T11">
                  <a:pos x="T6" y="T7"/>
                </a:cxn>
              </a:cxnLst>
              <a:rect l="T12" t="T13" r="T14" b="T15"/>
              <a:pathLst>
                <a:path w="1669268" h="4173171">
                  <a:moveTo>
                    <a:pt x="0" y="4173411"/>
                  </a:moveTo>
                  <a:lnTo>
                    <a:pt x="1679612" y="4173411"/>
                  </a:lnTo>
                  <a:lnTo>
                    <a:pt x="1679612" y="0"/>
                  </a:lnTo>
                  <a:lnTo>
                    <a:pt x="0" y="0"/>
                  </a:lnTo>
                  <a:lnTo>
                    <a:pt x="0" y="4173411"/>
                  </a:lnTo>
                  <a:close/>
                </a:path>
              </a:pathLst>
            </a:custGeom>
            <a:solidFill>
              <a:srgbClr val="99CCDF"/>
            </a:solidFill>
            <a:ln w="1661">
              <a:noFill/>
              <a:miter lim="800000"/>
              <a:headEnd/>
              <a:tailEnd/>
            </a:ln>
          </p:spPr>
          <p:txBody>
            <a:bodyPr anchor="ctr"/>
            <a:lstStyle/>
            <a:p>
              <a:endParaRPr lang="ru-RU"/>
            </a:p>
          </p:txBody>
        </p:sp>
        <p:sp>
          <p:nvSpPr>
            <p:cNvPr id="59406" name="Полилиния: фигура 10"/>
            <p:cNvSpPr>
              <a:spLocks/>
            </p:cNvSpPr>
            <p:nvPr/>
          </p:nvSpPr>
          <p:spPr bwMode="auto">
            <a:xfrm>
              <a:off x="4971437" y="1435944"/>
              <a:ext cx="1669269" cy="24914"/>
            </a:xfrm>
            <a:custGeom>
              <a:avLst/>
              <a:gdLst>
                <a:gd name="T0" fmla="*/ 0 w 1669268"/>
                <a:gd name="T1" fmla="*/ 36956 h 24914"/>
                <a:gd name="T2" fmla="*/ 1679629 w 1669268"/>
                <a:gd name="T3" fmla="*/ 36956 h 24914"/>
                <a:gd name="T4" fmla="*/ 1679629 w 1669268"/>
                <a:gd name="T5" fmla="*/ 0 h 24914"/>
                <a:gd name="T6" fmla="*/ 0 w 1669268"/>
                <a:gd name="T7" fmla="*/ 0 h 24914"/>
                <a:gd name="T8" fmla="*/ 0 60000 65536"/>
                <a:gd name="T9" fmla="*/ 0 60000 65536"/>
                <a:gd name="T10" fmla="*/ 0 60000 65536"/>
                <a:gd name="T11" fmla="*/ 0 60000 65536"/>
                <a:gd name="T12" fmla="*/ 0 w 1669268"/>
                <a:gd name="T13" fmla="*/ 0 h 24914"/>
                <a:gd name="T14" fmla="*/ 1669268 w 1669268"/>
                <a:gd name="T15" fmla="*/ 24914 h 24914"/>
              </a:gdLst>
              <a:ahLst/>
              <a:cxnLst>
                <a:cxn ang="T8">
                  <a:pos x="T0" y="T1"/>
                </a:cxn>
                <a:cxn ang="T9">
                  <a:pos x="T2" y="T3"/>
                </a:cxn>
                <a:cxn ang="T10">
                  <a:pos x="T4" y="T5"/>
                </a:cxn>
                <a:cxn ang="T11">
                  <a:pos x="T6" y="T7"/>
                </a:cxn>
              </a:cxnLst>
              <a:rect l="T12" t="T13" r="T14" b="T15"/>
              <a:pathLst>
                <a:path w="1669268" h="24914">
                  <a:moveTo>
                    <a:pt x="0" y="36956"/>
                  </a:moveTo>
                  <a:lnTo>
                    <a:pt x="1679612" y="36956"/>
                  </a:lnTo>
                  <a:lnTo>
                    <a:pt x="1679612" y="0"/>
                  </a:lnTo>
                  <a:lnTo>
                    <a:pt x="0" y="0"/>
                  </a:lnTo>
                  <a:lnTo>
                    <a:pt x="0" y="36956"/>
                  </a:lnTo>
                  <a:close/>
                </a:path>
              </a:pathLst>
            </a:custGeom>
            <a:solidFill>
              <a:srgbClr val="3F97B2"/>
            </a:solidFill>
            <a:ln w="1661">
              <a:noFill/>
              <a:miter lim="800000"/>
              <a:headEnd/>
              <a:tailEnd/>
            </a:ln>
          </p:spPr>
          <p:txBody>
            <a:bodyPr anchor="ctr"/>
            <a:lstStyle/>
            <a:p>
              <a:endParaRPr lang="ru-RU"/>
            </a:p>
          </p:txBody>
        </p:sp>
        <p:sp>
          <p:nvSpPr>
            <p:cNvPr id="59407" name="Полилиния: фигура 11"/>
            <p:cNvSpPr>
              <a:spLocks/>
            </p:cNvSpPr>
            <p:nvPr/>
          </p:nvSpPr>
          <p:spPr bwMode="auto">
            <a:xfrm>
              <a:off x="8429123" y="1590264"/>
              <a:ext cx="1033950" cy="4011228"/>
            </a:xfrm>
            <a:custGeom>
              <a:avLst/>
              <a:gdLst>
                <a:gd name="T0" fmla="*/ 0 w 1033950"/>
                <a:gd name="T1" fmla="*/ 4019110 h 4011227"/>
                <a:gd name="T2" fmla="*/ 1042053 w 1033950"/>
                <a:gd name="T3" fmla="*/ 4019110 h 4011227"/>
                <a:gd name="T4" fmla="*/ 1042053 w 1033950"/>
                <a:gd name="T5" fmla="*/ 0 h 4011227"/>
                <a:gd name="T6" fmla="*/ 0 w 1033950"/>
                <a:gd name="T7" fmla="*/ 0 h 4011227"/>
                <a:gd name="T8" fmla="*/ 0 60000 65536"/>
                <a:gd name="T9" fmla="*/ 0 60000 65536"/>
                <a:gd name="T10" fmla="*/ 0 60000 65536"/>
                <a:gd name="T11" fmla="*/ 0 60000 65536"/>
                <a:gd name="T12" fmla="*/ 0 w 1033950"/>
                <a:gd name="T13" fmla="*/ 0 h 4011227"/>
                <a:gd name="T14" fmla="*/ 1033950 w 1033950"/>
                <a:gd name="T15" fmla="*/ 4011227 h 4011227"/>
              </a:gdLst>
              <a:ahLst/>
              <a:cxnLst>
                <a:cxn ang="T8">
                  <a:pos x="T0" y="T1"/>
                </a:cxn>
                <a:cxn ang="T9">
                  <a:pos x="T2" y="T3"/>
                </a:cxn>
                <a:cxn ang="T10">
                  <a:pos x="T4" y="T5"/>
                </a:cxn>
                <a:cxn ang="T11">
                  <a:pos x="T6" y="T7"/>
                </a:cxn>
              </a:cxnLst>
              <a:rect l="T12" t="T13" r="T14" b="T15"/>
              <a:pathLst>
                <a:path w="1033950" h="4011227">
                  <a:moveTo>
                    <a:pt x="0" y="4019091"/>
                  </a:moveTo>
                  <a:lnTo>
                    <a:pt x="1042053" y="4019091"/>
                  </a:lnTo>
                  <a:lnTo>
                    <a:pt x="1042053" y="0"/>
                  </a:lnTo>
                  <a:lnTo>
                    <a:pt x="0" y="0"/>
                  </a:lnTo>
                  <a:lnTo>
                    <a:pt x="0" y="4019091"/>
                  </a:lnTo>
                  <a:close/>
                </a:path>
              </a:pathLst>
            </a:custGeom>
            <a:solidFill>
              <a:srgbClr val="B6E4F2"/>
            </a:solidFill>
            <a:ln w="1661">
              <a:noFill/>
              <a:miter lim="800000"/>
              <a:headEnd/>
              <a:tailEnd/>
            </a:ln>
          </p:spPr>
          <p:txBody>
            <a:bodyPr anchor="ctr"/>
            <a:lstStyle/>
            <a:p>
              <a:endParaRPr lang="ru-RU"/>
            </a:p>
          </p:txBody>
        </p:sp>
        <p:sp>
          <p:nvSpPr>
            <p:cNvPr id="59408" name="Полилиния: фигура 12"/>
            <p:cNvSpPr>
              <a:spLocks/>
            </p:cNvSpPr>
            <p:nvPr/>
          </p:nvSpPr>
          <p:spPr bwMode="auto">
            <a:xfrm>
              <a:off x="8697617" y="1786091"/>
              <a:ext cx="498289" cy="934292"/>
            </a:xfrm>
            <a:custGeom>
              <a:avLst/>
              <a:gdLst>
                <a:gd name="T0" fmla="*/ 0 w 498289"/>
                <a:gd name="T1" fmla="*/ 945402 h 934292"/>
                <a:gd name="T2" fmla="*/ 505065 w 498289"/>
                <a:gd name="T3" fmla="*/ 945402 h 934292"/>
                <a:gd name="T4" fmla="*/ 505065 w 498289"/>
                <a:gd name="T5" fmla="*/ 0 h 934292"/>
                <a:gd name="T6" fmla="*/ 0 w 498289"/>
                <a:gd name="T7" fmla="*/ 0 h 934292"/>
                <a:gd name="T8" fmla="*/ 0 60000 65536"/>
                <a:gd name="T9" fmla="*/ 0 60000 65536"/>
                <a:gd name="T10" fmla="*/ 0 60000 65536"/>
                <a:gd name="T11" fmla="*/ 0 60000 65536"/>
                <a:gd name="T12" fmla="*/ 0 w 498289"/>
                <a:gd name="T13" fmla="*/ 0 h 934292"/>
                <a:gd name="T14" fmla="*/ 498289 w 498289"/>
                <a:gd name="T15" fmla="*/ 934292 h 934292"/>
              </a:gdLst>
              <a:ahLst/>
              <a:cxnLst>
                <a:cxn ang="T8">
                  <a:pos x="T0" y="T1"/>
                </a:cxn>
                <a:cxn ang="T9">
                  <a:pos x="T2" y="T3"/>
                </a:cxn>
                <a:cxn ang="T10">
                  <a:pos x="T4" y="T5"/>
                </a:cxn>
                <a:cxn ang="T11">
                  <a:pos x="T6" y="T7"/>
                </a:cxn>
              </a:cxnLst>
              <a:rect l="T12" t="T13" r="T14" b="T15"/>
              <a:pathLst>
                <a:path w="498289" h="934292">
                  <a:moveTo>
                    <a:pt x="0" y="945402"/>
                  </a:moveTo>
                  <a:lnTo>
                    <a:pt x="505065" y="945402"/>
                  </a:lnTo>
                  <a:lnTo>
                    <a:pt x="505065" y="0"/>
                  </a:lnTo>
                  <a:lnTo>
                    <a:pt x="0" y="0"/>
                  </a:lnTo>
                  <a:lnTo>
                    <a:pt x="0" y="945402"/>
                  </a:lnTo>
                  <a:close/>
                </a:path>
              </a:pathLst>
            </a:custGeom>
            <a:solidFill>
              <a:srgbClr val="FFFFFF"/>
            </a:solidFill>
            <a:ln w="1661">
              <a:noFill/>
              <a:miter lim="800000"/>
              <a:headEnd/>
              <a:tailEnd/>
            </a:ln>
          </p:spPr>
          <p:txBody>
            <a:bodyPr anchor="ctr"/>
            <a:lstStyle/>
            <a:p>
              <a:endParaRPr lang="ru-RU"/>
            </a:p>
          </p:txBody>
        </p:sp>
        <p:sp>
          <p:nvSpPr>
            <p:cNvPr id="59409" name="Полилиния: фигура 13"/>
            <p:cNvSpPr>
              <a:spLocks/>
            </p:cNvSpPr>
            <p:nvPr/>
          </p:nvSpPr>
          <p:spPr bwMode="auto">
            <a:xfrm>
              <a:off x="8755734" y="1843843"/>
              <a:ext cx="386174" cy="822177"/>
            </a:xfrm>
            <a:custGeom>
              <a:avLst/>
              <a:gdLst>
                <a:gd name="T0" fmla="*/ 0 w 386174"/>
                <a:gd name="T1" fmla="*/ 829899 h 822177"/>
                <a:gd name="T2" fmla="*/ 388847 w 386174"/>
                <a:gd name="T3" fmla="*/ 829899 h 822177"/>
                <a:gd name="T4" fmla="*/ 388847 w 386174"/>
                <a:gd name="T5" fmla="*/ 0 h 822177"/>
                <a:gd name="T6" fmla="*/ 0 w 386174"/>
                <a:gd name="T7" fmla="*/ 0 h 822177"/>
                <a:gd name="T8" fmla="*/ 0 60000 65536"/>
                <a:gd name="T9" fmla="*/ 0 60000 65536"/>
                <a:gd name="T10" fmla="*/ 0 60000 65536"/>
                <a:gd name="T11" fmla="*/ 0 60000 65536"/>
                <a:gd name="T12" fmla="*/ 0 w 386174"/>
                <a:gd name="T13" fmla="*/ 0 h 822177"/>
                <a:gd name="T14" fmla="*/ 386174 w 386174"/>
                <a:gd name="T15" fmla="*/ 822177 h 822177"/>
              </a:gdLst>
              <a:ahLst/>
              <a:cxnLst>
                <a:cxn ang="T8">
                  <a:pos x="T0" y="T1"/>
                </a:cxn>
                <a:cxn ang="T9">
                  <a:pos x="T2" y="T3"/>
                </a:cxn>
                <a:cxn ang="T10">
                  <a:pos x="T4" y="T5"/>
                </a:cxn>
                <a:cxn ang="T11">
                  <a:pos x="T6" y="T7"/>
                </a:cxn>
              </a:cxnLst>
              <a:rect l="T12" t="T13" r="T14" b="T15"/>
              <a:pathLst>
                <a:path w="386174" h="822177">
                  <a:moveTo>
                    <a:pt x="0" y="829899"/>
                  </a:moveTo>
                  <a:lnTo>
                    <a:pt x="388847" y="829899"/>
                  </a:lnTo>
                  <a:lnTo>
                    <a:pt x="388847" y="0"/>
                  </a:lnTo>
                  <a:lnTo>
                    <a:pt x="0" y="0"/>
                  </a:lnTo>
                  <a:lnTo>
                    <a:pt x="0" y="829899"/>
                  </a:lnTo>
                  <a:close/>
                </a:path>
              </a:pathLst>
            </a:custGeom>
            <a:solidFill>
              <a:srgbClr val="36C1D8"/>
            </a:solidFill>
            <a:ln w="1661">
              <a:noFill/>
              <a:miter lim="800000"/>
              <a:headEnd/>
              <a:tailEnd/>
            </a:ln>
          </p:spPr>
          <p:txBody>
            <a:bodyPr anchor="ctr"/>
            <a:lstStyle/>
            <a:p>
              <a:endParaRPr lang="ru-RU"/>
            </a:p>
          </p:txBody>
        </p:sp>
        <p:sp>
          <p:nvSpPr>
            <p:cNvPr id="59410" name="Полилиния: фигура 14"/>
            <p:cNvSpPr>
              <a:spLocks/>
            </p:cNvSpPr>
            <p:nvPr/>
          </p:nvSpPr>
          <p:spPr bwMode="auto">
            <a:xfrm>
              <a:off x="8697617" y="3049949"/>
              <a:ext cx="498289" cy="934292"/>
            </a:xfrm>
            <a:custGeom>
              <a:avLst/>
              <a:gdLst>
                <a:gd name="T0" fmla="*/ 0 w 498289"/>
                <a:gd name="T1" fmla="*/ 945402 h 934292"/>
                <a:gd name="T2" fmla="*/ 505065 w 498289"/>
                <a:gd name="T3" fmla="*/ 945402 h 934292"/>
                <a:gd name="T4" fmla="*/ 505065 w 498289"/>
                <a:gd name="T5" fmla="*/ 0 h 934292"/>
                <a:gd name="T6" fmla="*/ 0 w 498289"/>
                <a:gd name="T7" fmla="*/ 0 h 934292"/>
                <a:gd name="T8" fmla="*/ 0 60000 65536"/>
                <a:gd name="T9" fmla="*/ 0 60000 65536"/>
                <a:gd name="T10" fmla="*/ 0 60000 65536"/>
                <a:gd name="T11" fmla="*/ 0 60000 65536"/>
                <a:gd name="T12" fmla="*/ 0 w 498289"/>
                <a:gd name="T13" fmla="*/ 0 h 934292"/>
                <a:gd name="T14" fmla="*/ 498289 w 498289"/>
                <a:gd name="T15" fmla="*/ 934292 h 934292"/>
              </a:gdLst>
              <a:ahLst/>
              <a:cxnLst>
                <a:cxn ang="T8">
                  <a:pos x="T0" y="T1"/>
                </a:cxn>
                <a:cxn ang="T9">
                  <a:pos x="T2" y="T3"/>
                </a:cxn>
                <a:cxn ang="T10">
                  <a:pos x="T4" y="T5"/>
                </a:cxn>
                <a:cxn ang="T11">
                  <a:pos x="T6" y="T7"/>
                </a:cxn>
              </a:cxnLst>
              <a:rect l="T12" t="T13" r="T14" b="T15"/>
              <a:pathLst>
                <a:path w="498289" h="934292">
                  <a:moveTo>
                    <a:pt x="0" y="945402"/>
                  </a:moveTo>
                  <a:lnTo>
                    <a:pt x="505065" y="945402"/>
                  </a:lnTo>
                  <a:lnTo>
                    <a:pt x="505065" y="0"/>
                  </a:lnTo>
                  <a:lnTo>
                    <a:pt x="0" y="0"/>
                  </a:lnTo>
                  <a:lnTo>
                    <a:pt x="0" y="945402"/>
                  </a:lnTo>
                  <a:close/>
                </a:path>
              </a:pathLst>
            </a:custGeom>
            <a:solidFill>
              <a:srgbClr val="FFFFFF"/>
            </a:solidFill>
            <a:ln w="1661">
              <a:noFill/>
              <a:miter lim="800000"/>
              <a:headEnd/>
              <a:tailEnd/>
            </a:ln>
          </p:spPr>
          <p:txBody>
            <a:bodyPr anchor="ctr"/>
            <a:lstStyle/>
            <a:p>
              <a:endParaRPr lang="ru-RU"/>
            </a:p>
          </p:txBody>
        </p:sp>
        <p:sp>
          <p:nvSpPr>
            <p:cNvPr id="59411" name="Полилиния: фигура 15"/>
            <p:cNvSpPr>
              <a:spLocks/>
            </p:cNvSpPr>
            <p:nvPr/>
          </p:nvSpPr>
          <p:spPr bwMode="auto">
            <a:xfrm>
              <a:off x="8755734" y="3107700"/>
              <a:ext cx="386174" cy="822177"/>
            </a:xfrm>
            <a:custGeom>
              <a:avLst/>
              <a:gdLst>
                <a:gd name="T0" fmla="*/ 0 w 386174"/>
                <a:gd name="T1" fmla="*/ 829915 h 822177"/>
                <a:gd name="T2" fmla="*/ 388847 w 386174"/>
                <a:gd name="T3" fmla="*/ 829915 h 822177"/>
                <a:gd name="T4" fmla="*/ 388847 w 386174"/>
                <a:gd name="T5" fmla="*/ 0 h 822177"/>
                <a:gd name="T6" fmla="*/ 0 w 386174"/>
                <a:gd name="T7" fmla="*/ 0 h 822177"/>
                <a:gd name="T8" fmla="*/ 0 60000 65536"/>
                <a:gd name="T9" fmla="*/ 0 60000 65536"/>
                <a:gd name="T10" fmla="*/ 0 60000 65536"/>
                <a:gd name="T11" fmla="*/ 0 60000 65536"/>
                <a:gd name="T12" fmla="*/ 0 w 386174"/>
                <a:gd name="T13" fmla="*/ 0 h 822177"/>
                <a:gd name="T14" fmla="*/ 386174 w 386174"/>
                <a:gd name="T15" fmla="*/ 822177 h 822177"/>
              </a:gdLst>
              <a:ahLst/>
              <a:cxnLst>
                <a:cxn ang="T8">
                  <a:pos x="T0" y="T1"/>
                </a:cxn>
                <a:cxn ang="T9">
                  <a:pos x="T2" y="T3"/>
                </a:cxn>
                <a:cxn ang="T10">
                  <a:pos x="T4" y="T5"/>
                </a:cxn>
                <a:cxn ang="T11">
                  <a:pos x="T6" y="T7"/>
                </a:cxn>
              </a:cxnLst>
              <a:rect l="T12" t="T13" r="T14" b="T15"/>
              <a:pathLst>
                <a:path w="386174" h="822177">
                  <a:moveTo>
                    <a:pt x="0" y="829915"/>
                  </a:moveTo>
                  <a:lnTo>
                    <a:pt x="388847" y="829915"/>
                  </a:lnTo>
                  <a:lnTo>
                    <a:pt x="388847" y="0"/>
                  </a:lnTo>
                  <a:lnTo>
                    <a:pt x="0" y="0"/>
                  </a:lnTo>
                  <a:lnTo>
                    <a:pt x="0" y="829915"/>
                  </a:lnTo>
                  <a:close/>
                </a:path>
              </a:pathLst>
            </a:custGeom>
            <a:solidFill>
              <a:srgbClr val="36C1D8"/>
            </a:solidFill>
            <a:ln w="1661">
              <a:noFill/>
              <a:miter lim="800000"/>
              <a:headEnd/>
              <a:tailEnd/>
            </a:ln>
          </p:spPr>
          <p:txBody>
            <a:bodyPr anchor="ctr"/>
            <a:lstStyle/>
            <a:p>
              <a:endParaRPr lang="ru-RU"/>
            </a:p>
          </p:txBody>
        </p:sp>
        <p:sp>
          <p:nvSpPr>
            <p:cNvPr id="59412" name="Полилиния: фигура 16"/>
            <p:cNvSpPr>
              <a:spLocks/>
            </p:cNvSpPr>
            <p:nvPr/>
          </p:nvSpPr>
          <p:spPr bwMode="auto">
            <a:xfrm>
              <a:off x="4971437" y="4347142"/>
              <a:ext cx="1669269" cy="1071322"/>
            </a:xfrm>
            <a:custGeom>
              <a:avLst/>
              <a:gdLst>
                <a:gd name="T0" fmla="*/ 0 w 1669268"/>
                <a:gd name="T1" fmla="*/ 1072050 h 1071321"/>
                <a:gd name="T2" fmla="*/ 1679629 w 1669268"/>
                <a:gd name="T3" fmla="*/ 1072050 h 1071321"/>
                <a:gd name="T4" fmla="*/ 1679629 w 1669268"/>
                <a:gd name="T5" fmla="*/ 0 h 1071321"/>
                <a:gd name="T6" fmla="*/ 0 w 1669268"/>
                <a:gd name="T7" fmla="*/ 0 h 1071321"/>
                <a:gd name="T8" fmla="*/ 0 60000 65536"/>
                <a:gd name="T9" fmla="*/ 0 60000 65536"/>
                <a:gd name="T10" fmla="*/ 0 60000 65536"/>
                <a:gd name="T11" fmla="*/ 0 60000 65536"/>
                <a:gd name="T12" fmla="*/ 0 w 1669268"/>
                <a:gd name="T13" fmla="*/ 0 h 1071321"/>
                <a:gd name="T14" fmla="*/ 1669268 w 1669268"/>
                <a:gd name="T15" fmla="*/ 1071321 h 1071321"/>
              </a:gdLst>
              <a:ahLst/>
              <a:cxnLst>
                <a:cxn ang="T8">
                  <a:pos x="T0" y="T1"/>
                </a:cxn>
                <a:cxn ang="T9">
                  <a:pos x="T2" y="T3"/>
                </a:cxn>
                <a:cxn ang="T10">
                  <a:pos x="T4" y="T5"/>
                </a:cxn>
                <a:cxn ang="T11">
                  <a:pos x="T6" y="T7"/>
                </a:cxn>
              </a:cxnLst>
              <a:rect l="T12" t="T13" r="T14" b="T15"/>
              <a:pathLst>
                <a:path w="1669268" h="1071321">
                  <a:moveTo>
                    <a:pt x="0" y="1072033"/>
                  </a:moveTo>
                  <a:lnTo>
                    <a:pt x="1679612" y="1072033"/>
                  </a:lnTo>
                  <a:lnTo>
                    <a:pt x="1679612" y="0"/>
                  </a:lnTo>
                  <a:lnTo>
                    <a:pt x="0" y="0"/>
                  </a:lnTo>
                  <a:lnTo>
                    <a:pt x="0" y="1072033"/>
                  </a:lnTo>
                  <a:close/>
                </a:path>
              </a:pathLst>
            </a:custGeom>
            <a:solidFill>
              <a:srgbClr val="FFFFFF"/>
            </a:solidFill>
            <a:ln w="1661">
              <a:noFill/>
              <a:miter lim="800000"/>
              <a:headEnd/>
              <a:tailEnd/>
            </a:ln>
          </p:spPr>
          <p:txBody>
            <a:bodyPr anchor="ctr"/>
            <a:lstStyle/>
            <a:p>
              <a:endParaRPr lang="ru-RU"/>
            </a:p>
          </p:txBody>
        </p:sp>
        <p:sp>
          <p:nvSpPr>
            <p:cNvPr id="59413" name="Полилиния: фигура 17"/>
            <p:cNvSpPr>
              <a:spLocks/>
            </p:cNvSpPr>
            <p:nvPr/>
          </p:nvSpPr>
          <p:spPr bwMode="auto">
            <a:xfrm>
              <a:off x="5809308" y="4347142"/>
              <a:ext cx="12457" cy="1071322"/>
            </a:xfrm>
            <a:custGeom>
              <a:avLst/>
              <a:gdLst>
                <a:gd name="T0" fmla="*/ 0 w 12457"/>
                <a:gd name="T1" fmla="*/ 1072050 h 1071321"/>
                <a:gd name="T2" fmla="*/ 48208577 w 12457"/>
                <a:gd name="T3" fmla="*/ 1072050 h 1071321"/>
                <a:gd name="T4" fmla="*/ 48208577 w 12457"/>
                <a:gd name="T5" fmla="*/ 0 h 1071321"/>
                <a:gd name="T6" fmla="*/ 0 w 12457"/>
                <a:gd name="T7" fmla="*/ 0 h 1071321"/>
                <a:gd name="T8" fmla="*/ 0 60000 65536"/>
                <a:gd name="T9" fmla="*/ 0 60000 65536"/>
                <a:gd name="T10" fmla="*/ 0 60000 65536"/>
                <a:gd name="T11" fmla="*/ 0 60000 65536"/>
                <a:gd name="T12" fmla="*/ 0 w 12457"/>
                <a:gd name="T13" fmla="*/ 0 h 1071321"/>
                <a:gd name="T14" fmla="*/ 12457 w 12457"/>
                <a:gd name="T15" fmla="*/ 1071321 h 1071321"/>
              </a:gdLst>
              <a:ahLst/>
              <a:cxnLst>
                <a:cxn ang="T8">
                  <a:pos x="T0" y="T1"/>
                </a:cxn>
                <a:cxn ang="T9">
                  <a:pos x="T2" y="T3"/>
                </a:cxn>
                <a:cxn ang="T10">
                  <a:pos x="T4" y="T5"/>
                </a:cxn>
                <a:cxn ang="T11">
                  <a:pos x="T6" y="T7"/>
                </a:cxn>
              </a:cxnLst>
              <a:rect l="T12" t="T13" r="T14" b="T15"/>
              <a:pathLst>
                <a:path w="12457" h="1071321">
                  <a:moveTo>
                    <a:pt x="0" y="1072033"/>
                  </a:moveTo>
                  <a:lnTo>
                    <a:pt x="3870" y="1072033"/>
                  </a:lnTo>
                  <a:lnTo>
                    <a:pt x="3870" y="0"/>
                  </a:lnTo>
                  <a:lnTo>
                    <a:pt x="0" y="0"/>
                  </a:lnTo>
                  <a:lnTo>
                    <a:pt x="0" y="1072033"/>
                  </a:lnTo>
                  <a:close/>
                </a:path>
              </a:pathLst>
            </a:custGeom>
            <a:solidFill>
              <a:srgbClr val="B2B2B2"/>
            </a:solidFill>
            <a:ln w="1661">
              <a:noFill/>
              <a:miter lim="800000"/>
              <a:headEnd/>
              <a:tailEnd/>
            </a:ln>
          </p:spPr>
          <p:txBody>
            <a:bodyPr anchor="ctr"/>
            <a:lstStyle/>
            <a:p>
              <a:endParaRPr lang="ru-RU"/>
            </a:p>
          </p:txBody>
        </p:sp>
        <p:sp>
          <p:nvSpPr>
            <p:cNvPr id="59414" name="Полилиния: фигура 18"/>
            <p:cNvSpPr>
              <a:spLocks/>
            </p:cNvSpPr>
            <p:nvPr/>
          </p:nvSpPr>
          <p:spPr bwMode="auto">
            <a:xfrm>
              <a:off x="5005702" y="4388601"/>
              <a:ext cx="236687" cy="984121"/>
            </a:xfrm>
            <a:custGeom>
              <a:avLst/>
              <a:gdLst>
                <a:gd name="T0" fmla="*/ 0 w 236687"/>
                <a:gd name="T1" fmla="*/ 989115 h 984121"/>
                <a:gd name="T2" fmla="*/ 241487 w 236687"/>
                <a:gd name="T3" fmla="*/ 989115 h 984121"/>
                <a:gd name="T4" fmla="*/ 241487 w 236687"/>
                <a:gd name="T5" fmla="*/ 0 h 984121"/>
                <a:gd name="T6" fmla="*/ 0 w 236687"/>
                <a:gd name="T7" fmla="*/ 0 h 984121"/>
                <a:gd name="T8" fmla="*/ 0 60000 65536"/>
                <a:gd name="T9" fmla="*/ 0 60000 65536"/>
                <a:gd name="T10" fmla="*/ 0 60000 65536"/>
                <a:gd name="T11" fmla="*/ 0 60000 65536"/>
                <a:gd name="T12" fmla="*/ 0 w 236687"/>
                <a:gd name="T13" fmla="*/ 0 h 984121"/>
                <a:gd name="T14" fmla="*/ 236687 w 236687"/>
                <a:gd name="T15" fmla="*/ 984121 h 984121"/>
              </a:gdLst>
              <a:ahLst/>
              <a:cxnLst>
                <a:cxn ang="T8">
                  <a:pos x="T0" y="T1"/>
                </a:cxn>
                <a:cxn ang="T9">
                  <a:pos x="T2" y="T3"/>
                </a:cxn>
                <a:cxn ang="T10">
                  <a:pos x="T4" y="T5"/>
                </a:cxn>
                <a:cxn ang="T11">
                  <a:pos x="T6" y="T7"/>
                </a:cxn>
              </a:cxnLst>
              <a:rect l="T12" t="T13" r="T14" b="T15"/>
              <a:pathLst>
                <a:path w="236687" h="984121">
                  <a:moveTo>
                    <a:pt x="0" y="989115"/>
                  </a:moveTo>
                  <a:lnTo>
                    <a:pt x="241487" y="989115"/>
                  </a:lnTo>
                  <a:lnTo>
                    <a:pt x="241487" y="0"/>
                  </a:lnTo>
                  <a:lnTo>
                    <a:pt x="0" y="0"/>
                  </a:lnTo>
                  <a:lnTo>
                    <a:pt x="0" y="989115"/>
                  </a:lnTo>
                  <a:close/>
                </a:path>
              </a:pathLst>
            </a:custGeom>
            <a:solidFill>
              <a:srgbClr val="3286A0"/>
            </a:solidFill>
            <a:ln w="1661">
              <a:noFill/>
              <a:miter lim="800000"/>
              <a:headEnd/>
              <a:tailEnd/>
            </a:ln>
          </p:spPr>
          <p:txBody>
            <a:bodyPr anchor="ctr"/>
            <a:lstStyle/>
            <a:p>
              <a:endParaRPr lang="ru-RU"/>
            </a:p>
          </p:txBody>
        </p:sp>
        <p:sp>
          <p:nvSpPr>
            <p:cNvPr id="59415" name="Полилиния: фигура 19"/>
            <p:cNvSpPr>
              <a:spLocks/>
            </p:cNvSpPr>
            <p:nvPr/>
          </p:nvSpPr>
          <p:spPr bwMode="auto">
            <a:xfrm>
              <a:off x="5286637" y="4388601"/>
              <a:ext cx="473375" cy="984121"/>
            </a:xfrm>
            <a:custGeom>
              <a:avLst/>
              <a:gdLst>
                <a:gd name="T0" fmla="*/ 0 w 473374"/>
                <a:gd name="T1" fmla="*/ 989115 h 984121"/>
                <a:gd name="T2" fmla="*/ 482177 w 473374"/>
                <a:gd name="T3" fmla="*/ 989115 h 984121"/>
                <a:gd name="T4" fmla="*/ 482177 w 473374"/>
                <a:gd name="T5" fmla="*/ 0 h 984121"/>
                <a:gd name="T6" fmla="*/ 0 w 473374"/>
                <a:gd name="T7" fmla="*/ 0 h 984121"/>
                <a:gd name="T8" fmla="*/ 0 60000 65536"/>
                <a:gd name="T9" fmla="*/ 0 60000 65536"/>
                <a:gd name="T10" fmla="*/ 0 60000 65536"/>
                <a:gd name="T11" fmla="*/ 0 60000 65536"/>
                <a:gd name="T12" fmla="*/ 0 w 473374"/>
                <a:gd name="T13" fmla="*/ 0 h 984121"/>
                <a:gd name="T14" fmla="*/ 473374 w 473374"/>
                <a:gd name="T15" fmla="*/ 984121 h 984121"/>
              </a:gdLst>
              <a:ahLst/>
              <a:cxnLst>
                <a:cxn ang="T8">
                  <a:pos x="T0" y="T1"/>
                </a:cxn>
                <a:cxn ang="T9">
                  <a:pos x="T2" y="T3"/>
                </a:cxn>
                <a:cxn ang="T10">
                  <a:pos x="T4" y="T5"/>
                </a:cxn>
                <a:cxn ang="T11">
                  <a:pos x="T6" y="T7"/>
                </a:cxn>
              </a:cxnLst>
              <a:rect l="T12" t="T13" r="T14" b="T15"/>
              <a:pathLst>
                <a:path w="473374" h="984121">
                  <a:moveTo>
                    <a:pt x="0" y="989115"/>
                  </a:moveTo>
                  <a:lnTo>
                    <a:pt x="482160" y="989115"/>
                  </a:lnTo>
                  <a:lnTo>
                    <a:pt x="482160" y="0"/>
                  </a:lnTo>
                  <a:lnTo>
                    <a:pt x="0" y="0"/>
                  </a:lnTo>
                  <a:lnTo>
                    <a:pt x="0" y="989115"/>
                  </a:lnTo>
                  <a:close/>
                </a:path>
              </a:pathLst>
            </a:custGeom>
            <a:solidFill>
              <a:srgbClr val="3286A0"/>
            </a:solidFill>
            <a:ln w="1661">
              <a:noFill/>
              <a:miter lim="800000"/>
              <a:headEnd/>
              <a:tailEnd/>
            </a:ln>
          </p:spPr>
          <p:txBody>
            <a:bodyPr anchor="ctr"/>
            <a:lstStyle/>
            <a:p>
              <a:endParaRPr lang="ru-RU"/>
            </a:p>
          </p:txBody>
        </p:sp>
        <p:sp>
          <p:nvSpPr>
            <p:cNvPr id="59416" name="Полилиния: фигура 20"/>
            <p:cNvSpPr>
              <a:spLocks/>
            </p:cNvSpPr>
            <p:nvPr/>
          </p:nvSpPr>
          <p:spPr bwMode="auto">
            <a:xfrm>
              <a:off x="6375297" y="4388601"/>
              <a:ext cx="236687" cy="984121"/>
            </a:xfrm>
            <a:custGeom>
              <a:avLst/>
              <a:gdLst>
                <a:gd name="T0" fmla="*/ 0 w 236687"/>
                <a:gd name="T1" fmla="*/ 989115 h 984121"/>
                <a:gd name="T2" fmla="*/ 241487 w 236687"/>
                <a:gd name="T3" fmla="*/ 989115 h 984121"/>
                <a:gd name="T4" fmla="*/ 241487 w 236687"/>
                <a:gd name="T5" fmla="*/ 0 h 984121"/>
                <a:gd name="T6" fmla="*/ 0 w 236687"/>
                <a:gd name="T7" fmla="*/ 0 h 984121"/>
                <a:gd name="T8" fmla="*/ 0 60000 65536"/>
                <a:gd name="T9" fmla="*/ 0 60000 65536"/>
                <a:gd name="T10" fmla="*/ 0 60000 65536"/>
                <a:gd name="T11" fmla="*/ 0 60000 65536"/>
                <a:gd name="T12" fmla="*/ 0 w 236687"/>
                <a:gd name="T13" fmla="*/ 0 h 984121"/>
                <a:gd name="T14" fmla="*/ 236687 w 236687"/>
                <a:gd name="T15" fmla="*/ 984121 h 984121"/>
              </a:gdLst>
              <a:ahLst/>
              <a:cxnLst>
                <a:cxn ang="T8">
                  <a:pos x="T0" y="T1"/>
                </a:cxn>
                <a:cxn ang="T9">
                  <a:pos x="T2" y="T3"/>
                </a:cxn>
                <a:cxn ang="T10">
                  <a:pos x="T4" y="T5"/>
                </a:cxn>
                <a:cxn ang="T11">
                  <a:pos x="T6" y="T7"/>
                </a:cxn>
              </a:cxnLst>
              <a:rect l="T12" t="T13" r="T14" b="T15"/>
              <a:pathLst>
                <a:path w="236687" h="984121">
                  <a:moveTo>
                    <a:pt x="0" y="989115"/>
                  </a:moveTo>
                  <a:lnTo>
                    <a:pt x="241487" y="989115"/>
                  </a:lnTo>
                  <a:lnTo>
                    <a:pt x="241487" y="0"/>
                  </a:lnTo>
                  <a:lnTo>
                    <a:pt x="0" y="0"/>
                  </a:lnTo>
                  <a:lnTo>
                    <a:pt x="0" y="989115"/>
                  </a:lnTo>
                  <a:close/>
                </a:path>
              </a:pathLst>
            </a:custGeom>
            <a:solidFill>
              <a:srgbClr val="3286A0"/>
            </a:solidFill>
            <a:ln w="1661">
              <a:noFill/>
              <a:miter lim="800000"/>
              <a:headEnd/>
              <a:tailEnd/>
            </a:ln>
          </p:spPr>
          <p:txBody>
            <a:bodyPr anchor="ctr"/>
            <a:lstStyle/>
            <a:p>
              <a:endParaRPr lang="ru-RU"/>
            </a:p>
          </p:txBody>
        </p:sp>
        <p:sp>
          <p:nvSpPr>
            <p:cNvPr id="59417" name="Полилиния: фигура 21"/>
            <p:cNvSpPr>
              <a:spLocks/>
            </p:cNvSpPr>
            <p:nvPr/>
          </p:nvSpPr>
          <p:spPr bwMode="auto">
            <a:xfrm>
              <a:off x="5853689" y="4388601"/>
              <a:ext cx="473375" cy="984121"/>
            </a:xfrm>
            <a:custGeom>
              <a:avLst/>
              <a:gdLst>
                <a:gd name="T0" fmla="*/ 0 w 473374"/>
                <a:gd name="T1" fmla="*/ 989115 h 984121"/>
                <a:gd name="T2" fmla="*/ 482177 w 473374"/>
                <a:gd name="T3" fmla="*/ 989115 h 984121"/>
                <a:gd name="T4" fmla="*/ 482177 w 473374"/>
                <a:gd name="T5" fmla="*/ 0 h 984121"/>
                <a:gd name="T6" fmla="*/ 0 w 473374"/>
                <a:gd name="T7" fmla="*/ 0 h 984121"/>
                <a:gd name="T8" fmla="*/ 0 60000 65536"/>
                <a:gd name="T9" fmla="*/ 0 60000 65536"/>
                <a:gd name="T10" fmla="*/ 0 60000 65536"/>
                <a:gd name="T11" fmla="*/ 0 60000 65536"/>
                <a:gd name="T12" fmla="*/ 0 w 473374"/>
                <a:gd name="T13" fmla="*/ 0 h 984121"/>
                <a:gd name="T14" fmla="*/ 473374 w 473374"/>
                <a:gd name="T15" fmla="*/ 984121 h 984121"/>
              </a:gdLst>
              <a:ahLst/>
              <a:cxnLst>
                <a:cxn ang="T8">
                  <a:pos x="T0" y="T1"/>
                </a:cxn>
                <a:cxn ang="T9">
                  <a:pos x="T2" y="T3"/>
                </a:cxn>
                <a:cxn ang="T10">
                  <a:pos x="T4" y="T5"/>
                </a:cxn>
                <a:cxn ang="T11">
                  <a:pos x="T6" y="T7"/>
                </a:cxn>
              </a:cxnLst>
              <a:rect l="T12" t="T13" r="T14" b="T15"/>
              <a:pathLst>
                <a:path w="473374" h="984121">
                  <a:moveTo>
                    <a:pt x="0" y="989115"/>
                  </a:moveTo>
                  <a:lnTo>
                    <a:pt x="482160" y="989115"/>
                  </a:lnTo>
                  <a:lnTo>
                    <a:pt x="482160" y="0"/>
                  </a:lnTo>
                  <a:lnTo>
                    <a:pt x="0" y="0"/>
                  </a:lnTo>
                  <a:lnTo>
                    <a:pt x="0" y="989115"/>
                  </a:lnTo>
                  <a:close/>
                </a:path>
              </a:pathLst>
            </a:custGeom>
            <a:solidFill>
              <a:srgbClr val="3286A0"/>
            </a:solidFill>
            <a:ln w="1661">
              <a:noFill/>
              <a:miter lim="800000"/>
              <a:headEnd/>
              <a:tailEnd/>
            </a:ln>
          </p:spPr>
          <p:txBody>
            <a:bodyPr anchor="ctr"/>
            <a:lstStyle/>
            <a:p>
              <a:endParaRPr lang="ru-RU"/>
            </a:p>
          </p:txBody>
        </p:sp>
        <p:sp>
          <p:nvSpPr>
            <p:cNvPr id="59418" name="Полилиния: фигура 22"/>
            <p:cNvSpPr>
              <a:spLocks/>
            </p:cNvSpPr>
            <p:nvPr/>
          </p:nvSpPr>
          <p:spPr bwMode="auto">
            <a:xfrm>
              <a:off x="4944130" y="3537739"/>
              <a:ext cx="1731555" cy="797263"/>
            </a:xfrm>
            <a:custGeom>
              <a:avLst/>
              <a:gdLst>
                <a:gd name="T0" fmla="*/ 1734242 w 1731554"/>
                <a:gd name="T1" fmla="*/ 428412 h 797262"/>
                <a:gd name="T2" fmla="*/ 867121 w 1731554"/>
                <a:gd name="T3" fmla="*/ 0 h 797262"/>
                <a:gd name="T4" fmla="*/ 0 w 1731554"/>
                <a:gd name="T5" fmla="*/ 428412 h 797262"/>
                <a:gd name="T6" fmla="*/ 27306 w 1731554"/>
                <a:gd name="T7" fmla="*/ 457628 h 797262"/>
                <a:gd name="T8" fmla="*/ 27306 w 1731554"/>
                <a:gd name="T9" fmla="*/ 809419 h 797262"/>
                <a:gd name="T10" fmla="*/ 1706935 w 1731554"/>
                <a:gd name="T11" fmla="*/ 809419 h 797262"/>
                <a:gd name="T12" fmla="*/ 1706935 w 1731554"/>
                <a:gd name="T13" fmla="*/ 457628 h 797262"/>
                <a:gd name="T14" fmla="*/ 1734242 w 1731554"/>
                <a:gd name="T15" fmla="*/ 428412 h 797262"/>
                <a:gd name="T16" fmla="*/ 0 60000 65536"/>
                <a:gd name="T17" fmla="*/ 0 60000 65536"/>
                <a:gd name="T18" fmla="*/ 0 60000 65536"/>
                <a:gd name="T19" fmla="*/ 0 60000 65536"/>
                <a:gd name="T20" fmla="*/ 0 60000 65536"/>
                <a:gd name="T21" fmla="*/ 0 60000 65536"/>
                <a:gd name="T22" fmla="*/ 0 60000 65536"/>
                <a:gd name="T23" fmla="*/ 0 60000 65536"/>
                <a:gd name="T24" fmla="*/ 0 w 1731554"/>
                <a:gd name="T25" fmla="*/ 0 h 797262"/>
                <a:gd name="T26" fmla="*/ 1731554 w 1731554"/>
                <a:gd name="T27" fmla="*/ 797262 h 7972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31554" h="797262">
                  <a:moveTo>
                    <a:pt x="1734225" y="428395"/>
                  </a:moveTo>
                  <a:lnTo>
                    <a:pt x="867104" y="0"/>
                  </a:lnTo>
                  <a:lnTo>
                    <a:pt x="0" y="428395"/>
                  </a:lnTo>
                  <a:lnTo>
                    <a:pt x="27306" y="457611"/>
                  </a:lnTo>
                  <a:lnTo>
                    <a:pt x="27306" y="809402"/>
                  </a:lnTo>
                  <a:lnTo>
                    <a:pt x="1706918" y="809402"/>
                  </a:lnTo>
                  <a:lnTo>
                    <a:pt x="1706918" y="457611"/>
                  </a:lnTo>
                  <a:lnTo>
                    <a:pt x="1734225" y="428395"/>
                  </a:lnTo>
                </a:path>
              </a:pathLst>
            </a:custGeom>
            <a:solidFill>
              <a:srgbClr val="75BCD1"/>
            </a:solidFill>
            <a:ln w="1661">
              <a:noFill/>
              <a:miter lim="800000"/>
              <a:headEnd/>
              <a:tailEnd/>
            </a:ln>
          </p:spPr>
          <p:txBody>
            <a:bodyPr anchor="ctr"/>
            <a:lstStyle/>
            <a:p>
              <a:endParaRPr lang="ru-RU"/>
            </a:p>
          </p:txBody>
        </p:sp>
        <p:sp>
          <p:nvSpPr>
            <p:cNvPr id="59419" name="Полилиния: фигура 23"/>
            <p:cNvSpPr>
              <a:spLocks/>
            </p:cNvSpPr>
            <p:nvPr/>
          </p:nvSpPr>
          <p:spPr bwMode="auto">
            <a:xfrm>
              <a:off x="4971437" y="3599809"/>
              <a:ext cx="1669269" cy="734977"/>
            </a:xfrm>
            <a:custGeom>
              <a:avLst/>
              <a:gdLst>
                <a:gd name="T0" fmla="*/ 1679629 w 1669268"/>
                <a:gd name="T1" fmla="*/ 395558 h 734976"/>
                <a:gd name="T2" fmla="*/ 839815 w 1669268"/>
                <a:gd name="T3" fmla="*/ 0 h 734976"/>
                <a:gd name="T4" fmla="*/ 0 w 1669268"/>
                <a:gd name="T5" fmla="*/ 395558 h 734976"/>
                <a:gd name="T6" fmla="*/ 0 w 1669268"/>
                <a:gd name="T7" fmla="*/ 747349 h 734976"/>
                <a:gd name="T8" fmla="*/ 1679629 w 1669268"/>
                <a:gd name="T9" fmla="*/ 747349 h 734976"/>
                <a:gd name="T10" fmla="*/ 1679629 w 1669268"/>
                <a:gd name="T11" fmla="*/ 395558 h 734976"/>
                <a:gd name="T12" fmla="*/ 0 60000 65536"/>
                <a:gd name="T13" fmla="*/ 0 60000 65536"/>
                <a:gd name="T14" fmla="*/ 0 60000 65536"/>
                <a:gd name="T15" fmla="*/ 0 60000 65536"/>
                <a:gd name="T16" fmla="*/ 0 60000 65536"/>
                <a:gd name="T17" fmla="*/ 0 60000 65536"/>
                <a:gd name="T18" fmla="*/ 0 w 1669268"/>
                <a:gd name="T19" fmla="*/ 0 h 734976"/>
                <a:gd name="T20" fmla="*/ 1669268 w 1669268"/>
                <a:gd name="T21" fmla="*/ 734976 h 734976"/>
              </a:gdLst>
              <a:ahLst/>
              <a:cxnLst>
                <a:cxn ang="T12">
                  <a:pos x="T0" y="T1"/>
                </a:cxn>
                <a:cxn ang="T13">
                  <a:pos x="T2" y="T3"/>
                </a:cxn>
                <a:cxn ang="T14">
                  <a:pos x="T4" y="T5"/>
                </a:cxn>
                <a:cxn ang="T15">
                  <a:pos x="T6" y="T7"/>
                </a:cxn>
                <a:cxn ang="T16">
                  <a:pos x="T8" y="T9"/>
                </a:cxn>
                <a:cxn ang="T17">
                  <a:pos x="T10" y="T11"/>
                </a:cxn>
              </a:cxnLst>
              <a:rect l="T18" t="T19" r="T20" b="T21"/>
              <a:pathLst>
                <a:path w="1669268" h="734976">
                  <a:moveTo>
                    <a:pt x="1679612" y="395541"/>
                  </a:moveTo>
                  <a:lnTo>
                    <a:pt x="839798" y="0"/>
                  </a:lnTo>
                  <a:lnTo>
                    <a:pt x="0" y="395541"/>
                  </a:lnTo>
                  <a:lnTo>
                    <a:pt x="0" y="747332"/>
                  </a:lnTo>
                  <a:lnTo>
                    <a:pt x="1679612" y="747332"/>
                  </a:lnTo>
                  <a:lnTo>
                    <a:pt x="1679612" y="395541"/>
                  </a:lnTo>
                </a:path>
              </a:pathLst>
            </a:custGeom>
            <a:solidFill>
              <a:srgbClr val="C6EDF7"/>
            </a:solidFill>
            <a:ln w="1661">
              <a:noFill/>
              <a:miter lim="800000"/>
              <a:headEnd/>
              <a:tailEnd/>
            </a:ln>
          </p:spPr>
          <p:txBody>
            <a:bodyPr anchor="ctr"/>
            <a:lstStyle/>
            <a:p>
              <a:endParaRPr lang="ru-RU"/>
            </a:p>
          </p:txBody>
        </p:sp>
        <p:sp>
          <p:nvSpPr>
            <p:cNvPr id="59420" name="Полилиния: фигура 24"/>
            <p:cNvSpPr>
              <a:spLocks/>
            </p:cNvSpPr>
            <p:nvPr/>
          </p:nvSpPr>
          <p:spPr bwMode="auto">
            <a:xfrm>
              <a:off x="4873091" y="5531322"/>
              <a:ext cx="1868584" cy="74743"/>
            </a:xfrm>
            <a:custGeom>
              <a:avLst/>
              <a:gdLst>
                <a:gd name="T0" fmla="*/ 0 w 1868584"/>
                <a:gd name="T1" fmla="*/ 78033 h 74743"/>
                <a:gd name="T2" fmla="*/ 1876304 w 1868584"/>
                <a:gd name="T3" fmla="*/ 78033 h 74743"/>
                <a:gd name="T4" fmla="*/ 1876304 w 1868584"/>
                <a:gd name="T5" fmla="*/ 0 h 74743"/>
                <a:gd name="T6" fmla="*/ 0 w 1868584"/>
                <a:gd name="T7" fmla="*/ 0 h 74743"/>
                <a:gd name="T8" fmla="*/ 0 60000 65536"/>
                <a:gd name="T9" fmla="*/ 0 60000 65536"/>
                <a:gd name="T10" fmla="*/ 0 60000 65536"/>
                <a:gd name="T11" fmla="*/ 0 60000 65536"/>
                <a:gd name="T12" fmla="*/ 0 w 1868584"/>
                <a:gd name="T13" fmla="*/ 0 h 74743"/>
                <a:gd name="T14" fmla="*/ 1868584 w 1868584"/>
                <a:gd name="T15" fmla="*/ 74743 h 74743"/>
              </a:gdLst>
              <a:ahLst/>
              <a:cxnLst>
                <a:cxn ang="T8">
                  <a:pos x="T0" y="T1"/>
                </a:cxn>
                <a:cxn ang="T9">
                  <a:pos x="T2" y="T3"/>
                </a:cxn>
                <a:cxn ang="T10">
                  <a:pos x="T4" y="T5"/>
                </a:cxn>
                <a:cxn ang="T11">
                  <a:pos x="T6" y="T7"/>
                </a:cxn>
              </a:cxnLst>
              <a:rect l="T12" t="T13" r="T14" b="T15"/>
              <a:pathLst>
                <a:path w="1868584" h="74743">
                  <a:moveTo>
                    <a:pt x="0" y="78033"/>
                  </a:moveTo>
                  <a:lnTo>
                    <a:pt x="1876304" y="78033"/>
                  </a:lnTo>
                  <a:lnTo>
                    <a:pt x="1876304" y="0"/>
                  </a:lnTo>
                  <a:lnTo>
                    <a:pt x="0" y="0"/>
                  </a:lnTo>
                  <a:lnTo>
                    <a:pt x="0" y="78033"/>
                  </a:lnTo>
                  <a:close/>
                </a:path>
              </a:pathLst>
            </a:custGeom>
            <a:solidFill>
              <a:srgbClr val="D8D7D6"/>
            </a:solidFill>
            <a:ln w="1661">
              <a:noFill/>
              <a:miter lim="800000"/>
              <a:headEnd/>
              <a:tailEnd/>
            </a:ln>
          </p:spPr>
          <p:txBody>
            <a:bodyPr anchor="ctr"/>
            <a:lstStyle/>
            <a:p>
              <a:endParaRPr lang="ru-RU"/>
            </a:p>
          </p:txBody>
        </p:sp>
        <p:sp>
          <p:nvSpPr>
            <p:cNvPr id="59421" name="Полилиния: фигура 25"/>
            <p:cNvSpPr>
              <a:spLocks/>
            </p:cNvSpPr>
            <p:nvPr/>
          </p:nvSpPr>
          <p:spPr bwMode="auto">
            <a:xfrm>
              <a:off x="4921857" y="5436251"/>
              <a:ext cx="1768927" cy="74743"/>
            </a:xfrm>
            <a:custGeom>
              <a:avLst/>
              <a:gdLst>
                <a:gd name="T0" fmla="*/ 0 w 1768926"/>
                <a:gd name="T1" fmla="*/ 78014 h 74743"/>
                <a:gd name="T2" fmla="*/ 1778772 w 1768926"/>
                <a:gd name="T3" fmla="*/ 78014 h 74743"/>
                <a:gd name="T4" fmla="*/ 1778772 w 1768926"/>
                <a:gd name="T5" fmla="*/ 0 h 74743"/>
                <a:gd name="T6" fmla="*/ 0 w 1768926"/>
                <a:gd name="T7" fmla="*/ 0 h 74743"/>
                <a:gd name="T8" fmla="*/ 0 60000 65536"/>
                <a:gd name="T9" fmla="*/ 0 60000 65536"/>
                <a:gd name="T10" fmla="*/ 0 60000 65536"/>
                <a:gd name="T11" fmla="*/ 0 60000 65536"/>
                <a:gd name="T12" fmla="*/ 0 w 1768926"/>
                <a:gd name="T13" fmla="*/ 0 h 74743"/>
                <a:gd name="T14" fmla="*/ 1768926 w 1768926"/>
                <a:gd name="T15" fmla="*/ 74743 h 74743"/>
              </a:gdLst>
              <a:ahLst/>
              <a:cxnLst>
                <a:cxn ang="T8">
                  <a:pos x="T0" y="T1"/>
                </a:cxn>
                <a:cxn ang="T9">
                  <a:pos x="T2" y="T3"/>
                </a:cxn>
                <a:cxn ang="T10">
                  <a:pos x="T4" y="T5"/>
                </a:cxn>
                <a:cxn ang="T11">
                  <a:pos x="T6" y="T7"/>
                </a:cxn>
              </a:cxnLst>
              <a:rect l="T12" t="T13" r="T14" b="T15"/>
              <a:pathLst>
                <a:path w="1768926" h="74743">
                  <a:moveTo>
                    <a:pt x="0" y="78014"/>
                  </a:moveTo>
                  <a:lnTo>
                    <a:pt x="1778755" y="78014"/>
                  </a:lnTo>
                  <a:lnTo>
                    <a:pt x="1778755" y="0"/>
                  </a:lnTo>
                  <a:lnTo>
                    <a:pt x="0" y="0"/>
                  </a:lnTo>
                  <a:lnTo>
                    <a:pt x="0" y="78014"/>
                  </a:lnTo>
                  <a:close/>
                </a:path>
              </a:pathLst>
            </a:custGeom>
            <a:solidFill>
              <a:srgbClr val="D8D7D6"/>
            </a:solidFill>
            <a:ln w="1661">
              <a:noFill/>
              <a:miter lim="800000"/>
              <a:headEnd/>
              <a:tailEnd/>
            </a:ln>
          </p:spPr>
          <p:txBody>
            <a:bodyPr anchor="ctr"/>
            <a:lstStyle/>
            <a:p>
              <a:endParaRPr lang="ru-RU"/>
            </a:p>
          </p:txBody>
        </p:sp>
        <p:sp>
          <p:nvSpPr>
            <p:cNvPr id="59422" name="Полилиния: фигура 26"/>
            <p:cNvSpPr>
              <a:spLocks/>
            </p:cNvSpPr>
            <p:nvPr/>
          </p:nvSpPr>
          <p:spPr bwMode="auto">
            <a:xfrm>
              <a:off x="4873091" y="5514265"/>
              <a:ext cx="1868584" cy="12457"/>
            </a:xfrm>
            <a:custGeom>
              <a:avLst/>
              <a:gdLst>
                <a:gd name="T0" fmla="*/ 1876304 w 1868584"/>
                <a:gd name="T1" fmla="*/ 17057 h 12457"/>
                <a:gd name="T2" fmla="*/ 0 w 1868584"/>
                <a:gd name="T3" fmla="*/ 17057 h 12457"/>
                <a:gd name="T4" fmla="*/ 48434 w 1868584"/>
                <a:gd name="T5" fmla="*/ 0 h 12457"/>
                <a:gd name="T6" fmla="*/ 1827870 w 1868584"/>
                <a:gd name="T7" fmla="*/ 0 h 12457"/>
                <a:gd name="T8" fmla="*/ 1876304 w 1868584"/>
                <a:gd name="T9" fmla="*/ 17057 h 12457"/>
                <a:gd name="T10" fmla="*/ 0 60000 65536"/>
                <a:gd name="T11" fmla="*/ 0 60000 65536"/>
                <a:gd name="T12" fmla="*/ 0 60000 65536"/>
                <a:gd name="T13" fmla="*/ 0 60000 65536"/>
                <a:gd name="T14" fmla="*/ 0 60000 65536"/>
                <a:gd name="T15" fmla="*/ 0 w 1868584"/>
                <a:gd name="T16" fmla="*/ 0 h 12457"/>
                <a:gd name="T17" fmla="*/ 1868584 w 1868584"/>
                <a:gd name="T18" fmla="*/ 12457 h 12457"/>
              </a:gdLst>
              <a:ahLst/>
              <a:cxnLst>
                <a:cxn ang="T10">
                  <a:pos x="T0" y="T1"/>
                </a:cxn>
                <a:cxn ang="T11">
                  <a:pos x="T2" y="T3"/>
                </a:cxn>
                <a:cxn ang="T12">
                  <a:pos x="T4" y="T5"/>
                </a:cxn>
                <a:cxn ang="T13">
                  <a:pos x="T6" y="T7"/>
                </a:cxn>
                <a:cxn ang="T14">
                  <a:pos x="T8" y="T9"/>
                </a:cxn>
              </a:cxnLst>
              <a:rect l="T15" t="T16" r="T17" b="T18"/>
              <a:pathLst>
                <a:path w="1868584" h="12457">
                  <a:moveTo>
                    <a:pt x="1876304" y="17057"/>
                  </a:moveTo>
                  <a:lnTo>
                    <a:pt x="0" y="17057"/>
                  </a:lnTo>
                  <a:lnTo>
                    <a:pt x="48434" y="0"/>
                  </a:lnTo>
                  <a:lnTo>
                    <a:pt x="1827870" y="0"/>
                  </a:lnTo>
                  <a:lnTo>
                    <a:pt x="1876304" y="17057"/>
                  </a:lnTo>
                </a:path>
              </a:pathLst>
            </a:custGeom>
            <a:solidFill>
              <a:srgbClr val="EFEFEF"/>
            </a:solidFill>
            <a:ln w="1661">
              <a:noFill/>
              <a:miter lim="800000"/>
              <a:headEnd/>
              <a:tailEnd/>
            </a:ln>
          </p:spPr>
          <p:txBody>
            <a:bodyPr anchor="ctr"/>
            <a:lstStyle/>
            <a:p>
              <a:endParaRPr lang="ru-RU"/>
            </a:p>
          </p:txBody>
        </p:sp>
        <p:sp>
          <p:nvSpPr>
            <p:cNvPr id="59423" name="Полилиния: фигура 27"/>
            <p:cNvSpPr>
              <a:spLocks/>
            </p:cNvSpPr>
            <p:nvPr/>
          </p:nvSpPr>
          <p:spPr bwMode="auto">
            <a:xfrm>
              <a:off x="4921857" y="5419175"/>
              <a:ext cx="1768927" cy="12457"/>
            </a:xfrm>
            <a:custGeom>
              <a:avLst/>
              <a:gdLst>
                <a:gd name="T0" fmla="*/ 1778772 w 1768926"/>
                <a:gd name="T1" fmla="*/ 17076 h 12457"/>
                <a:gd name="T2" fmla="*/ 0 w 1768926"/>
                <a:gd name="T3" fmla="*/ 17076 h 12457"/>
                <a:gd name="T4" fmla="*/ 48450 w 1768926"/>
                <a:gd name="T5" fmla="*/ 0 h 12457"/>
                <a:gd name="T6" fmla="*/ 1730322 w 1768926"/>
                <a:gd name="T7" fmla="*/ 0 h 12457"/>
                <a:gd name="T8" fmla="*/ 1778772 w 1768926"/>
                <a:gd name="T9" fmla="*/ 17076 h 12457"/>
                <a:gd name="T10" fmla="*/ 0 60000 65536"/>
                <a:gd name="T11" fmla="*/ 0 60000 65536"/>
                <a:gd name="T12" fmla="*/ 0 60000 65536"/>
                <a:gd name="T13" fmla="*/ 0 60000 65536"/>
                <a:gd name="T14" fmla="*/ 0 60000 65536"/>
                <a:gd name="T15" fmla="*/ 0 w 1768926"/>
                <a:gd name="T16" fmla="*/ 0 h 12457"/>
                <a:gd name="T17" fmla="*/ 1768926 w 1768926"/>
                <a:gd name="T18" fmla="*/ 12457 h 12457"/>
              </a:gdLst>
              <a:ahLst/>
              <a:cxnLst>
                <a:cxn ang="T10">
                  <a:pos x="T0" y="T1"/>
                </a:cxn>
                <a:cxn ang="T11">
                  <a:pos x="T2" y="T3"/>
                </a:cxn>
                <a:cxn ang="T12">
                  <a:pos x="T4" y="T5"/>
                </a:cxn>
                <a:cxn ang="T13">
                  <a:pos x="T6" y="T7"/>
                </a:cxn>
                <a:cxn ang="T14">
                  <a:pos x="T8" y="T9"/>
                </a:cxn>
              </a:cxnLst>
              <a:rect l="T15" t="T16" r="T17" b="T18"/>
              <a:pathLst>
                <a:path w="1768926" h="12457">
                  <a:moveTo>
                    <a:pt x="1778755" y="17076"/>
                  </a:moveTo>
                  <a:lnTo>
                    <a:pt x="0" y="17076"/>
                  </a:lnTo>
                  <a:lnTo>
                    <a:pt x="48450" y="0"/>
                  </a:lnTo>
                  <a:lnTo>
                    <a:pt x="1730305" y="0"/>
                  </a:lnTo>
                  <a:lnTo>
                    <a:pt x="1778755" y="17076"/>
                  </a:lnTo>
                </a:path>
              </a:pathLst>
            </a:custGeom>
            <a:solidFill>
              <a:srgbClr val="EFEFEF"/>
            </a:solidFill>
            <a:ln w="1661">
              <a:noFill/>
              <a:miter lim="800000"/>
              <a:headEnd/>
              <a:tailEnd/>
            </a:ln>
          </p:spPr>
          <p:txBody>
            <a:bodyPr anchor="ctr"/>
            <a:lstStyle/>
            <a:p>
              <a:endParaRPr lang="ru-RU"/>
            </a:p>
          </p:txBody>
        </p:sp>
        <p:sp>
          <p:nvSpPr>
            <p:cNvPr id="59424" name="Полилиния: фигура 28"/>
            <p:cNvSpPr>
              <a:spLocks/>
            </p:cNvSpPr>
            <p:nvPr/>
          </p:nvSpPr>
          <p:spPr bwMode="auto">
            <a:xfrm>
              <a:off x="5668294" y="1582720"/>
              <a:ext cx="398631" cy="398631"/>
            </a:xfrm>
            <a:custGeom>
              <a:avLst/>
              <a:gdLst>
                <a:gd name="T0" fmla="*/ 400158 w 398631"/>
                <a:gd name="T1" fmla="*/ 200079 h 398631"/>
                <a:gd name="T2" fmla="*/ 200079 w 398631"/>
                <a:gd name="T3" fmla="*/ 400158 h 398631"/>
                <a:gd name="T4" fmla="*/ 0 w 398631"/>
                <a:gd name="T5" fmla="*/ 200079 h 398631"/>
                <a:gd name="T6" fmla="*/ 200079 w 398631"/>
                <a:gd name="T7" fmla="*/ 0 h 398631"/>
                <a:gd name="T8" fmla="*/ 400158 w 398631"/>
                <a:gd name="T9" fmla="*/ 200079 h 398631"/>
                <a:gd name="T10" fmla="*/ 0 60000 65536"/>
                <a:gd name="T11" fmla="*/ 0 60000 65536"/>
                <a:gd name="T12" fmla="*/ 0 60000 65536"/>
                <a:gd name="T13" fmla="*/ 0 60000 65536"/>
                <a:gd name="T14" fmla="*/ 0 60000 65536"/>
                <a:gd name="T15" fmla="*/ 0 w 398631"/>
                <a:gd name="T16" fmla="*/ 0 h 398631"/>
                <a:gd name="T17" fmla="*/ 398631 w 398631"/>
                <a:gd name="T18" fmla="*/ 398631 h 398631"/>
              </a:gdLst>
              <a:ahLst/>
              <a:cxnLst>
                <a:cxn ang="T10">
                  <a:pos x="T0" y="T1"/>
                </a:cxn>
                <a:cxn ang="T11">
                  <a:pos x="T2" y="T3"/>
                </a:cxn>
                <a:cxn ang="T12">
                  <a:pos x="T4" y="T5"/>
                </a:cxn>
                <a:cxn ang="T13">
                  <a:pos x="T6" y="T7"/>
                </a:cxn>
                <a:cxn ang="T14">
                  <a:pos x="T8" y="T9"/>
                </a:cxn>
              </a:cxnLst>
              <a:rect l="T15" t="T16" r="T17" b="T18"/>
              <a:pathLst>
                <a:path w="398631" h="398631">
                  <a:moveTo>
                    <a:pt x="400158" y="200079"/>
                  </a:moveTo>
                  <a:cubicBezTo>
                    <a:pt x="400158" y="310584"/>
                    <a:pt x="310583" y="400158"/>
                    <a:pt x="200079" y="400158"/>
                  </a:cubicBezTo>
                  <a:cubicBezTo>
                    <a:pt x="89592" y="400158"/>
                    <a:pt x="0" y="310584"/>
                    <a:pt x="0" y="200079"/>
                  </a:cubicBezTo>
                  <a:cubicBezTo>
                    <a:pt x="0" y="89575"/>
                    <a:pt x="89592" y="0"/>
                    <a:pt x="200079" y="0"/>
                  </a:cubicBezTo>
                  <a:cubicBezTo>
                    <a:pt x="310583" y="0"/>
                    <a:pt x="400158" y="89575"/>
                    <a:pt x="400158" y="200079"/>
                  </a:cubicBezTo>
                </a:path>
              </a:pathLst>
            </a:custGeom>
            <a:solidFill>
              <a:srgbClr val="FC5124"/>
            </a:solidFill>
            <a:ln w="1661">
              <a:noFill/>
              <a:miter lim="800000"/>
              <a:headEnd/>
              <a:tailEnd/>
            </a:ln>
          </p:spPr>
          <p:txBody>
            <a:bodyPr anchor="ctr"/>
            <a:lstStyle/>
            <a:p>
              <a:endParaRPr lang="ru-RU"/>
            </a:p>
          </p:txBody>
        </p:sp>
        <p:sp>
          <p:nvSpPr>
            <p:cNvPr id="59425" name="Полилиния: фигура 29"/>
            <p:cNvSpPr>
              <a:spLocks/>
            </p:cNvSpPr>
            <p:nvPr/>
          </p:nvSpPr>
          <p:spPr bwMode="auto">
            <a:xfrm>
              <a:off x="5716659" y="1652633"/>
              <a:ext cx="274059" cy="274059"/>
            </a:xfrm>
            <a:custGeom>
              <a:avLst/>
              <a:gdLst>
                <a:gd name="T0" fmla="*/ 280503 w 274059"/>
                <a:gd name="T1" fmla="*/ 97098 h 274059"/>
                <a:gd name="T2" fmla="*/ 183403 w 274059"/>
                <a:gd name="T3" fmla="*/ 97098 h 274059"/>
                <a:gd name="T4" fmla="*/ 183403 w 274059"/>
                <a:gd name="T5" fmla="*/ 0 h 274059"/>
                <a:gd name="T6" fmla="*/ 97100 w 274059"/>
                <a:gd name="T7" fmla="*/ 0 h 274059"/>
                <a:gd name="T8" fmla="*/ 97100 w 274059"/>
                <a:gd name="T9" fmla="*/ 97098 h 274059"/>
                <a:gd name="T10" fmla="*/ 0 w 274059"/>
                <a:gd name="T11" fmla="*/ 97098 h 274059"/>
                <a:gd name="T12" fmla="*/ 0 w 274059"/>
                <a:gd name="T13" fmla="*/ 183403 h 274059"/>
                <a:gd name="T14" fmla="*/ 97100 w 274059"/>
                <a:gd name="T15" fmla="*/ 183403 h 274059"/>
                <a:gd name="T16" fmla="*/ 97100 w 274059"/>
                <a:gd name="T17" fmla="*/ 280505 h 274059"/>
                <a:gd name="T18" fmla="*/ 183403 w 274059"/>
                <a:gd name="T19" fmla="*/ 280505 h 274059"/>
                <a:gd name="T20" fmla="*/ 183403 w 274059"/>
                <a:gd name="T21" fmla="*/ 183403 h 274059"/>
                <a:gd name="T22" fmla="*/ 280503 w 274059"/>
                <a:gd name="T23" fmla="*/ 183403 h 274059"/>
                <a:gd name="T24" fmla="*/ 280503 w 274059"/>
                <a:gd name="T25" fmla="*/ 97098 h 2740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4059"/>
                <a:gd name="T40" fmla="*/ 0 h 274059"/>
                <a:gd name="T41" fmla="*/ 274059 w 274059"/>
                <a:gd name="T42" fmla="*/ 274059 h 27405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4059" h="274059">
                  <a:moveTo>
                    <a:pt x="280503" y="97098"/>
                  </a:moveTo>
                  <a:lnTo>
                    <a:pt x="183403" y="97098"/>
                  </a:lnTo>
                  <a:lnTo>
                    <a:pt x="183403" y="0"/>
                  </a:lnTo>
                  <a:lnTo>
                    <a:pt x="97100" y="0"/>
                  </a:lnTo>
                  <a:lnTo>
                    <a:pt x="97100" y="97098"/>
                  </a:lnTo>
                  <a:lnTo>
                    <a:pt x="0" y="97098"/>
                  </a:lnTo>
                  <a:lnTo>
                    <a:pt x="0" y="183403"/>
                  </a:lnTo>
                  <a:lnTo>
                    <a:pt x="97100" y="183403"/>
                  </a:lnTo>
                  <a:lnTo>
                    <a:pt x="97100" y="280505"/>
                  </a:lnTo>
                  <a:lnTo>
                    <a:pt x="183403" y="280505"/>
                  </a:lnTo>
                  <a:lnTo>
                    <a:pt x="183403" y="183403"/>
                  </a:lnTo>
                  <a:lnTo>
                    <a:pt x="280503" y="183403"/>
                  </a:lnTo>
                  <a:lnTo>
                    <a:pt x="280503" y="97098"/>
                  </a:lnTo>
                </a:path>
              </a:pathLst>
            </a:custGeom>
            <a:solidFill>
              <a:srgbClr val="FFFFFF"/>
            </a:solidFill>
            <a:ln w="1661">
              <a:noFill/>
              <a:miter lim="800000"/>
              <a:headEnd/>
              <a:tailEnd/>
            </a:ln>
          </p:spPr>
          <p:txBody>
            <a:bodyPr anchor="ctr"/>
            <a:lstStyle/>
            <a:p>
              <a:endParaRPr lang="ru-RU"/>
            </a:p>
          </p:txBody>
        </p:sp>
        <p:sp>
          <p:nvSpPr>
            <p:cNvPr id="59426" name="Полилиния: фигура 30"/>
            <p:cNvSpPr>
              <a:spLocks/>
            </p:cNvSpPr>
            <p:nvPr/>
          </p:nvSpPr>
          <p:spPr bwMode="auto">
            <a:xfrm>
              <a:off x="5076243" y="2334922"/>
              <a:ext cx="647776" cy="797263"/>
            </a:xfrm>
            <a:custGeom>
              <a:avLst/>
              <a:gdLst>
                <a:gd name="T0" fmla="*/ 0 w 647775"/>
                <a:gd name="T1" fmla="*/ 804370 h 797262"/>
                <a:gd name="T2" fmla="*/ 649951 w 647775"/>
                <a:gd name="T3" fmla="*/ 804370 h 797262"/>
                <a:gd name="T4" fmla="*/ 649951 w 647775"/>
                <a:gd name="T5" fmla="*/ 0 h 797262"/>
                <a:gd name="T6" fmla="*/ 0 w 647775"/>
                <a:gd name="T7" fmla="*/ 0 h 797262"/>
                <a:gd name="T8" fmla="*/ 0 60000 65536"/>
                <a:gd name="T9" fmla="*/ 0 60000 65536"/>
                <a:gd name="T10" fmla="*/ 0 60000 65536"/>
                <a:gd name="T11" fmla="*/ 0 60000 65536"/>
                <a:gd name="T12" fmla="*/ 0 w 647775"/>
                <a:gd name="T13" fmla="*/ 0 h 797262"/>
                <a:gd name="T14" fmla="*/ 647775 w 647775"/>
                <a:gd name="T15" fmla="*/ 797262 h 797262"/>
              </a:gdLst>
              <a:ahLst/>
              <a:cxnLst>
                <a:cxn ang="T8">
                  <a:pos x="T0" y="T1"/>
                </a:cxn>
                <a:cxn ang="T9">
                  <a:pos x="T2" y="T3"/>
                </a:cxn>
                <a:cxn ang="T10">
                  <a:pos x="T4" y="T5"/>
                </a:cxn>
                <a:cxn ang="T11">
                  <a:pos x="T6" y="T7"/>
                </a:cxn>
              </a:cxnLst>
              <a:rect l="T12" t="T13" r="T14" b="T15"/>
              <a:pathLst>
                <a:path w="647775" h="797262">
                  <a:moveTo>
                    <a:pt x="0" y="804353"/>
                  </a:moveTo>
                  <a:lnTo>
                    <a:pt x="649934" y="804353"/>
                  </a:lnTo>
                  <a:lnTo>
                    <a:pt x="649934" y="0"/>
                  </a:lnTo>
                  <a:lnTo>
                    <a:pt x="0" y="0"/>
                  </a:lnTo>
                  <a:lnTo>
                    <a:pt x="0" y="804353"/>
                  </a:lnTo>
                  <a:close/>
                </a:path>
              </a:pathLst>
            </a:custGeom>
            <a:solidFill>
              <a:srgbClr val="FFFFFF"/>
            </a:solidFill>
            <a:ln w="1661">
              <a:noFill/>
              <a:miter lim="800000"/>
              <a:headEnd/>
              <a:tailEnd/>
            </a:ln>
          </p:spPr>
          <p:txBody>
            <a:bodyPr anchor="ctr"/>
            <a:lstStyle/>
            <a:p>
              <a:endParaRPr lang="ru-RU"/>
            </a:p>
          </p:txBody>
        </p:sp>
        <p:sp>
          <p:nvSpPr>
            <p:cNvPr id="59427" name="Полилиния: фигура 31"/>
            <p:cNvSpPr>
              <a:spLocks/>
            </p:cNvSpPr>
            <p:nvPr/>
          </p:nvSpPr>
          <p:spPr bwMode="auto">
            <a:xfrm>
              <a:off x="5132633" y="2394683"/>
              <a:ext cx="535661" cy="672690"/>
            </a:xfrm>
            <a:custGeom>
              <a:avLst/>
              <a:gdLst>
                <a:gd name="T0" fmla="*/ 0 w 535660"/>
                <a:gd name="T1" fmla="*/ 684830 h 672690"/>
                <a:gd name="T2" fmla="*/ 546689 w 535660"/>
                <a:gd name="T3" fmla="*/ 684830 h 672690"/>
                <a:gd name="T4" fmla="*/ 546689 w 535660"/>
                <a:gd name="T5" fmla="*/ 0 h 672690"/>
                <a:gd name="T6" fmla="*/ 0 w 535660"/>
                <a:gd name="T7" fmla="*/ 0 h 672690"/>
                <a:gd name="T8" fmla="*/ 0 60000 65536"/>
                <a:gd name="T9" fmla="*/ 0 60000 65536"/>
                <a:gd name="T10" fmla="*/ 0 60000 65536"/>
                <a:gd name="T11" fmla="*/ 0 60000 65536"/>
                <a:gd name="T12" fmla="*/ 0 w 535660"/>
                <a:gd name="T13" fmla="*/ 0 h 672690"/>
                <a:gd name="T14" fmla="*/ 535660 w 535660"/>
                <a:gd name="T15" fmla="*/ 672690 h 672690"/>
              </a:gdLst>
              <a:ahLst/>
              <a:cxnLst>
                <a:cxn ang="T8">
                  <a:pos x="T0" y="T1"/>
                </a:cxn>
                <a:cxn ang="T9">
                  <a:pos x="T2" y="T3"/>
                </a:cxn>
                <a:cxn ang="T10">
                  <a:pos x="T4" y="T5"/>
                </a:cxn>
                <a:cxn ang="T11">
                  <a:pos x="T6" y="T7"/>
                </a:cxn>
              </a:cxnLst>
              <a:rect l="T12" t="T13" r="T14" b="T15"/>
              <a:pathLst>
                <a:path w="535660" h="672690">
                  <a:moveTo>
                    <a:pt x="0" y="684830"/>
                  </a:moveTo>
                  <a:lnTo>
                    <a:pt x="546672" y="684830"/>
                  </a:lnTo>
                  <a:lnTo>
                    <a:pt x="546672" y="0"/>
                  </a:lnTo>
                  <a:lnTo>
                    <a:pt x="0" y="0"/>
                  </a:lnTo>
                  <a:lnTo>
                    <a:pt x="0" y="684830"/>
                  </a:lnTo>
                  <a:close/>
                </a:path>
              </a:pathLst>
            </a:custGeom>
            <a:solidFill>
              <a:srgbClr val="36C1D8"/>
            </a:solidFill>
            <a:ln w="1661">
              <a:noFill/>
              <a:miter lim="800000"/>
              <a:headEnd/>
              <a:tailEnd/>
            </a:ln>
          </p:spPr>
          <p:txBody>
            <a:bodyPr anchor="ctr"/>
            <a:lstStyle/>
            <a:p>
              <a:endParaRPr lang="ru-RU"/>
            </a:p>
          </p:txBody>
        </p:sp>
        <p:sp>
          <p:nvSpPr>
            <p:cNvPr id="59428" name="Полилиния: фигура 32"/>
            <p:cNvSpPr>
              <a:spLocks/>
            </p:cNvSpPr>
            <p:nvPr/>
          </p:nvSpPr>
          <p:spPr bwMode="auto">
            <a:xfrm>
              <a:off x="5380647" y="2361514"/>
              <a:ext cx="49829" cy="734977"/>
            </a:xfrm>
            <a:custGeom>
              <a:avLst/>
              <a:gdLst>
                <a:gd name="T0" fmla="*/ 0 w 49828"/>
                <a:gd name="T1" fmla="*/ 742516 h 734976"/>
                <a:gd name="T2" fmla="*/ 50643 w 49828"/>
                <a:gd name="T3" fmla="*/ 742516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99"/>
                  </a:moveTo>
                  <a:lnTo>
                    <a:pt x="50626" y="742499"/>
                  </a:lnTo>
                  <a:lnTo>
                    <a:pt x="50626" y="0"/>
                  </a:lnTo>
                  <a:lnTo>
                    <a:pt x="0" y="0"/>
                  </a:lnTo>
                  <a:lnTo>
                    <a:pt x="0" y="742499"/>
                  </a:lnTo>
                  <a:close/>
                </a:path>
              </a:pathLst>
            </a:custGeom>
            <a:solidFill>
              <a:srgbClr val="FFFFFF"/>
            </a:solidFill>
            <a:ln w="1661">
              <a:noFill/>
              <a:miter lim="800000"/>
              <a:headEnd/>
              <a:tailEnd/>
            </a:ln>
          </p:spPr>
          <p:txBody>
            <a:bodyPr anchor="ctr"/>
            <a:lstStyle/>
            <a:p>
              <a:endParaRPr lang="ru-RU"/>
            </a:p>
          </p:txBody>
        </p:sp>
        <p:sp>
          <p:nvSpPr>
            <p:cNvPr id="59429" name="Полилиния: фигура 33"/>
            <p:cNvSpPr>
              <a:spLocks/>
            </p:cNvSpPr>
            <p:nvPr/>
          </p:nvSpPr>
          <p:spPr bwMode="auto">
            <a:xfrm>
              <a:off x="3295772" y="4450952"/>
              <a:ext cx="1308009" cy="1146065"/>
            </a:xfrm>
            <a:custGeom>
              <a:avLst/>
              <a:gdLst>
                <a:gd name="T0" fmla="*/ 0 w 1308009"/>
                <a:gd name="T1" fmla="*/ 1158403 h 1146065"/>
                <a:gd name="T2" fmla="*/ 1316681 w 1308009"/>
                <a:gd name="T3" fmla="*/ 1158403 h 1146065"/>
                <a:gd name="T4" fmla="*/ 1316681 w 1308009"/>
                <a:gd name="T5" fmla="*/ 0 h 1146065"/>
                <a:gd name="T6" fmla="*/ 0 w 1308009"/>
                <a:gd name="T7" fmla="*/ 0 h 1146065"/>
                <a:gd name="T8" fmla="*/ 0 60000 65536"/>
                <a:gd name="T9" fmla="*/ 0 60000 65536"/>
                <a:gd name="T10" fmla="*/ 0 60000 65536"/>
                <a:gd name="T11" fmla="*/ 0 60000 65536"/>
                <a:gd name="T12" fmla="*/ 0 w 1308009"/>
                <a:gd name="T13" fmla="*/ 0 h 1146065"/>
                <a:gd name="T14" fmla="*/ 1308009 w 1308009"/>
                <a:gd name="T15" fmla="*/ 1146065 h 1146065"/>
              </a:gdLst>
              <a:ahLst/>
              <a:cxnLst>
                <a:cxn ang="T8">
                  <a:pos x="T0" y="T1"/>
                </a:cxn>
                <a:cxn ang="T9">
                  <a:pos x="T2" y="T3"/>
                </a:cxn>
                <a:cxn ang="T10">
                  <a:pos x="T4" y="T5"/>
                </a:cxn>
                <a:cxn ang="T11">
                  <a:pos x="T6" y="T7"/>
                </a:cxn>
              </a:cxnLst>
              <a:rect l="T12" t="T13" r="T14" b="T15"/>
              <a:pathLst>
                <a:path w="1308009" h="1146065">
                  <a:moveTo>
                    <a:pt x="0" y="1158403"/>
                  </a:moveTo>
                  <a:lnTo>
                    <a:pt x="1316681" y="1158403"/>
                  </a:lnTo>
                  <a:lnTo>
                    <a:pt x="1316681" y="0"/>
                  </a:lnTo>
                  <a:lnTo>
                    <a:pt x="0" y="0"/>
                  </a:lnTo>
                  <a:lnTo>
                    <a:pt x="0" y="1158403"/>
                  </a:lnTo>
                  <a:close/>
                </a:path>
              </a:pathLst>
            </a:custGeom>
            <a:solidFill>
              <a:srgbClr val="D8D7D6"/>
            </a:solidFill>
            <a:ln w="1661">
              <a:noFill/>
              <a:miter lim="800000"/>
              <a:headEnd/>
              <a:tailEnd/>
            </a:ln>
          </p:spPr>
          <p:txBody>
            <a:bodyPr anchor="ctr"/>
            <a:lstStyle/>
            <a:p>
              <a:endParaRPr lang="ru-RU"/>
            </a:p>
          </p:txBody>
        </p:sp>
        <p:sp>
          <p:nvSpPr>
            <p:cNvPr id="59430" name="Полилиния: фигура 34"/>
            <p:cNvSpPr>
              <a:spLocks/>
            </p:cNvSpPr>
            <p:nvPr/>
          </p:nvSpPr>
          <p:spPr bwMode="auto">
            <a:xfrm>
              <a:off x="3411312" y="4547073"/>
              <a:ext cx="1083779" cy="323888"/>
            </a:xfrm>
            <a:custGeom>
              <a:avLst/>
              <a:gdLst>
                <a:gd name="T0" fmla="*/ 0 w 1083778"/>
                <a:gd name="T1" fmla="*/ 325643 h 323887"/>
                <a:gd name="T2" fmla="*/ 1085622 w 1083778"/>
                <a:gd name="T3" fmla="*/ 325643 h 323887"/>
                <a:gd name="T4" fmla="*/ 1085622 w 1083778"/>
                <a:gd name="T5" fmla="*/ 0 h 323887"/>
                <a:gd name="T6" fmla="*/ 0 w 1083778"/>
                <a:gd name="T7" fmla="*/ 0 h 323887"/>
                <a:gd name="T8" fmla="*/ 0 60000 65536"/>
                <a:gd name="T9" fmla="*/ 0 60000 65536"/>
                <a:gd name="T10" fmla="*/ 0 60000 65536"/>
                <a:gd name="T11" fmla="*/ 0 60000 65536"/>
                <a:gd name="T12" fmla="*/ 0 w 1083778"/>
                <a:gd name="T13" fmla="*/ 0 h 323887"/>
                <a:gd name="T14" fmla="*/ 1083778 w 1083778"/>
                <a:gd name="T15" fmla="*/ 323887 h 323887"/>
              </a:gdLst>
              <a:ahLst/>
              <a:cxnLst>
                <a:cxn ang="T8">
                  <a:pos x="T0" y="T1"/>
                </a:cxn>
                <a:cxn ang="T9">
                  <a:pos x="T2" y="T3"/>
                </a:cxn>
                <a:cxn ang="T10">
                  <a:pos x="T4" y="T5"/>
                </a:cxn>
                <a:cxn ang="T11">
                  <a:pos x="T6" y="T7"/>
                </a:cxn>
              </a:cxnLst>
              <a:rect l="T12" t="T13" r="T14" b="T15"/>
              <a:pathLst>
                <a:path w="1083778" h="323887">
                  <a:moveTo>
                    <a:pt x="0" y="325626"/>
                  </a:moveTo>
                  <a:lnTo>
                    <a:pt x="1085605" y="325626"/>
                  </a:lnTo>
                  <a:lnTo>
                    <a:pt x="1085605" y="0"/>
                  </a:lnTo>
                  <a:lnTo>
                    <a:pt x="0" y="0"/>
                  </a:lnTo>
                  <a:lnTo>
                    <a:pt x="0" y="325626"/>
                  </a:lnTo>
                  <a:close/>
                </a:path>
              </a:pathLst>
            </a:custGeom>
            <a:solidFill>
              <a:srgbClr val="FFFFFF"/>
            </a:solidFill>
            <a:ln w="1661">
              <a:noFill/>
              <a:miter lim="800000"/>
              <a:headEnd/>
              <a:tailEnd/>
            </a:ln>
          </p:spPr>
          <p:txBody>
            <a:bodyPr anchor="ctr"/>
            <a:lstStyle/>
            <a:p>
              <a:endParaRPr lang="ru-RU"/>
            </a:p>
          </p:txBody>
        </p:sp>
        <p:sp>
          <p:nvSpPr>
            <p:cNvPr id="59431" name="Полилиния: фигура 35"/>
            <p:cNvSpPr>
              <a:spLocks/>
            </p:cNvSpPr>
            <p:nvPr/>
          </p:nvSpPr>
          <p:spPr bwMode="auto">
            <a:xfrm>
              <a:off x="3411312" y="5224544"/>
              <a:ext cx="1083779" cy="12457"/>
            </a:xfrm>
            <a:custGeom>
              <a:avLst/>
              <a:gdLst>
                <a:gd name="T0" fmla="*/ 1075407 w 1083778"/>
                <a:gd name="T1" fmla="*/ 23072 h 12457"/>
                <a:gd name="T2" fmla="*/ 10220 w 1083778"/>
                <a:gd name="T3" fmla="*/ 23072 h 12457"/>
                <a:gd name="T4" fmla="*/ 0 w 1083778"/>
                <a:gd name="T5" fmla="*/ 12854 h 12457"/>
                <a:gd name="T6" fmla="*/ 0 w 1083778"/>
                <a:gd name="T7" fmla="*/ 10213 h 12457"/>
                <a:gd name="T8" fmla="*/ 10220 w 1083778"/>
                <a:gd name="T9" fmla="*/ 0 h 12457"/>
                <a:gd name="T10" fmla="*/ 1075407 w 1083778"/>
                <a:gd name="T11" fmla="*/ 0 h 12457"/>
                <a:gd name="T12" fmla="*/ 1085622 w 1083778"/>
                <a:gd name="T13" fmla="*/ 10213 h 12457"/>
                <a:gd name="T14" fmla="*/ 1085622 w 1083778"/>
                <a:gd name="T15" fmla="*/ 12854 h 12457"/>
                <a:gd name="T16" fmla="*/ 1075407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90" y="23072"/>
                  </a:moveTo>
                  <a:lnTo>
                    <a:pt x="10220" y="23072"/>
                  </a:lnTo>
                  <a:cubicBezTo>
                    <a:pt x="4574" y="23072"/>
                    <a:pt x="0" y="18485"/>
                    <a:pt x="0" y="12854"/>
                  </a:cubicBezTo>
                  <a:lnTo>
                    <a:pt x="0" y="10213"/>
                  </a:lnTo>
                  <a:cubicBezTo>
                    <a:pt x="0" y="4568"/>
                    <a:pt x="4574" y="0"/>
                    <a:pt x="10220" y="0"/>
                  </a:cubicBezTo>
                  <a:lnTo>
                    <a:pt x="1075390" y="0"/>
                  </a:lnTo>
                  <a:cubicBezTo>
                    <a:pt x="1081037" y="0"/>
                    <a:pt x="1085605" y="4568"/>
                    <a:pt x="1085605" y="10213"/>
                  </a:cubicBezTo>
                  <a:lnTo>
                    <a:pt x="1085605" y="12854"/>
                  </a:lnTo>
                  <a:cubicBezTo>
                    <a:pt x="1085605" y="18485"/>
                    <a:pt x="1081037" y="23072"/>
                    <a:pt x="1075390" y="23072"/>
                  </a:cubicBezTo>
                </a:path>
              </a:pathLst>
            </a:custGeom>
            <a:solidFill>
              <a:srgbClr val="B2B2B2"/>
            </a:solidFill>
            <a:ln w="1661">
              <a:noFill/>
              <a:miter lim="800000"/>
              <a:headEnd/>
              <a:tailEnd/>
            </a:ln>
          </p:spPr>
          <p:txBody>
            <a:bodyPr anchor="ctr"/>
            <a:lstStyle/>
            <a:p>
              <a:endParaRPr lang="ru-RU"/>
            </a:p>
          </p:txBody>
        </p:sp>
        <p:sp>
          <p:nvSpPr>
            <p:cNvPr id="59432" name="Полилиния: фигура 36"/>
            <p:cNvSpPr>
              <a:spLocks/>
            </p:cNvSpPr>
            <p:nvPr/>
          </p:nvSpPr>
          <p:spPr bwMode="auto">
            <a:xfrm>
              <a:off x="3411312" y="5291261"/>
              <a:ext cx="1083779" cy="12457"/>
            </a:xfrm>
            <a:custGeom>
              <a:avLst/>
              <a:gdLst>
                <a:gd name="T0" fmla="*/ 1075407 w 1083778"/>
                <a:gd name="T1" fmla="*/ 23072 h 12457"/>
                <a:gd name="T2" fmla="*/ 10220 w 1083778"/>
                <a:gd name="T3" fmla="*/ 23072 h 12457"/>
                <a:gd name="T4" fmla="*/ 0 w 1083778"/>
                <a:gd name="T5" fmla="*/ 12859 h 12457"/>
                <a:gd name="T6" fmla="*/ 0 w 1083778"/>
                <a:gd name="T7" fmla="*/ 10220 h 12457"/>
                <a:gd name="T8" fmla="*/ 10220 w 1083778"/>
                <a:gd name="T9" fmla="*/ 0 h 12457"/>
                <a:gd name="T10" fmla="*/ 1075407 w 1083778"/>
                <a:gd name="T11" fmla="*/ 0 h 12457"/>
                <a:gd name="T12" fmla="*/ 1085622 w 1083778"/>
                <a:gd name="T13" fmla="*/ 10220 h 12457"/>
                <a:gd name="T14" fmla="*/ 1085622 w 1083778"/>
                <a:gd name="T15" fmla="*/ 12859 h 12457"/>
                <a:gd name="T16" fmla="*/ 1075407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90" y="23072"/>
                  </a:moveTo>
                  <a:lnTo>
                    <a:pt x="10220" y="23072"/>
                  </a:lnTo>
                  <a:cubicBezTo>
                    <a:pt x="4574" y="23072"/>
                    <a:pt x="0" y="18505"/>
                    <a:pt x="0" y="12859"/>
                  </a:cubicBezTo>
                  <a:lnTo>
                    <a:pt x="0" y="10220"/>
                  </a:lnTo>
                  <a:cubicBezTo>
                    <a:pt x="0" y="4568"/>
                    <a:pt x="4574" y="0"/>
                    <a:pt x="10220" y="0"/>
                  </a:cubicBezTo>
                  <a:lnTo>
                    <a:pt x="1075390" y="0"/>
                  </a:lnTo>
                  <a:cubicBezTo>
                    <a:pt x="1081037" y="0"/>
                    <a:pt x="1085605" y="4568"/>
                    <a:pt x="1085605" y="10220"/>
                  </a:cubicBezTo>
                  <a:lnTo>
                    <a:pt x="1085605" y="12859"/>
                  </a:lnTo>
                  <a:cubicBezTo>
                    <a:pt x="1085605" y="18505"/>
                    <a:pt x="1081037" y="23072"/>
                    <a:pt x="1075390" y="23072"/>
                  </a:cubicBezTo>
                </a:path>
              </a:pathLst>
            </a:custGeom>
            <a:solidFill>
              <a:srgbClr val="B2B2B2"/>
            </a:solidFill>
            <a:ln w="1661">
              <a:noFill/>
              <a:miter lim="800000"/>
              <a:headEnd/>
              <a:tailEnd/>
            </a:ln>
          </p:spPr>
          <p:txBody>
            <a:bodyPr anchor="ctr"/>
            <a:lstStyle/>
            <a:p>
              <a:endParaRPr lang="ru-RU"/>
            </a:p>
          </p:txBody>
        </p:sp>
        <p:sp>
          <p:nvSpPr>
            <p:cNvPr id="59433" name="Полилиния: фигура 37"/>
            <p:cNvSpPr>
              <a:spLocks/>
            </p:cNvSpPr>
            <p:nvPr/>
          </p:nvSpPr>
          <p:spPr bwMode="auto">
            <a:xfrm>
              <a:off x="3411312" y="5357985"/>
              <a:ext cx="1083779" cy="12457"/>
            </a:xfrm>
            <a:custGeom>
              <a:avLst/>
              <a:gdLst>
                <a:gd name="T0" fmla="*/ 1075407 w 1083778"/>
                <a:gd name="T1" fmla="*/ 23072 h 12457"/>
                <a:gd name="T2" fmla="*/ 10220 w 1083778"/>
                <a:gd name="T3" fmla="*/ 23072 h 12457"/>
                <a:gd name="T4" fmla="*/ 0 w 1083778"/>
                <a:gd name="T5" fmla="*/ 12852 h 12457"/>
                <a:gd name="T6" fmla="*/ 0 w 1083778"/>
                <a:gd name="T7" fmla="*/ 10213 h 12457"/>
                <a:gd name="T8" fmla="*/ 10220 w 1083778"/>
                <a:gd name="T9" fmla="*/ 0 h 12457"/>
                <a:gd name="T10" fmla="*/ 1075407 w 1083778"/>
                <a:gd name="T11" fmla="*/ 0 h 12457"/>
                <a:gd name="T12" fmla="*/ 1085622 w 1083778"/>
                <a:gd name="T13" fmla="*/ 10213 h 12457"/>
                <a:gd name="T14" fmla="*/ 1085622 w 1083778"/>
                <a:gd name="T15" fmla="*/ 12852 h 12457"/>
                <a:gd name="T16" fmla="*/ 1075407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90" y="23072"/>
                  </a:moveTo>
                  <a:lnTo>
                    <a:pt x="10220" y="23072"/>
                  </a:lnTo>
                  <a:cubicBezTo>
                    <a:pt x="4574" y="23072"/>
                    <a:pt x="0" y="18505"/>
                    <a:pt x="0" y="12852"/>
                  </a:cubicBezTo>
                  <a:lnTo>
                    <a:pt x="0" y="10213"/>
                  </a:lnTo>
                  <a:cubicBezTo>
                    <a:pt x="0" y="4568"/>
                    <a:pt x="4574" y="0"/>
                    <a:pt x="10220" y="0"/>
                  </a:cubicBezTo>
                  <a:lnTo>
                    <a:pt x="1075390" y="0"/>
                  </a:lnTo>
                  <a:cubicBezTo>
                    <a:pt x="1081037" y="0"/>
                    <a:pt x="1085605" y="4568"/>
                    <a:pt x="1085605" y="10213"/>
                  </a:cubicBezTo>
                  <a:lnTo>
                    <a:pt x="1085605" y="12852"/>
                  </a:lnTo>
                  <a:cubicBezTo>
                    <a:pt x="1085605" y="18505"/>
                    <a:pt x="1081037" y="23072"/>
                    <a:pt x="1075390" y="23072"/>
                  </a:cubicBezTo>
                </a:path>
              </a:pathLst>
            </a:custGeom>
            <a:solidFill>
              <a:srgbClr val="B2B2B2"/>
            </a:solidFill>
            <a:ln w="1661">
              <a:noFill/>
              <a:miter lim="800000"/>
              <a:headEnd/>
              <a:tailEnd/>
            </a:ln>
          </p:spPr>
          <p:txBody>
            <a:bodyPr anchor="ctr"/>
            <a:lstStyle/>
            <a:p>
              <a:endParaRPr lang="ru-RU"/>
            </a:p>
          </p:txBody>
        </p:sp>
        <p:sp>
          <p:nvSpPr>
            <p:cNvPr id="59434" name="Полилиния: фигура 38"/>
            <p:cNvSpPr>
              <a:spLocks/>
            </p:cNvSpPr>
            <p:nvPr/>
          </p:nvSpPr>
          <p:spPr bwMode="auto">
            <a:xfrm>
              <a:off x="3411312" y="5424703"/>
              <a:ext cx="1083779" cy="12457"/>
            </a:xfrm>
            <a:custGeom>
              <a:avLst/>
              <a:gdLst>
                <a:gd name="T0" fmla="*/ 1075407 w 1083778"/>
                <a:gd name="T1" fmla="*/ 23072 h 12457"/>
                <a:gd name="T2" fmla="*/ 10220 w 1083778"/>
                <a:gd name="T3" fmla="*/ 23072 h 12457"/>
                <a:gd name="T4" fmla="*/ 0 w 1083778"/>
                <a:gd name="T5" fmla="*/ 12859 h 12457"/>
                <a:gd name="T6" fmla="*/ 0 w 1083778"/>
                <a:gd name="T7" fmla="*/ 10218 h 12457"/>
                <a:gd name="T8" fmla="*/ 10220 w 1083778"/>
                <a:gd name="T9" fmla="*/ 0 h 12457"/>
                <a:gd name="T10" fmla="*/ 1075407 w 1083778"/>
                <a:gd name="T11" fmla="*/ 0 h 12457"/>
                <a:gd name="T12" fmla="*/ 1085622 w 1083778"/>
                <a:gd name="T13" fmla="*/ 10218 h 12457"/>
                <a:gd name="T14" fmla="*/ 1085622 w 1083778"/>
                <a:gd name="T15" fmla="*/ 12859 h 12457"/>
                <a:gd name="T16" fmla="*/ 1075407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90" y="23072"/>
                  </a:moveTo>
                  <a:lnTo>
                    <a:pt x="10220" y="23072"/>
                  </a:lnTo>
                  <a:cubicBezTo>
                    <a:pt x="4574" y="23072"/>
                    <a:pt x="0" y="18505"/>
                    <a:pt x="0" y="12859"/>
                  </a:cubicBezTo>
                  <a:lnTo>
                    <a:pt x="0" y="10218"/>
                  </a:lnTo>
                  <a:cubicBezTo>
                    <a:pt x="0" y="4568"/>
                    <a:pt x="4574" y="0"/>
                    <a:pt x="10220" y="0"/>
                  </a:cubicBezTo>
                  <a:lnTo>
                    <a:pt x="1075390" y="0"/>
                  </a:lnTo>
                  <a:cubicBezTo>
                    <a:pt x="1081037" y="0"/>
                    <a:pt x="1085605" y="4568"/>
                    <a:pt x="1085605" y="10218"/>
                  </a:cubicBezTo>
                  <a:lnTo>
                    <a:pt x="1085605" y="12859"/>
                  </a:lnTo>
                  <a:cubicBezTo>
                    <a:pt x="1085605" y="18505"/>
                    <a:pt x="1081037" y="23072"/>
                    <a:pt x="1075390" y="23072"/>
                  </a:cubicBezTo>
                </a:path>
              </a:pathLst>
            </a:custGeom>
            <a:solidFill>
              <a:srgbClr val="B2B2B2"/>
            </a:solidFill>
            <a:ln w="1661">
              <a:noFill/>
              <a:miter lim="800000"/>
              <a:headEnd/>
              <a:tailEnd/>
            </a:ln>
          </p:spPr>
          <p:txBody>
            <a:bodyPr anchor="ctr"/>
            <a:lstStyle/>
            <a:p>
              <a:endParaRPr lang="ru-RU"/>
            </a:p>
          </p:txBody>
        </p:sp>
        <p:sp>
          <p:nvSpPr>
            <p:cNvPr id="59435" name="Полилиния: фигура 39"/>
            <p:cNvSpPr>
              <a:spLocks/>
            </p:cNvSpPr>
            <p:nvPr/>
          </p:nvSpPr>
          <p:spPr bwMode="auto">
            <a:xfrm>
              <a:off x="3411312" y="5491427"/>
              <a:ext cx="1083779" cy="12457"/>
            </a:xfrm>
            <a:custGeom>
              <a:avLst/>
              <a:gdLst>
                <a:gd name="T0" fmla="*/ 1075407 w 1083778"/>
                <a:gd name="T1" fmla="*/ 23072 h 12457"/>
                <a:gd name="T2" fmla="*/ 10220 w 1083778"/>
                <a:gd name="T3" fmla="*/ 23072 h 12457"/>
                <a:gd name="T4" fmla="*/ 0 w 1083778"/>
                <a:gd name="T5" fmla="*/ 12853 h 12457"/>
                <a:gd name="T6" fmla="*/ 0 w 1083778"/>
                <a:gd name="T7" fmla="*/ 10212 h 12457"/>
                <a:gd name="T8" fmla="*/ 10220 w 1083778"/>
                <a:gd name="T9" fmla="*/ 0 h 12457"/>
                <a:gd name="T10" fmla="*/ 1075407 w 1083778"/>
                <a:gd name="T11" fmla="*/ 0 h 12457"/>
                <a:gd name="T12" fmla="*/ 1085622 w 1083778"/>
                <a:gd name="T13" fmla="*/ 10212 h 12457"/>
                <a:gd name="T14" fmla="*/ 1085622 w 1083778"/>
                <a:gd name="T15" fmla="*/ 12853 h 12457"/>
                <a:gd name="T16" fmla="*/ 1075407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90" y="23072"/>
                  </a:moveTo>
                  <a:lnTo>
                    <a:pt x="10220" y="23072"/>
                  </a:lnTo>
                  <a:cubicBezTo>
                    <a:pt x="4574" y="23072"/>
                    <a:pt x="0" y="18504"/>
                    <a:pt x="0" y="12853"/>
                  </a:cubicBezTo>
                  <a:lnTo>
                    <a:pt x="0" y="10212"/>
                  </a:lnTo>
                  <a:cubicBezTo>
                    <a:pt x="0" y="4568"/>
                    <a:pt x="4574" y="0"/>
                    <a:pt x="10220" y="0"/>
                  </a:cubicBezTo>
                  <a:lnTo>
                    <a:pt x="1075390" y="0"/>
                  </a:lnTo>
                  <a:cubicBezTo>
                    <a:pt x="1081037" y="0"/>
                    <a:pt x="1085605" y="4568"/>
                    <a:pt x="1085605" y="10212"/>
                  </a:cubicBezTo>
                  <a:lnTo>
                    <a:pt x="1085605" y="12853"/>
                  </a:lnTo>
                  <a:cubicBezTo>
                    <a:pt x="1085605" y="18504"/>
                    <a:pt x="1081037" y="23072"/>
                    <a:pt x="1075390" y="23072"/>
                  </a:cubicBezTo>
                </a:path>
              </a:pathLst>
            </a:custGeom>
            <a:solidFill>
              <a:srgbClr val="B2B2B2"/>
            </a:solidFill>
            <a:ln w="1661">
              <a:noFill/>
              <a:miter lim="800000"/>
              <a:headEnd/>
              <a:tailEnd/>
            </a:ln>
          </p:spPr>
          <p:txBody>
            <a:bodyPr anchor="ctr"/>
            <a:lstStyle/>
            <a:p>
              <a:endParaRPr lang="ru-RU"/>
            </a:p>
          </p:txBody>
        </p:sp>
        <p:sp>
          <p:nvSpPr>
            <p:cNvPr id="59436" name="Полилиния: фигура 40"/>
            <p:cNvSpPr>
              <a:spLocks/>
            </p:cNvSpPr>
            <p:nvPr/>
          </p:nvSpPr>
          <p:spPr bwMode="auto">
            <a:xfrm>
              <a:off x="3449204" y="4597246"/>
              <a:ext cx="1009036" cy="224230"/>
            </a:xfrm>
            <a:custGeom>
              <a:avLst/>
              <a:gdLst>
                <a:gd name="T0" fmla="*/ 0 w 1009035"/>
                <a:gd name="T1" fmla="*/ 225281 h 224230"/>
                <a:gd name="T2" fmla="*/ 1009844 w 1009035"/>
                <a:gd name="T3" fmla="*/ 225281 h 224230"/>
                <a:gd name="T4" fmla="*/ 1009844 w 1009035"/>
                <a:gd name="T5" fmla="*/ 0 h 224230"/>
                <a:gd name="T6" fmla="*/ 0 w 1009035"/>
                <a:gd name="T7" fmla="*/ 0 h 224230"/>
                <a:gd name="T8" fmla="*/ 0 60000 65536"/>
                <a:gd name="T9" fmla="*/ 0 60000 65536"/>
                <a:gd name="T10" fmla="*/ 0 60000 65536"/>
                <a:gd name="T11" fmla="*/ 0 60000 65536"/>
                <a:gd name="T12" fmla="*/ 0 w 1009035"/>
                <a:gd name="T13" fmla="*/ 0 h 224230"/>
                <a:gd name="T14" fmla="*/ 1009035 w 1009035"/>
                <a:gd name="T15" fmla="*/ 224230 h 224230"/>
              </a:gdLst>
              <a:ahLst/>
              <a:cxnLst>
                <a:cxn ang="T8">
                  <a:pos x="T0" y="T1"/>
                </a:cxn>
                <a:cxn ang="T9">
                  <a:pos x="T2" y="T3"/>
                </a:cxn>
                <a:cxn ang="T10">
                  <a:pos x="T4" y="T5"/>
                </a:cxn>
                <a:cxn ang="T11">
                  <a:pos x="T6" y="T7"/>
                </a:cxn>
              </a:cxnLst>
              <a:rect l="T12" t="T13" r="T14" b="T15"/>
              <a:pathLst>
                <a:path w="1009035" h="224230">
                  <a:moveTo>
                    <a:pt x="0" y="225281"/>
                  </a:moveTo>
                  <a:lnTo>
                    <a:pt x="1009827" y="225281"/>
                  </a:lnTo>
                  <a:lnTo>
                    <a:pt x="1009827" y="0"/>
                  </a:lnTo>
                  <a:lnTo>
                    <a:pt x="0" y="0"/>
                  </a:lnTo>
                  <a:lnTo>
                    <a:pt x="0" y="225281"/>
                  </a:lnTo>
                  <a:close/>
                </a:path>
              </a:pathLst>
            </a:custGeom>
            <a:solidFill>
              <a:srgbClr val="36C1D8"/>
            </a:solidFill>
            <a:ln w="1661">
              <a:noFill/>
              <a:miter lim="800000"/>
              <a:headEnd/>
              <a:tailEnd/>
            </a:ln>
          </p:spPr>
          <p:txBody>
            <a:bodyPr anchor="ctr"/>
            <a:lstStyle/>
            <a:p>
              <a:endParaRPr lang="ru-RU"/>
            </a:p>
          </p:txBody>
        </p:sp>
        <p:sp>
          <p:nvSpPr>
            <p:cNvPr id="59437" name="Полилиния: фигура 41"/>
            <p:cNvSpPr>
              <a:spLocks/>
            </p:cNvSpPr>
            <p:nvPr/>
          </p:nvSpPr>
          <p:spPr bwMode="auto">
            <a:xfrm>
              <a:off x="3295772" y="2334922"/>
              <a:ext cx="1308009" cy="797263"/>
            </a:xfrm>
            <a:custGeom>
              <a:avLst/>
              <a:gdLst>
                <a:gd name="T0" fmla="*/ 0 w 1308009"/>
                <a:gd name="T1" fmla="*/ 804370 h 797262"/>
                <a:gd name="T2" fmla="*/ 1316681 w 1308009"/>
                <a:gd name="T3" fmla="*/ 804370 h 797262"/>
                <a:gd name="T4" fmla="*/ 1316681 w 1308009"/>
                <a:gd name="T5" fmla="*/ 0 h 797262"/>
                <a:gd name="T6" fmla="*/ 0 w 1308009"/>
                <a:gd name="T7" fmla="*/ 0 h 797262"/>
                <a:gd name="T8" fmla="*/ 0 60000 65536"/>
                <a:gd name="T9" fmla="*/ 0 60000 65536"/>
                <a:gd name="T10" fmla="*/ 0 60000 65536"/>
                <a:gd name="T11" fmla="*/ 0 60000 65536"/>
                <a:gd name="T12" fmla="*/ 0 w 1308009"/>
                <a:gd name="T13" fmla="*/ 0 h 797262"/>
                <a:gd name="T14" fmla="*/ 1308009 w 1308009"/>
                <a:gd name="T15" fmla="*/ 797262 h 797262"/>
              </a:gdLst>
              <a:ahLst/>
              <a:cxnLst>
                <a:cxn ang="T8">
                  <a:pos x="T0" y="T1"/>
                </a:cxn>
                <a:cxn ang="T9">
                  <a:pos x="T2" y="T3"/>
                </a:cxn>
                <a:cxn ang="T10">
                  <a:pos x="T4" y="T5"/>
                </a:cxn>
                <a:cxn ang="T11">
                  <a:pos x="T6" y="T7"/>
                </a:cxn>
              </a:cxnLst>
              <a:rect l="T12" t="T13" r="T14" b="T15"/>
              <a:pathLst>
                <a:path w="1308009" h="797262">
                  <a:moveTo>
                    <a:pt x="0" y="804353"/>
                  </a:moveTo>
                  <a:lnTo>
                    <a:pt x="1316681" y="804353"/>
                  </a:lnTo>
                  <a:lnTo>
                    <a:pt x="1316681" y="0"/>
                  </a:lnTo>
                  <a:lnTo>
                    <a:pt x="0" y="0"/>
                  </a:lnTo>
                  <a:lnTo>
                    <a:pt x="0" y="804353"/>
                  </a:lnTo>
                  <a:close/>
                </a:path>
              </a:pathLst>
            </a:custGeom>
            <a:solidFill>
              <a:srgbClr val="FFFFFF"/>
            </a:solidFill>
            <a:ln w="1661">
              <a:noFill/>
              <a:miter lim="800000"/>
              <a:headEnd/>
              <a:tailEnd/>
            </a:ln>
          </p:spPr>
          <p:txBody>
            <a:bodyPr anchor="ctr"/>
            <a:lstStyle/>
            <a:p>
              <a:endParaRPr lang="ru-RU"/>
            </a:p>
          </p:txBody>
        </p:sp>
        <p:sp>
          <p:nvSpPr>
            <p:cNvPr id="59438" name="Полилиния: фигура 42"/>
            <p:cNvSpPr>
              <a:spLocks/>
            </p:cNvSpPr>
            <p:nvPr/>
          </p:nvSpPr>
          <p:spPr bwMode="auto">
            <a:xfrm>
              <a:off x="3348754" y="2394683"/>
              <a:ext cx="1208351" cy="672690"/>
            </a:xfrm>
            <a:custGeom>
              <a:avLst/>
              <a:gdLst>
                <a:gd name="T0" fmla="*/ 0 w 1208351"/>
                <a:gd name="T1" fmla="*/ 684830 h 672690"/>
                <a:gd name="T2" fmla="*/ 1216828 w 1208351"/>
                <a:gd name="T3" fmla="*/ 684830 h 672690"/>
                <a:gd name="T4" fmla="*/ 1216828 w 1208351"/>
                <a:gd name="T5" fmla="*/ 0 h 672690"/>
                <a:gd name="T6" fmla="*/ 0 w 1208351"/>
                <a:gd name="T7" fmla="*/ 0 h 672690"/>
                <a:gd name="T8" fmla="*/ 0 60000 65536"/>
                <a:gd name="T9" fmla="*/ 0 60000 65536"/>
                <a:gd name="T10" fmla="*/ 0 60000 65536"/>
                <a:gd name="T11" fmla="*/ 0 60000 65536"/>
                <a:gd name="T12" fmla="*/ 0 w 1208351"/>
                <a:gd name="T13" fmla="*/ 0 h 672690"/>
                <a:gd name="T14" fmla="*/ 1208351 w 1208351"/>
                <a:gd name="T15" fmla="*/ 672690 h 672690"/>
              </a:gdLst>
              <a:ahLst/>
              <a:cxnLst>
                <a:cxn ang="T8">
                  <a:pos x="T0" y="T1"/>
                </a:cxn>
                <a:cxn ang="T9">
                  <a:pos x="T2" y="T3"/>
                </a:cxn>
                <a:cxn ang="T10">
                  <a:pos x="T4" y="T5"/>
                </a:cxn>
                <a:cxn ang="T11">
                  <a:pos x="T6" y="T7"/>
                </a:cxn>
              </a:cxnLst>
              <a:rect l="T12" t="T13" r="T14" b="T15"/>
              <a:pathLst>
                <a:path w="1208351" h="672690">
                  <a:moveTo>
                    <a:pt x="0" y="684830"/>
                  </a:moveTo>
                  <a:lnTo>
                    <a:pt x="1216828" y="684830"/>
                  </a:lnTo>
                  <a:lnTo>
                    <a:pt x="1216828" y="0"/>
                  </a:lnTo>
                  <a:lnTo>
                    <a:pt x="0" y="0"/>
                  </a:lnTo>
                  <a:lnTo>
                    <a:pt x="0" y="684830"/>
                  </a:lnTo>
                  <a:close/>
                </a:path>
              </a:pathLst>
            </a:custGeom>
            <a:solidFill>
              <a:srgbClr val="36C1D8"/>
            </a:solidFill>
            <a:ln w="1661">
              <a:noFill/>
              <a:miter lim="800000"/>
              <a:headEnd/>
              <a:tailEnd/>
            </a:ln>
          </p:spPr>
          <p:txBody>
            <a:bodyPr anchor="ctr"/>
            <a:lstStyle/>
            <a:p>
              <a:endParaRPr lang="ru-RU"/>
            </a:p>
          </p:txBody>
        </p:sp>
        <p:sp>
          <p:nvSpPr>
            <p:cNvPr id="59439" name="Полилиния: фигура 43"/>
            <p:cNvSpPr>
              <a:spLocks/>
            </p:cNvSpPr>
            <p:nvPr/>
          </p:nvSpPr>
          <p:spPr bwMode="auto">
            <a:xfrm>
              <a:off x="4231595" y="2361514"/>
              <a:ext cx="49829" cy="734977"/>
            </a:xfrm>
            <a:custGeom>
              <a:avLst/>
              <a:gdLst>
                <a:gd name="T0" fmla="*/ 0 w 49828"/>
                <a:gd name="T1" fmla="*/ 742516 h 734976"/>
                <a:gd name="T2" fmla="*/ 50626 w 49828"/>
                <a:gd name="T3" fmla="*/ 742516 h 734976"/>
                <a:gd name="T4" fmla="*/ 50626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99"/>
                  </a:moveTo>
                  <a:lnTo>
                    <a:pt x="50609" y="742499"/>
                  </a:lnTo>
                  <a:lnTo>
                    <a:pt x="50609" y="0"/>
                  </a:lnTo>
                  <a:lnTo>
                    <a:pt x="0" y="0"/>
                  </a:lnTo>
                  <a:lnTo>
                    <a:pt x="0" y="742499"/>
                  </a:lnTo>
                  <a:close/>
                </a:path>
              </a:pathLst>
            </a:custGeom>
            <a:solidFill>
              <a:srgbClr val="FFFFFF"/>
            </a:solidFill>
            <a:ln w="1661">
              <a:noFill/>
              <a:miter lim="800000"/>
              <a:headEnd/>
              <a:tailEnd/>
            </a:ln>
          </p:spPr>
          <p:txBody>
            <a:bodyPr anchor="ctr"/>
            <a:lstStyle/>
            <a:p>
              <a:endParaRPr lang="ru-RU"/>
            </a:p>
          </p:txBody>
        </p:sp>
        <p:sp>
          <p:nvSpPr>
            <p:cNvPr id="59440" name="Полилиния: фигура 44"/>
            <p:cNvSpPr>
              <a:spLocks/>
            </p:cNvSpPr>
            <p:nvPr/>
          </p:nvSpPr>
          <p:spPr bwMode="auto">
            <a:xfrm>
              <a:off x="3632123" y="2361514"/>
              <a:ext cx="49829" cy="734977"/>
            </a:xfrm>
            <a:custGeom>
              <a:avLst/>
              <a:gdLst>
                <a:gd name="T0" fmla="*/ 0 w 49828"/>
                <a:gd name="T1" fmla="*/ 742516 h 734976"/>
                <a:gd name="T2" fmla="*/ 50643 w 49828"/>
                <a:gd name="T3" fmla="*/ 742516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99"/>
                  </a:moveTo>
                  <a:lnTo>
                    <a:pt x="50626" y="742499"/>
                  </a:lnTo>
                  <a:lnTo>
                    <a:pt x="50626" y="0"/>
                  </a:lnTo>
                  <a:lnTo>
                    <a:pt x="0" y="0"/>
                  </a:lnTo>
                  <a:lnTo>
                    <a:pt x="0" y="742499"/>
                  </a:lnTo>
                  <a:close/>
                </a:path>
              </a:pathLst>
            </a:custGeom>
            <a:solidFill>
              <a:srgbClr val="FFFFFF"/>
            </a:solidFill>
            <a:ln w="1661">
              <a:noFill/>
              <a:miter lim="800000"/>
              <a:headEnd/>
              <a:tailEnd/>
            </a:ln>
          </p:spPr>
          <p:txBody>
            <a:bodyPr anchor="ctr"/>
            <a:lstStyle/>
            <a:p>
              <a:endParaRPr lang="ru-RU"/>
            </a:p>
          </p:txBody>
        </p:sp>
        <p:sp>
          <p:nvSpPr>
            <p:cNvPr id="59441" name="Полилиния: фигура 45"/>
            <p:cNvSpPr>
              <a:spLocks/>
            </p:cNvSpPr>
            <p:nvPr/>
          </p:nvSpPr>
          <p:spPr bwMode="auto">
            <a:xfrm>
              <a:off x="3295772" y="3392937"/>
              <a:ext cx="1308009" cy="797263"/>
            </a:xfrm>
            <a:custGeom>
              <a:avLst/>
              <a:gdLst>
                <a:gd name="T0" fmla="*/ 0 w 1308009"/>
                <a:gd name="T1" fmla="*/ 804373 h 797262"/>
                <a:gd name="T2" fmla="*/ 1316681 w 1308009"/>
                <a:gd name="T3" fmla="*/ 804373 h 797262"/>
                <a:gd name="T4" fmla="*/ 1316681 w 1308009"/>
                <a:gd name="T5" fmla="*/ 0 h 797262"/>
                <a:gd name="T6" fmla="*/ 0 w 1308009"/>
                <a:gd name="T7" fmla="*/ 0 h 797262"/>
                <a:gd name="T8" fmla="*/ 0 60000 65536"/>
                <a:gd name="T9" fmla="*/ 0 60000 65536"/>
                <a:gd name="T10" fmla="*/ 0 60000 65536"/>
                <a:gd name="T11" fmla="*/ 0 60000 65536"/>
                <a:gd name="T12" fmla="*/ 0 w 1308009"/>
                <a:gd name="T13" fmla="*/ 0 h 797262"/>
                <a:gd name="T14" fmla="*/ 1308009 w 1308009"/>
                <a:gd name="T15" fmla="*/ 797262 h 797262"/>
              </a:gdLst>
              <a:ahLst/>
              <a:cxnLst>
                <a:cxn ang="T8">
                  <a:pos x="T0" y="T1"/>
                </a:cxn>
                <a:cxn ang="T9">
                  <a:pos x="T2" y="T3"/>
                </a:cxn>
                <a:cxn ang="T10">
                  <a:pos x="T4" y="T5"/>
                </a:cxn>
                <a:cxn ang="T11">
                  <a:pos x="T6" y="T7"/>
                </a:cxn>
              </a:cxnLst>
              <a:rect l="T12" t="T13" r="T14" b="T15"/>
              <a:pathLst>
                <a:path w="1308009" h="797262">
                  <a:moveTo>
                    <a:pt x="0" y="804356"/>
                  </a:moveTo>
                  <a:lnTo>
                    <a:pt x="1316681" y="804356"/>
                  </a:lnTo>
                  <a:lnTo>
                    <a:pt x="1316681" y="0"/>
                  </a:lnTo>
                  <a:lnTo>
                    <a:pt x="0" y="0"/>
                  </a:lnTo>
                  <a:lnTo>
                    <a:pt x="0" y="804356"/>
                  </a:lnTo>
                  <a:close/>
                </a:path>
              </a:pathLst>
            </a:custGeom>
            <a:solidFill>
              <a:srgbClr val="FFFFFF"/>
            </a:solidFill>
            <a:ln w="1661">
              <a:noFill/>
              <a:miter lim="800000"/>
              <a:headEnd/>
              <a:tailEnd/>
            </a:ln>
          </p:spPr>
          <p:txBody>
            <a:bodyPr anchor="ctr"/>
            <a:lstStyle/>
            <a:p>
              <a:endParaRPr lang="ru-RU"/>
            </a:p>
          </p:txBody>
        </p:sp>
        <p:sp>
          <p:nvSpPr>
            <p:cNvPr id="59442" name="Полилиния: фигура 46"/>
            <p:cNvSpPr>
              <a:spLocks/>
            </p:cNvSpPr>
            <p:nvPr/>
          </p:nvSpPr>
          <p:spPr bwMode="auto">
            <a:xfrm>
              <a:off x="3348754" y="3452715"/>
              <a:ext cx="1208351" cy="672690"/>
            </a:xfrm>
            <a:custGeom>
              <a:avLst/>
              <a:gdLst>
                <a:gd name="T0" fmla="*/ 0 w 1208351"/>
                <a:gd name="T1" fmla="*/ 684815 h 672690"/>
                <a:gd name="T2" fmla="*/ 1216828 w 1208351"/>
                <a:gd name="T3" fmla="*/ 684815 h 672690"/>
                <a:gd name="T4" fmla="*/ 1216828 w 1208351"/>
                <a:gd name="T5" fmla="*/ 0 h 672690"/>
                <a:gd name="T6" fmla="*/ 0 w 1208351"/>
                <a:gd name="T7" fmla="*/ 0 h 672690"/>
                <a:gd name="T8" fmla="*/ 0 60000 65536"/>
                <a:gd name="T9" fmla="*/ 0 60000 65536"/>
                <a:gd name="T10" fmla="*/ 0 60000 65536"/>
                <a:gd name="T11" fmla="*/ 0 60000 65536"/>
                <a:gd name="T12" fmla="*/ 0 w 1208351"/>
                <a:gd name="T13" fmla="*/ 0 h 672690"/>
                <a:gd name="T14" fmla="*/ 1208351 w 1208351"/>
                <a:gd name="T15" fmla="*/ 672690 h 672690"/>
              </a:gdLst>
              <a:ahLst/>
              <a:cxnLst>
                <a:cxn ang="T8">
                  <a:pos x="T0" y="T1"/>
                </a:cxn>
                <a:cxn ang="T9">
                  <a:pos x="T2" y="T3"/>
                </a:cxn>
                <a:cxn ang="T10">
                  <a:pos x="T4" y="T5"/>
                </a:cxn>
                <a:cxn ang="T11">
                  <a:pos x="T6" y="T7"/>
                </a:cxn>
              </a:cxnLst>
              <a:rect l="T12" t="T13" r="T14" b="T15"/>
              <a:pathLst>
                <a:path w="1208351" h="672690">
                  <a:moveTo>
                    <a:pt x="0" y="684815"/>
                  </a:moveTo>
                  <a:lnTo>
                    <a:pt x="1216828" y="684815"/>
                  </a:lnTo>
                  <a:lnTo>
                    <a:pt x="1216828" y="0"/>
                  </a:lnTo>
                  <a:lnTo>
                    <a:pt x="0" y="0"/>
                  </a:lnTo>
                  <a:lnTo>
                    <a:pt x="0" y="684815"/>
                  </a:lnTo>
                  <a:close/>
                </a:path>
              </a:pathLst>
            </a:custGeom>
            <a:solidFill>
              <a:srgbClr val="36C1D8"/>
            </a:solidFill>
            <a:ln w="1661">
              <a:noFill/>
              <a:miter lim="800000"/>
              <a:headEnd/>
              <a:tailEnd/>
            </a:ln>
          </p:spPr>
          <p:txBody>
            <a:bodyPr anchor="ctr"/>
            <a:lstStyle/>
            <a:p>
              <a:endParaRPr lang="ru-RU"/>
            </a:p>
          </p:txBody>
        </p:sp>
        <p:sp>
          <p:nvSpPr>
            <p:cNvPr id="59443" name="Полилиния: фигура 47"/>
            <p:cNvSpPr>
              <a:spLocks/>
            </p:cNvSpPr>
            <p:nvPr/>
          </p:nvSpPr>
          <p:spPr bwMode="auto">
            <a:xfrm>
              <a:off x="4231595" y="3419529"/>
              <a:ext cx="49829" cy="734977"/>
            </a:xfrm>
            <a:custGeom>
              <a:avLst/>
              <a:gdLst>
                <a:gd name="T0" fmla="*/ 0 w 49828"/>
                <a:gd name="T1" fmla="*/ 742498 h 734976"/>
                <a:gd name="T2" fmla="*/ 50626 w 49828"/>
                <a:gd name="T3" fmla="*/ 742498 h 734976"/>
                <a:gd name="T4" fmla="*/ 50626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81"/>
                  </a:moveTo>
                  <a:lnTo>
                    <a:pt x="50609" y="742481"/>
                  </a:lnTo>
                  <a:lnTo>
                    <a:pt x="50609" y="0"/>
                  </a:lnTo>
                  <a:lnTo>
                    <a:pt x="0" y="0"/>
                  </a:lnTo>
                  <a:lnTo>
                    <a:pt x="0" y="742481"/>
                  </a:lnTo>
                  <a:close/>
                </a:path>
              </a:pathLst>
            </a:custGeom>
            <a:solidFill>
              <a:srgbClr val="FFFFFF"/>
            </a:solidFill>
            <a:ln w="1661">
              <a:noFill/>
              <a:miter lim="800000"/>
              <a:headEnd/>
              <a:tailEnd/>
            </a:ln>
          </p:spPr>
          <p:txBody>
            <a:bodyPr anchor="ctr"/>
            <a:lstStyle/>
            <a:p>
              <a:endParaRPr lang="ru-RU"/>
            </a:p>
          </p:txBody>
        </p:sp>
        <p:sp>
          <p:nvSpPr>
            <p:cNvPr id="59444" name="Полилиния: фигура 48"/>
            <p:cNvSpPr>
              <a:spLocks/>
            </p:cNvSpPr>
            <p:nvPr/>
          </p:nvSpPr>
          <p:spPr bwMode="auto">
            <a:xfrm>
              <a:off x="3632123" y="3419529"/>
              <a:ext cx="49829" cy="734977"/>
            </a:xfrm>
            <a:custGeom>
              <a:avLst/>
              <a:gdLst>
                <a:gd name="T0" fmla="*/ 0 w 49828"/>
                <a:gd name="T1" fmla="*/ 742498 h 734976"/>
                <a:gd name="T2" fmla="*/ 50643 w 49828"/>
                <a:gd name="T3" fmla="*/ 742498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81"/>
                  </a:moveTo>
                  <a:lnTo>
                    <a:pt x="50626" y="742481"/>
                  </a:lnTo>
                  <a:lnTo>
                    <a:pt x="50626" y="0"/>
                  </a:lnTo>
                  <a:lnTo>
                    <a:pt x="0" y="0"/>
                  </a:lnTo>
                  <a:lnTo>
                    <a:pt x="0" y="742481"/>
                  </a:lnTo>
                  <a:close/>
                </a:path>
              </a:pathLst>
            </a:custGeom>
            <a:solidFill>
              <a:srgbClr val="FFFFFF"/>
            </a:solidFill>
            <a:ln w="1661">
              <a:noFill/>
              <a:miter lim="800000"/>
              <a:headEnd/>
              <a:tailEnd/>
            </a:ln>
          </p:spPr>
          <p:txBody>
            <a:bodyPr anchor="ctr"/>
            <a:lstStyle/>
            <a:p>
              <a:endParaRPr lang="ru-RU"/>
            </a:p>
          </p:txBody>
        </p:sp>
        <p:sp>
          <p:nvSpPr>
            <p:cNvPr id="59445" name="Полилиния: фигура 49"/>
            <p:cNvSpPr>
              <a:spLocks/>
            </p:cNvSpPr>
            <p:nvPr/>
          </p:nvSpPr>
          <p:spPr bwMode="auto">
            <a:xfrm>
              <a:off x="7010032" y="4450952"/>
              <a:ext cx="1308009" cy="1146065"/>
            </a:xfrm>
            <a:custGeom>
              <a:avLst/>
              <a:gdLst>
                <a:gd name="T0" fmla="*/ 0 w 1308009"/>
                <a:gd name="T1" fmla="*/ 1158403 h 1146065"/>
                <a:gd name="T2" fmla="*/ 1316676 w 1308009"/>
                <a:gd name="T3" fmla="*/ 1158403 h 1146065"/>
                <a:gd name="T4" fmla="*/ 1316676 w 1308009"/>
                <a:gd name="T5" fmla="*/ 0 h 1146065"/>
                <a:gd name="T6" fmla="*/ 0 w 1308009"/>
                <a:gd name="T7" fmla="*/ 0 h 1146065"/>
                <a:gd name="T8" fmla="*/ 0 60000 65536"/>
                <a:gd name="T9" fmla="*/ 0 60000 65536"/>
                <a:gd name="T10" fmla="*/ 0 60000 65536"/>
                <a:gd name="T11" fmla="*/ 0 60000 65536"/>
                <a:gd name="T12" fmla="*/ 0 w 1308009"/>
                <a:gd name="T13" fmla="*/ 0 h 1146065"/>
                <a:gd name="T14" fmla="*/ 1308009 w 1308009"/>
                <a:gd name="T15" fmla="*/ 1146065 h 1146065"/>
              </a:gdLst>
              <a:ahLst/>
              <a:cxnLst>
                <a:cxn ang="T8">
                  <a:pos x="T0" y="T1"/>
                </a:cxn>
                <a:cxn ang="T9">
                  <a:pos x="T2" y="T3"/>
                </a:cxn>
                <a:cxn ang="T10">
                  <a:pos x="T4" y="T5"/>
                </a:cxn>
                <a:cxn ang="T11">
                  <a:pos x="T6" y="T7"/>
                </a:cxn>
              </a:cxnLst>
              <a:rect l="T12" t="T13" r="T14" b="T15"/>
              <a:pathLst>
                <a:path w="1308009" h="1146065">
                  <a:moveTo>
                    <a:pt x="0" y="1158403"/>
                  </a:moveTo>
                  <a:lnTo>
                    <a:pt x="1316676" y="1158403"/>
                  </a:lnTo>
                  <a:lnTo>
                    <a:pt x="1316676" y="0"/>
                  </a:lnTo>
                  <a:lnTo>
                    <a:pt x="0" y="0"/>
                  </a:lnTo>
                  <a:lnTo>
                    <a:pt x="0" y="1158403"/>
                  </a:lnTo>
                  <a:close/>
                </a:path>
              </a:pathLst>
            </a:custGeom>
            <a:solidFill>
              <a:srgbClr val="D8D7D6"/>
            </a:solidFill>
            <a:ln w="1661">
              <a:noFill/>
              <a:miter lim="800000"/>
              <a:headEnd/>
              <a:tailEnd/>
            </a:ln>
          </p:spPr>
          <p:txBody>
            <a:bodyPr anchor="ctr"/>
            <a:lstStyle/>
            <a:p>
              <a:endParaRPr lang="ru-RU"/>
            </a:p>
          </p:txBody>
        </p:sp>
        <p:sp>
          <p:nvSpPr>
            <p:cNvPr id="59446" name="Полилиния: фигура 50"/>
            <p:cNvSpPr>
              <a:spLocks/>
            </p:cNvSpPr>
            <p:nvPr/>
          </p:nvSpPr>
          <p:spPr bwMode="auto">
            <a:xfrm>
              <a:off x="7125569" y="4547073"/>
              <a:ext cx="1083779" cy="323888"/>
            </a:xfrm>
            <a:custGeom>
              <a:avLst/>
              <a:gdLst>
                <a:gd name="T0" fmla="*/ 0 w 1083778"/>
                <a:gd name="T1" fmla="*/ 325643 h 323887"/>
                <a:gd name="T2" fmla="*/ 1085620 w 1083778"/>
                <a:gd name="T3" fmla="*/ 325643 h 323887"/>
                <a:gd name="T4" fmla="*/ 1085620 w 1083778"/>
                <a:gd name="T5" fmla="*/ 0 h 323887"/>
                <a:gd name="T6" fmla="*/ 0 w 1083778"/>
                <a:gd name="T7" fmla="*/ 0 h 323887"/>
                <a:gd name="T8" fmla="*/ 0 60000 65536"/>
                <a:gd name="T9" fmla="*/ 0 60000 65536"/>
                <a:gd name="T10" fmla="*/ 0 60000 65536"/>
                <a:gd name="T11" fmla="*/ 0 60000 65536"/>
                <a:gd name="T12" fmla="*/ 0 w 1083778"/>
                <a:gd name="T13" fmla="*/ 0 h 323887"/>
                <a:gd name="T14" fmla="*/ 1083778 w 1083778"/>
                <a:gd name="T15" fmla="*/ 323887 h 323887"/>
              </a:gdLst>
              <a:ahLst/>
              <a:cxnLst>
                <a:cxn ang="T8">
                  <a:pos x="T0" y="T1"/>
                </a:cxn>
                <a:cxn ang="T9">
                  <a:pos x="T2" y="T3"/>
                </a:cxn>
                <a:cxn ang="T10">
                  <a:pos x="T4" y="T5"/>
                </a:cxn>
                <a:cxn ang="T11">
                  <a:pos x="T6" y="T7"/>
                </a:cxn>
              </a:cxnLst>
              <a:rect l="T12" t="T13" r="T14" b="T15"/>
              <a:pathLst>
                <a:path w="1083778" h="323887">
                  <a:moveTo>
                    <a:pt x="0" y="325626"/>
                  </a:moveTo>
                  <a:lnTo>
                    <a:pt x="1085603" y="325626"/>
                  </a:lnTo>
                  <a:lnTo>
                    <a:pt x="1085603" y="0"/>
                  </a:lnTo>
                  <a:lnTo>
                    <a:pt x="0" y="0"/>
                  </a:lnTo>
                  <a:lnTo>
                    <a:pt x="0" y="325626"/>
                  </a:lnTo>
                  <a:close/>
                </a:path>
              </a:pathLst>
            </a:custGeom>
            <a:solidFill>
              <a:srgbClr val="FFFFFF"/>
            </a:solidFill>
            <a:ln w="1661">
              <a:noFill/>
              <a:miter lim="800000"/>
              <a:headEnd/>
              <a:tailEnd/>
            </a:ln>
          </p:spPr>
          <p:txBody>
            <a:bodyPr anchor="ctr"/>
            <a:lstStyle/>
            <a:p>
              <a:endParaRPr lang="ru-RU"/>
            </a:p>
          </p:txBody>
        </p:sp>
        <p:sp>
          <p:nvSpPr>
            <p:cNvPr id="59447" name="Полилиния: фигура 51"/>
            <p:cNvSpPr>
              <a:spLocks/>
            </p:cNvSpPr>
            <p:nvPr/>
          </p:nvSpPr>
          <p:spPr bwMode="auto">
            <a:xfrm>
              <a:off x="7125569" y="5224544"/>
              <a:ext cx="1083779" cy="12457"/>
            </a:xfrm>
            <a:custGeom>
              <a:avLst/>
              <a:gdLst>
                <a:gd name="T0" fmla="*/ 1075405 w 1083778"/>
                <a:gd name="T1" fmla="*/ 23072 h 12457"/>
                <a:gd name="T2" fmla="*/ 10215 w 1083778"/>
                <a:gd name="T3" fmla="*/ 23072 h 12457"/>
                <a:gd name="T4" fmla="*/ 0 w 1083778"/>
                <a:gd name="T5" fmla="*/ 12854 h 12457"/>
                <a:gd name="T6" fmla="*/ 0 w 1083778"/>
                <a:gd name="T7" fmla="*/ 10213 h 12457"/>
                <a:gd name="T8" fmla="*/ 10215 w 1083778"/>
                <a:gd name="T9" fmla="*/ 0 h 12457"/>
                <a:gd name="T10" fmla="*/ 1075405 w 1083778"/>
                <a:gd name="T11" fmla="*/ 0 h 12457"/>
                <a:gd name="T12" fmla="*/ 1085620 w 1083778"/>
                <a:gd name="T13" fmla="*/ 10213 h 12457"/>
                <a:gd name="T14" fmla="*/ 1085620 w 1083778"/>
                <a:gd name="T15" fmla="*/ 12854 h 12457"/>
                <a:gd name="T16" fmla="*/ 1075405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88" y="23072"/>
                  </a:moveTo>
                  <a:lnTo>
                    <a:pt x="10215" y="23072"/>
                  </a:lnTo>
                  <a:cubicBezTo>
                    <a:pt x="4568" y="23072"/>
                    <a:pt x="0" y="18485"/>
                    <a:pt x="0" y="12854"/>
                  </a:cubicBezTo>
                  <a:lnTo>
                    <a:pt x="0" y="10213"/>
                  </a:lnTo>
                  <a:cubicBezTo>
                    <a:pt x="0" y="4568"/>
                    <a:pt x="4568" y="0"/>
                    <a:pt x="10215" y="0"/>
                  </a:cubicBezTo>
                  <a:lnTo>
                    <a:pt x="1075388" y="0"/>
                  </a:lnTo>
                  <a:cubicBezTo>
                    <a:pt x="1081019" y="0"/>
                    <a:pt x="1085603" y="4568"/>
                    <a:pt x="1085603" y="10213"/>
                  </a:cubicBezTo>
                  <a:lnTo>
                    <a:pt x="1085603" y="12854"/>
                  </a:lnTo>
                  <a:cubicBezTo>
                    <a:pt x="1085603" y="18485"/>
                    <a:pt x="1081019" y="23072"/>
                    <a:pt x="1075388" y="23072"/>
                  </a:cubicBezTo>
                </a:path>
              </a:pathLst>
            </a:custGeom>
            <a:solidFill>
              <a:srgbClr val="B2B2B2"/>
            </a:solidFill>
            <a:ln w="1661">
              <a:noFill/>
              <a:miter lim="800000"/>
              <a:headEnd/>
              <a:tailEnd/>
            </a:ln>
          </p:spPr>
          <p:txBody>
            <a:bodyPr anchor="ctr"/>
            <a:lstStyle/>
            <a:p>
              <a:endParaRPr lang="ru-RU"/>
            </a:p>
          </p:txBody>
        </p:sp>
        <p:sp>
          <p:nvSpPr>
            <p:cNvPr id="59448" name="Полилиния: фигура 52"/>
            <p:cNvSpPr>
              <a:spLocks/>
            </p:cNvSpPr>
            <p:nvPr/>
          </p:nvSpPr>
          <p:spPr bwMode="auto">
            <a:xfrm>
              <a:off x="7125569" y="5291261"/>
              <a:ext cx="1083779" cy="12457"/>
            </a:xfrm>
            <a:custGeom>
              <a:avLst/>
              <a:gdLst>
                <a:gd name="T0" fmla="*/ 1075405 w 1083778"/>
                <a:gd name="T1" fmla="*/ 23072 h 12457"/>
                <a:gd name="T2" fmla="*/ 10215 w 1083778"/>
                <a:gd name="T3" fmla="*/ 23072 h 12457"/>
                <a:gd name="T4" fmla="*/ 0 w 1083778"/>
                <a:gd name="T5" fmla="*/ 12859 h 12457"/>
                <a:gd name="T6" fmla="*/ 0 w 1083778"/>
                <a:gd name="T7" fmla="*/ 10220 h 12457"/>
                <a:gd name="T8" fmla="*/ 10215 w 1083778"/>
                <a:gd name="T9" fmla="*/ 0 h 12457"/>
                <a:gd name="T10" fmla="*/ 1075405 w 1083778"/>
                <a:gd name="T11" fmla="*/ 0 h 12457"/>
                <a:gd name="T12" fmla="*/ 1085620 w 1083778"/>
                <a:gd name="T13" fmla="*/ 10220 h 12457"/>
                <a:gd name="T14" fmla="*/ 1085620 w 1083778"/>
                <a:gd name="T15" fmla="*/ 12859 h 12457"/>
                <a:gd name="T16" fmla="*/ 1075405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88" y="23072"/>
                  </a:moveTo>
                  <a:lnTo>
                    <a:pt x="10215" y="23072"/>
                  </a:lnTo>
                  <a:cubicBezTo>
                    <a:pt x="4568" y="23072"/>
                    <a:pt x="0" y="18505"/>
                    <a:pt x="0" y="12859"/>
                  </a:cubicBezTo>
                  <a:lnTo>
                    <a:pt x="0" y="10220"/>
                  </a:lnTo>
                  <a:cubicBezTo>
                    <a:pt x="0" y="4568"/>
                    <a:pt x="4568" y="0"/>
                    <a:pt x="10215" y="0"/>
                  </a:cubicBezTo>
                  <a:lnTo>
                    <a:pt x="1075388" y="0"/>
                  </a:lnTo>
                  <a:cubicBezTo>
                    <a:pt x="1081019" y="0"/>
                    <a:pt x="1085603" y="4568"/>
                    <a:pt x="1085603" y="10220"/>
                  </a:cubicBezTo>
                  <a:lnTo>
                    <a:pt x="1085603" y="12859"/>
                  </a:lnTo>
                  <a:cubicBezTo>
                    <a:pt x="1085603" y="18505"/>
                    <a:pt x="1081019" y="23072"/>
                    <a:pt x="1075388" y="23072"/>
                  </a:cubicBezTo>
                </a:path>
              </a:pathLst>
            </a:custGeom>
            <a:solidFill>
              <a:srgbClr val="B2B2B2"/>
            </a:solidFill>
            <a:ln w="1661">
              <a:noFill/>
              <a:miter lim="800000"/>
              <a:headEnd/>
              <a:tailEnd/>
            </a:ln>
          </p:spPr>
          <p:txBody>
            <a:bodyPr anchor="ctr"/>
            <a:lstStyle/>
            <a:p>
              <a:endParaRPr lang="ru-RU"/>
            </a:p>
          </p:txBody>
        </p:sp>
        <p:sp>
          <p:nvSpPr>
            <p:cNvPr id="59449" name="Полилиния: фигура 53"/>
            <p:cNvSpPr>
              <a:spLocks/>
            </p:cNvSpPr>
            <p:nvPr/>
          </p:nvSpPr>
          <p:spPr bwMode="auto">
            <a:xfrm>
              <a:off x="7125569" y="5357985"/>
              <a:ext cx="1083779" cy="12457"/>
            </a:xfrm>
            <a:custGeom>
              <a:avLst/>
              <a:gdLst>
                <a:gd name="T0" fmla="*/ 1075405 w 1083778"/>
                <a:gd name="T1" fmla="*/ 23072 h 12457"/>
                <a:gd name="T2" fmla="*/ 10215 w 1083778"/>
                <a:gd name="T3" fmla="*/ 23072 h 12457"/>
                <a:gd name="T4" fmla="*/ 0 w 1083778"/>
                <a:gd name="T5" fmla="*/ 12852 h 12457"/>
                <a:gd name="T6" fmla="*/ 0 w 1083778"/>
                <a:gd name="T7" fmla="*/ 10213 h 12457"/>
                <a:gd name="T8" fmla="*/ 10215 w 1083778"/>
                <a:gd name="T9" fmla="*/ 0 h 12457"/>
                <a:gd name="T10" fmla="*/ 1075405 w 1083778"/>
                <a:gd name="T11" fmla="*/ 0 h 12457"/>
                <a:gd name="T12" fmla="*/ 1085620 w 1083778"/>
                <a:gd name="T13" fmla="*/ 10213 h 12457"/>
                <a:gd name="T14" fmla="*/ 1085620 w 1083778"/>
                <a:gd name="T15" fmla="*/ 12852 h 12457"/>
                <a:gd name="T16" fmla="*/ 1075405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88" y="23072"/>
                  </a:moveTo>
                  <a:lnTo>
                    <a:pt x="10215" y="23072"/>
                  </a:lnTo>
                  <a:cubicBezTo>
                    <a:pt x="4568" y="23072"/>
                    <a:pt x="0" y="18505"/>
                    <a:pt x="0" y="12852"/>
                  </a:cubicBezTo>
                  <a:lnTo>
                    <a:pt x="0" y="10213"/>
                  </a:lnTo>
                  <a:cubicBezTo>
                    <a:pt x="0" y="4568"/>
                    <a:pt x="4568" y="0"/>
                    <a:pt x="10215" y="0"/>
                  </a:cubicBezTo>
                  <a:lnTo>
                    <a:pt x="1075388" y="0"/>
                  </a:lnTo>
                  <a:cubicBezTo>
                    <a:pt x="1081019" y="0"/>
                    <a:pt x="1085603" y="4568"/>
                    <a:pt x="1085603" y="10213"/>
                  </a:cubicBezTo>
                  <a:lnTo>
                    <a:pt x="1085603" y="12852"/>
                  </a:lnTo>
                  <a:cubicBezTo>
                    <a:pt x="1085603" y="18505"/>
                    <a:pt x="1081019" y="23072"/>
                    <a:pt x="1075388" y="23072"/>
                  </a:cubicBezTo>
                </a:path>
              </a:pathLst>
            </a:custGeom>
            <a:solidFill>
              <a:srgbClr val="B2B2B2"/>
            </a:solidFill>
            <a:ln w="1661">
              <a:noFill/>
              <a:miter lim="800000"/>
              <a:headEnd/>
              <a:tailEnd/>
            </a:ln>
          </p:spPr>
          <p:txBody>
            <a:bodyPr anchor="ctr"/>
            <a:lstStyle/>
            <a:p>
              <a:endParaRPr lang="ru-RU"/>
            </a:p>
          </p:txBody>
        </p:sp>
        <p:sp>
          <p:nvSpPr>
            <p:cNvPr id="59450" name="Полилиния: фигура 54"/>
            <p:cNvSpPr>
              <a:spLocks/>
            </p:cNvSpPr>
            <p:nvPr/>
          </p:nvSpPr>
          <p:spPr bwMode="auto">
            <a:xfrm>
              <a:off x="7125569" y="5424703"/>
              <a:ext cx="1083779" cy="12457"/>
            </a:xfrm>
            <a:custGeom>
              <a:avLst/>
              <a:gdLst>
                <a:gd name="T0" fmla="*/ 1075405 w 1083778"/>
                <a:gd name="T1" fmla="*/ 23072 h 12457"/>
                <a:gd name="T2" fmla="*/ 10215 w 1083778"/>
                <a:gd name="T3" fmla="*/ 23072 h 12457"/>
                <a:gd name="T4" fmla="*/ 0 w 1083778"/>
                <a:gd name="T5" fmla="*/ 12859 h 12457"/>
                <a:gd name="T6" fmla="*/ 0 w 1083778"/>
                <a:gd name="T7" fmla="*/ 10218 h 12457"/>
                <a:gd name="T8" fmla="*/ 10215 w 1083778"/>
                <a:gd name="T9" fmla="*/ 0 h 12457"/>
                <a:gd name="T10" fmla="*/ 1075405 w 1083778"/>
                <a:gd name="T11" fmla="*/ 0 h 12457"/>
                <a:gd name="T12" fmla="*/ 1085620 w 1083778"/>
                <a:gd name="T13" fmla="*/ 10218 h 12457"/>
                <a:gd name="T14" fmla="*/ 1085620 w 1083778"/>
                <a:gd name="T15" fmla="*/ 12859 h 12457"/>
                <a:gd name="T16" fmla="*/ 1075405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88" y="23072"/>
                  </a:moveTo>
                  <a:lnTo>
                    <a:pt x="10215" y="23072"/>
                  </a:lnTo>
                  <a:cubicBezTo>
                    <a:pt x="4568" y="23072"/>
                    <a:pt x="0" y="18505"/>
                    <a:pt x="0" y="12859"/>
                  </a:cubicBezTo>
                  <a:lnTo>
                    <a:pt x="0" y="10218"/>
                  </a:lnTo>
                  <a:cubicBezTo>
                    <a:pt x="0" y="4568"/>
                    <a:pt x="4568" y="0"/>
                    <a:pt x="10215" y="0"/>
                  </a:cubicBezTo>
                  <a:lnTo>
                    <a:pt x="1075388" y="0"/>
                  </a:lnTo>
                  <a:cubicBezTo>
                    <a:pt x="1081019" y="0"/>
                    <a:pt x="1085603" y="4568"/>
                    <a:pt x="1085603" y="10218"/>
                  </a:cubicBezTo>
                  <a:lnTo>
                    <a:pt x="1085603" y="12859"/>
                  </a:lnTo>
                  <a:cubicBezTo>
                    <a:pt x="1085603" y="18505"/>
                    <a:pt x="1081019" y="23072"/>
                    <a:pt x="1075388" y="23072"/>
                  </a:cubicBezTo>
                </a:path>
              </a:pathLst>
            </a:custGeom>
            <a:solidFill>
              <a:srgbClr val="B2B2B2"/>
            </a:solidFill>
            <a:ln w="1661">
              <a:noFill/>
              <a:miter lim="800000"/>
              <a:headEnd/>
              <a:tailEnd/>
            </a:ln>
          </p:spPr>
          <p:txBody>
            <a:bodyPr anchor="ctr"/>
            <a:lstStyle/>
            <a:p>
              <a:endParaRPr lang="ru-RU"/>
            </a:p>
          </p:txBody>
        </p:sp>
        <p:sp>
          <p:nvSpPr>
            <p:cNvPr id="59451" name="Полилиния: фигура 55"/>
            <p:cNvSpPr>
              <a:spLocks/>
            </p:cNvSpPr>
            <p:nvPr/>
          </p:nvSpPr>
          <p:spPr bwMode="auto">
            <a:xfrm>
              <a:off x="7125569" y="5491427"/>
              <a:ext cx="1083779" cy="12457"/>
            </a:xfrm>
            <a:custGeom>
              <a:avLst/>
              <a:gdLst>
                <a:gd name="T0" fmla="*/ 1075405 w 1083778"/>
                <a:gd name="T1" fmla="*/ 23072 h 12457"/>
                <a:gd name="T2" fmla="*/ 10215 w 1083778"/>
                <a:gd name="T3" fmla="*/ 23072 h 12457"/>
                <a:gd name="T4" fmla="*/ 0 w 1083778"/>
                <a:gd name="T5" fmla="*/ 12853 h 12457"/>
                <a:gd name="T6" fmla="*/ 0 w 1083778"/>
                <a:gd name="T7" fmla="*/ 10212 h 12457"/>
                <a:gd name="T8" fmla="*/ 10215 w 1083778"/>
                <a:gd name="T9" fmla="*/ 0 h 12457"/>
                <a:gd name="T10" fmla="*/ 1075405 w 1083778"/>
                <a:gd name="T11" fmla="*/ 0 h 12457"/>
                <a:gd name="T12" fmla="*/ 1085620 w 1083778"/>
                <a:gd name="T13" fmla="*/ 10212 h 12457"/>
                <a:gd name="T14" fmla="*/ 1085620 w 1083778"/>
                <a:gd name="T15" fmla="*/ 12853 h 12457"/>
                <a:gd name="T16" fmla="*/ 1075405 w 1083778"/>
                <a:gd name="T17" fmla="*/ 23072 h 124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3778"/>
                <a:gd name="T28" fmla="*/ 0 h 12457"/>
                <a:gd name="T29" fmla="*/ 1083778 w 1083778"/>
                <a:gd name="T30" fmla="*/ 12457 h 124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3778" h="12457">
                  <a:moveTo>
                    <a:pt x="1075388" y="23072"/>
                  </a:moveTo>
                  <a:lnTo>
                    <a:pt x="10215" y="23072"/>
                  </a:lnTo>
                  <a:cubicBezTo>
                    <a:pt x="4568" y="23072"/>
                    <a:pt x="0" y="18504"/>
                    <a:pt x="0" y="12853"/>
                  </a:cubicBezTo>
                  <a:lnTo>
                    <a:pt x="0" y="10212"/>
                  </a:lnTo>
                  <a:cubicBezTo>
                    <a:pt x="0" y="4568"/>
                    <a:pt x="4568" y="0"/>
                    <a:pt x="10215" y="0"/>
                  </a:cubicBezTo>
                  <a:lnTo>
                    <a:pt x="1075388" y="0"/>
                  </a:lnTo>
                  <a:cubicBezTo>
                    <a:pt x="1081019" y="0"/>
                    <a:pt x="1085603" y="4568"/>
                    <a:pt x="1085603" y="10212"/>
                  </a:cubicBezTo>
                  <a:lnTo>
                    <a:pt x="1085603" y="12853"/>
                  </a:lnTo>
                  <a:cubicBezTo>
                    <a:pt x="1085603" y="18504"/>
                    <a:pt x="1081019" y="23072"/>
                    <a:pt x="1075388" y="23072"/>
                  </a:cubicBezTo>
                </a:path>
              </a:pathLst>
            </a:custGeom>
            <a:solidFill>
              <a:srgbClr val="B2B2B2"/>
            </a:solidFill>
            <a:ln w="1661">
              <a:noFill/>
              <a:miter lim="800000"/>
              <a:headEnd/>
              <a:tailEnd/>
            </a:ln>
          </p:spPr>
          <p:txBody>
            <a:bodyPr anchor="ctr"/>
            <a:lstStyle/>
            <a:p>
              <a:endParaRPr lang="ru-RU"/>
            </a:p>
          </p:txBody>
        </p:sp>
        <p:sp>
          <p:nvSpPr>
            <p:cNvPr id="59452" name="Полилиния: фигура 56"/>
            <p:cNvSpPr>
              <a:spLocks/>
            </p:cNvSpPr>
            <p:nvPr/>
          </p:nvSpPr>
          <p:spPr bwMode="auto">
            <a:xfrm>
              <a:off x="7163455" y="4597246"/>
              <a:ext cx="1009036" cy="224230"/>
            </a:xfrm>
            <a:custGeom>
              <a:avLst/>
              <a:gdLst>
                <a:gd name="T0" fmla="*/ 0 w 1009035"/>
                <a:gd name="T1" fmla="*/ 225281 h 224230"/>
                <a:gd name="T2" fmla="*/ 1009848 w 1009035"/>
                <a:gd name="T3" fmla="*/ 225281 h 224230"/>
                <a:gd name="T4" fmla="*/ 1009848 w 1009035"/>
                <a:gd name="T5" fmla="*/ 0 h 224230"/>
                <a:gd name="T6" fmla="*/ 0 w 1009035"/>
                <a:gd name="T7" fmla="*/ 0 h 224230"/>
                <a:gd name="T8" fmla="*/ 0 60000 65536"/>
                <a:gd name="T9" fmla="*/ 0 60000 65536"/>
                <a:gd name="T10" fmla="*/ 0 60000 65536"/>
                <a:gd name="T11" fmla="*/ 0 60000 65536"/>
                <a:gd name="T12" fmla="*/ 0 w 1009035"/>
                <a:gd name="T13" fmla="*/ 0 h 224230"/>
                <a:gd name="T14" fmla="*/ 1009035 w 1009035"/>
                <a:gd name="T15" fmla="*/ 224230 h 224230"/>
              </a:gdLst>
              <a:ahLst/>
              <a:cxnLst>
                <a:cxn ang="T8">
                  <a:pos x="T0" y="T1"/>
                </a:cxn>
                <a:cxn ang="T9">
                  <a:pos x="T2" y="T3"/>
                </a:cxn>
                <a:cxn ang="T10">
                  <a:pos x="T4" y="T5"/>
                </a:cxn>
                <a:cxn ang="T11">
                  <a:pos x="T6" y="T7"/>
                </a:cxn>
              </a:cxnLst>
              <a:rect l="T12" t="T13" r="T14" b="T15"/>
              <a:pathLst>
                <a:path w="1009035" h="224230">
                  <a:moveTo>
                    <a:pt x="0" y="225281"/>
                  </a:moveTo>
                  <a:lnTo>
                    <a:pt x="1009831" y="225281"/>
                  </a:lnTo>
                  <a:lnTo>
                    <a:pt x="1009831" y="0"/>
                  </a:lnTo>
                  <a:lnTo>
                    <a:pt x="0" y="0"/>
                  </a:lnTo>
                  <a:lnTo>
                    <a:pt x="0" y="225281"/>
                  </a:lnTo>
                  <a:close/>
                </a:path>
              </a:pathLst>
            </a:custGeom>
            <a:solidFill>
              <a:srgbClr val="36C1D8"/>
            </a:solidFill>
            <a:ln w="1661">
              <a:noFill/>
              <a:miter lim="800000"/>
              <a:headEnd/>
              <a:tailEnd/>
            </a:ln>
          </p:spPr>
          <p:txBody>
            <a:bodyPr anchor="ctr"/>
            <a:lstStyle/>
            <a:p>
              <a:endParaRPr lang="ru-RU"/>
            </a:p>
          </p:txBody>
        </p:sp>
        <p:sp>
          <p:nvSpPr>
            <p:cNvPr id="59453" name="Полилиния: фигура 57"/>
            <p:cNvSpPr>
              <a:spLocks/>
            </p:cNvSpPr>
            <p:nvPr/>
          </p:nvSpPr>
          <p:spPr bwMode="auto">
            <a:xfrm>
              <a:off x="7010032" y="2334922"/>
              <a:ext cx="1308009" cy="797263"/>
            </a:xfrm>
            <a:custGeom>
              <a:avLst/>
              <a:gdLst>
                <a:gd name="T0" fmla="*/ 0 w 1308009"/>
                <a:gd name="T1" fmla="*/ 804370 h 797262"/>
                <a:gd name="T2" fmla="*/ 1316676 w 1308009"/>
                <a:gd name="T3" fmla="*/ 804370 h 797262"/>
                <a:gd name="T4" fmla="*/ 1316676 w 1308009"/>
                <a:gd name="T5" fmla="*/ 0 h 797262"/>
                <a:gd name="T6" fmla="*/ 0 w 1308009"/>
                <a:gd name="T7" fmla="*/ 0 h 797262"/>
                <a:gd name="T8" fmla="*/ 0 60000 65536"/>
                <a:gd name="T9" fmla="*/ 0 60000 65536"/>
                <a:gd name="T10" fmla="*/ 0 60000 65536"/>
                <a:gd name="T11" fmla="*/ 0 60000 65536"/>
                <a:gd name="T12" fmla="*/ 0 w 1308009"/>
                <a:gd name="T13" fmla="*/ 0 h 797262"/>
                <a:gd name="T14" fmla="*/ 1308009 w 1308009"/>
                <a:gd name="T15" fmla="*/ 797262 h 797262"/>
              </a:gdLst>
              <a:ahLst/>
              <a:cxnLst>
                <a:cxn ang="T8">
                  <a:pos x="T0" y="T1"/>
                </a:cxn>
                <a:cxn ang="T9">
                  <a:pos x="T2" y="T3"/>
                </a:cxn>
                <a:cxn ang="T10">
                  <a:pos x="T4" y="T5"/>
                </a:cxn>
                <a:cxn ang="T11">
                  <a:pos x="T6" y="T7"/>
                </a:cxn>
              </a:cxnLst>
              <a:rect l="T12" t="T13" r="T14" b="T15"/>
              <a:pathLst>
                <a:path w="1308009" h="797262">
                  <a:moveTo>
                    <a:pt x="0" y="804353"/>
                  </a:moveTo>
                  <a:lnTo>
                    <a:pt x="1316676" y="804353"/>
                  </a:lnTo>
                  <a:lnTo>
                    <a:pt x="1316676" y="0"/>
                  </a:lnTo>
                  <a:lnTo>
                    <a:pt x="0" y="0"/>
                  </a:lnTo>
                  <a:lnTo>
                    <a:pt x="0" y="804353"/>
                  </a:lnTo>
                  <a:close/>
                </a:path>
              </a:pathLst>
            </a:custGeom>
            <a:solidFill>
              <a:srgbClr val="FFFFFF"/>
            </a:solidFill>
            <a:ln w="1661">
              <a:noFill/>
              <a:miter lim="800000"/>
              <a:headEnd/>
              <a:tailEnd/>
            </a:ln>
          </p:spPr>
          <p:txBody>
            <a:bodyPr anchor="ctr"/>
            <a:lstStyle/>
            <a:p>
              <a:endParaRPr lang="ru-RU"/>
            </a:p>
          </p:txBody>
        </p:sp>
        <p:sp>
          <p:nvSpPr>
            <p:cNvPr id="59454" name="Полилиния: фигура 58"/>
            <p:cNvSpPr>
              <a:spLocks/>
            </p:cNvSpPr>
            <p:nvPr/>
          </p:nvSpPr>
          <p:spPr bwMode="auto">
            <a:xfrm>
              <a:off x="7063000" y="2394683"/>
              <a:ext cx="1208351" cy="672690"/>
            </a:xfrm>
            <a:custGeom>
              <a:avLst/>
              <a:gdLst>
                <a:gd name="T0" fmla="*/ 0 w 1208351"/>
                <a:gd name="T1" fmla="*/ 684830 h 672690"/>
                <a:gd name="T2" fmla="*/ 1216836 w 1208351"/>
                <a:gd name="T3" fmla="*/ 684830 h 672690"/>
                <a:gd name="T4" fmla="*/ 1216836 w 1208351"/>
                <a:gd name="T5" fmla="*/ 0 h 672690"/>
                <a:gd name="T6" fmla="*/ 0 w 1208351"/>
                <a:gd name="T7" fmla="*/ 0 h 672690"/>
                <a:gd name="T8" fmla="*/ 0 60000 65536"/>
                <a:gd name="T9" fmla="*/ 0 60000 65536"/>
                <a:gd name="T10" fmla="*/ 0 60000 65536"/>
                <a:gd name="T11" fmla="*/ 0 60000 65536"/>
                <a:gd name="T12" fmla="*/ 0 w 1208351"/>
                <a:gd name="T13" fmla="*/ 0 h 672690"/>
                <a:gd name="T14" fmla="*/ 1208351 w 1208351"/>
                <a:gd name="T15" fmla="*/ 672690 h 672690"/>
              </a:gdLst>
              <a:ahLst/>
              <a:cxnLst>
                <a:cxn ang="T8">
                  <a:pos x="T0" y="T1"/>
                </a:cxn>
                <a:cxn ang="T9">
                  <a:pos x="T2" y="T3"/>
                </a:cxn>
                <a:cxn ang="T10">
                  <a:pos x="T4" y="T5"/>
                </a:cxn>
                <a:cxn ang="T11">
                  <a:pos x="T6" y="T7"/>
                </a:cxn>
              </a:cxnLst>
              <a:rect l="T12" t="T13" r="T14" b="T15"/>
              <a:pathLst>
                <a:path w="1208351" h="672690">
                  <a:moveTo>
                    <a:pt x="0" y="684830"/>
                  </a:moveTo>
                  <a:lnTo>
                    <a:pt x="1216836" y="684830"/>
                  </a:lnTo>
                  <a:lnTo>
                    <a:pt x="1216836" y="0"/>
                  </a:lnTo>
                  <a:lnTo>
                    <a:pt x="0" y="0"/>
                  </a:lnTo>
                  <a:lnTo>
                    <a:pt x="0" y="684830"/>
                  </a:lnTo>
                  <a:close/>
                </a:path>
              </a:pathLst>
            </a:custGeom>
            <a:solidFill>
              <a:srgbClr val="36C1D8"/>
            </a:solidFill>
            <a:ln w="1661">
              <a:noFill/>
              <a:miter lim="800000"/>
              <a:headEnd/>
              <a:tailEnd/>
            </a:ln>
          </p:spPr>
          <p:txBody>
            <a:bodyPr anchor="ctr"/>
            <a:lstStyle/>
            <a:p>
              <a:endParaRPr lang="ru-RU"/>
            </a:p>
          </p:txBody>
        </p:sp>
        <p:sp>
          <p:nvSpPr>
            <p:cNvPr id="59455" name="Полилиния: фигура 59"/>
            <p:cNvSpPr>
              <a:spLocks/>
            </p:cNvSpPr>
            <p:nvPr/>
          </p:nvSpPr>
          <p:spPr bwMode="auto">
            <a:xfrm>
              <a:off x="7945833" y="2361514"/>
              <a:ext cx="49829" cy="734977"/>
            </a:xfrm>
            <a:custGeom>
              <a:avLst/>
              <a:gdLst>
                <a:gd name="T0" fmla="*/ 0 w 49828"/>
                <a:gd name="T1" fmla="*/ 742516 h 734976"/>
                <a:gd name="T2" fmla="*/ 50643 w 49828"/>
                <a:gd name="T3" fmla="*/ 742516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99"/>
                  </a:moveTo>
                  <a:lnTo>
                    <a:pt x="50626" y="742499"/>
                  </a:lnTo>
                  <a:lnTo>
                    <a:pt x="50626" y="0"/>
                  </a:lnTo>
                  <a:lnTo>
                    <a:pt x="0" y="0"/>
                  </a:lnTo>
                  <a:lnTo>
                    <a:pt x="0" y="742499"/>
                  </a:lnTo>
                  <a:close/>
                </a:path>
              </a:pathLst>
            </a:custGeom>
            <a:solidFill>
              <a:srgbClr val="FFFFFF"/>
            </a:solidFill>
            <a:ln w="1661">
              <a:noFill/>
              <a:miter lim="800000"/>
              <a:headEnd/>
              <a:tailEnd/>
            </a:ln>
          </p:spPr>
          <p:txBody>
            <a:bodyPr anchor="ctr"/>
            <a:lstStyle/>
            <a:p>
              <a:endParaRPr lang="ru-RU"/>
            </a:p>
          </p:txBody>
        </p:sp>
        <p:sp>
          <p:nvSpPr>
            <p:cNvPr id="59456" name="Полилиния: фигура 60"/>
            <p:cNvSpPr>
              <a:spLocks/>
            </p:cNvSpPr>
            <p:nvPr/>
          </p:nvSpPr>
          <p:spPr bwMode="auto">
            <a:xfrm>
              <a:off x="7346377" y="2361514"/>
              <a:ext cx="49829" cy="734977"/>
            </a:xfrm>
            <a:custGeom>
              <a:avLst/>
              <a:gdLst>
                <a:gd name="T0" fmla="*/ 0 w 49828"/>
                <a:gd name="T1" fmla="*/ 742516 h 734976"/>
                <a:gd name="T2" fmla="*/ 50643 w 49828"/>
                <a:gd name="T3" fmla="*/ 742516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99"/>
                  </a:moveTo>
                  <a:lnTo>
                    <a:pt x="50626" y="742499"/>
                  </a:lnTo>
                  <a:lnTo>
                    <a:pt x="50626" y="0"/>
                  </a:lnTo>
                  <a:lnTo>
                    <a:pt x="0" y="0"/>
                  </a:lnTo>
                  <a:lnTo>
                    <a:pt x="0" y="742499"/>
                  </a:lnTo>
                  <a:close/>
                </a:path>
              </a:pathLst>
            </a:custGeom>
            <a:solidFill>
              <a:srgbClr val="FFFFFF"/>
            </a:solidFill>
            <a:ln w="1661">
              <a:noFill/>
              <a:miter lim="800000"/>
              <a:headEnd/>
              <a:tailEnd/>
            </a:ln>
          </p:spPr>
          <p:txBody>
            <a:bodyPr anchor="ctr"/>
            <a:lstStyle/>
            <a:p>
              <a:endParaRPr lang="ru-RU"/>
            </a:p>
          </p:txBody>
        </p:sp>
        <p:sp>
          <p:nvSpPr>
            <p:cNvPr id="59457" name="Полилиния: фигура 61"/>
            <p:cNvSpPr>
              <a:spLocks/>
            </p:cNvSpPr>
            <p:nvPr/>
          </p:nvSpPr>
          <p:spPr bwMode="auto">
            <a:xfrm>
              <a:off x="7010032" y="3392937"/>
              <a:ext cx="1308009" cy="797263"/>
            </a:xfrm>
            <a:custGeom>
              <a:avLst/>
              <a:gdLst>
                <a:gd name="T0" fmla="*/ 0 w 1308009"/>
                <a:gd name="T1" fmla="*/ 804373 h 797262"/>
                <a:gd name="T2" fmla="*/ 1316676 w 1308009"/>
                <a:gd name="T3" fmla="*/ 804373 h 797262"/>
                <a:gd name="T4" fmla="*/ 1316676 w 1308009"/>
                <a:gd name="T5" fmla="*/ 0 h 797262"/>
                <a:gd name="T6" fmla="*/ 0 w 1308009"/>
                <a:gd name="T7" fmla="*/ 0 h 797262"/>
                <a:gd name="T8" fmla="*/ 0 60000 65536"/>
                <a:gd name="T9" fmla="*/ 0 60000 65536"/>
                <a:gd name="T10" fmla="*/ 0 60000 65536"/>
                <a:gd name="T11" fmla="*/ 0 60000 65536"/>
                <a:gd name="T12" fmla="*/ 0 w 1308009"/>
                <a:gd name="T13" fmla="*/ 0 h 797262"/>
                <a:gd name="T14" fmla="*/ 1308009 w 1308009"/>
                <a:gd name="T15" fmla="*/ 797262 h 797262"/>
              </a:gdLst>
              <a:ahLst/>
              <a:cxnLst>
                <a:cxn ang="T8">
                  <a:pos x="T0" y="T1"/>
                </a:cxn>
                <a:cxn ang="T9">
                  <a:pos x="T2" y="T3"/>
                </a:cxn>
                <a:cxn ang="T10">
                  <a:pos x="T4" y="T5"/>
                </a:cxn>
                <a:cxn ang="T11">
                  <a:pos x="T6" y="T7"/>
                </a:cxn>
              </a:cxnLst>
              <a:rect l="T12" t="T13" r="T14" b="T15"/>
              <a:pathLst>
                <a:path w="1308009" h="797262">
                  <a:moveTo>
                    <a:pt x="0" y="804356"/>
                  </a:moveTo>
                  <a:lnTo>
                    <a:pt x="1316676" y="804356"/>
                  </a:lnTo>
                  <a:lnTo>
                    <a:pt x="1316676" y="0"/>
                  </a:lnTo>
                  <a:lnTo>
                    <a:pt x="0" y="0"/>
                  </a:lnTo>
                  <a:lnTo>
                    <a:pt x="0" y="804356"/>
                  </a:lnTo>
                  <a:close/>
                </a:path>
              </a:pathLst>
            </a:custGeom>
            <a:solidFill>
              <a:srgbClr val="FFFFFF"/>
            </a:solidFill>
            <a:ln w="1661">
              <a:noFill/>
              <a:miter lim="800000"/>
              <a:headEnd/>
              <a:tailEnd/>
            </a:ln>
          </p:spPr>
          <p:txBody>
            <a:bodyPr anchor="ctr"/>
            <a:lstStyle/>
            <a:p>
              <a:endParaRPr lang="ru-RU"/>
            </a:p>
          </p:txBody>
        </p:sp>
        <p:sp>
          <p:nvSpPr>
            <p:cNvPr id="59458" name="Полилиния: фигура 62"/>
            <p:cNvSpPr>
              <a:spLocks/>
            </p:cNvSpPr>
            <p:nvPr/>
          </p:nvSpPr>
          <p:spPr bwMode="auto">
            <a:xfrm>
              <a:off x="7063000" y="3452715"/>
              <a:ext cx="1208351" cy="672690"/>
            </a:xfrm>
            <a:custGeom>
              <a:avLst/>
              <a:gdLst>
                <a:gd name="T0" fmla="*/ 0 w 1208351"/>
                <a:gd name="T1" fmla="*/ 684815 h 672690"/>
                <a:gd name="T2" fmla="*/ 1216836 w 1208351"/>
                <a:gd name="T3" fmla="*/ 684815 h 672690"/>
                <a:gd name="T4" fmla="*/ 1216836 w 1208351"/>
                <a:gd name="T5" fmla="*/ 0 h 672690"/>
                <a:gd name="T6" fmla="*/ 0 w 1208351"/>
                <a:gd name="T7" fmla="*/ 0 h 672690"/>
                <a:gd name="T8" fmla="*/ 0 60000 65536"/>
                <a:gd name="T9" fmla="*/ 0 60000 65536"/>
                <a:gd name="T10" fmla="*/ 0 60000 65536"/>
                <a:gd name="T11" fmla="*/ 0 60000 65536"/>
                <a:gd name="T12" fmla="*/ 0 w 1208351"/>
                <a:gd name="T13" fmla="*/ 0 h 672690"/>
                <a:gd name="T14" fmla="*/ 1208351 w 1208351"/>
                <a:gd name="T15" fmla="*/ 672690 h 672690"/>
              </a:gdLst>
              <a:ahLst/>
              <a:cxnLst>
                <a:cxn ang="T8">
                  <a:pos x="T0" y="T1"/>
                </a:cxn>
                <a:cxn ang="T9">
                  <a:pos x="T2" y="T3"/>
                </a:cxn>
                <a:cxn ang="T10">
                  <a:pos x="T4" y="T5"/>
                </a:cxn>
                <a:cxn ang="T11">
                  <a:pos x="T6" y="T7"/>
                </a:cxn>
              </a:cxnLst>
              <a:rect l="T12" t="T13" r="T14" b="T15"/>
              <a:pathLst>
                <a:path w="1208351" h="672690">
                  <a:moveTo>
                    <a:pt x="0" y="684815"/>
                  </a:moveTo>
                  <a:lnTo>
                    <a:pt x="1216836" y="684815"/>
                  </a:lnTo>
                  <a:lnTo>
                    <a:pt x="1216836" y="0"/>
                  </a:lnTo>
                  <a:lnTo>
                    <a:pt x="0" y="0"/>
                  </a:lnTo>
                  <a:lnTo>
                    <a:pt x="0" y="684815"/>
                  </a:lnTo>
                  <a:close/>
                </a:path>
              </a:pathLst>
            </a:custGeom>
            <a:solidFill>
              <a:srgbClr val="36C1D8"/>
            </a:solidFill>
            <a:ln w="1661">
              <a:noFill/>
              <a:miter lim="800000"/>
              <a:headEnd/>
              <a:tailEnd/>
            </a:ln>
          </p:spPr>
          <p:txBody>
            <a:bodyPr anchor="ctr"/>
            <a:lstStyle/>
            <a:p>
              <a:endParaRPr lang="ru-RU"/>
            </a:p>
          </p:txBody>
        </p:sp>
        <p:sp>
          <p:nvSpPr>
            <p:cNvPr id="59459" name="Полилиния: фигура 63"/>
            <p:cNvSpPr>
              <a:spLocks/>
            </p:cNvSpPr>
            <p:nvPr/>
          </p:nvSpPr>
          <p:spPr bwMode="auto">
            <a:xfrm>
              <a:off x="7945833" y="3419529"/>
              <a:ext cx="49829" cy="734977"/>
            </a:xfrm>
            <a:custGeom>
              <a:avLst/>
              <a:gdLst>
                <a:gd name="T0" fmla="*/ 0 w 49828"/>
                <a:gd name="T1" fmla="*/ 742498 h 734976"/>
                <a:gd name="T2" fmla="*/ 50643 w 49828"/>
                <a:gd name="T3" fmla="*/ 742498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81"/>
                  </a:moveTo>
                  <a:lnTo>
                    <a:pt x="50626" y="742481"/>
                  </a:lnTo>
                  <a:lnTo>
                    <a:pt x="50626" y="0"/>
                  </a:lnTo>
                  <a:lnTo>
                    <a:pt x="0" y="0"/>
                  </a:lnTo>
                  <a:lnTo>
                    <a:pt x="0" y="742481"/>
                  </a:lnTo>
                  <a:close/>
                </a:path>
              </a:pathLst>
            </a:custGeom>
            <a:solidFill>
              <a:srgbClr val="FFFFFF"/>
            </a:solidFill>
            <a:ln w="1661">
              <a:noFill/>
              <a:miter lim="800000"/>
              <a:headEnd/>
              <a:tailEnd/>
            </a:ln>
          </p:spPr>
          <p:txBody>
            <a:bodyPr anchor="ctr"/>
            <a:lstStyle/>
            <a:p>
              <a:endParaRPr lang="ru-RU"/>
            </a:p>
          </p:txBody>
        </p:sp>
        <p:sp>
          <p:nvSpPr>
            <p:cNvPr id="59460" name="Полилиния: фигура 64"/>
            <p:cNvSpPr>
              <a:spLocks/>
            </p:cNvSpPr>
            <p:nvPr/>
          </p:nvSpPr>
          <p:spPr bwMode="auto">
            <a:xfrm>
              <a:off x="7346377" y="3419529"/>
              <a:ext cx="49829" cy="734977"/>
            </a:xfrm>
            <a:custGeom>
              <a:avLst/>
              <a:gdLst>
                <a:gd name="T0" fmla="*/ 0 w 49828"/>
                <a:gd name="T1" fmla="*/ 742498 h 734976"/>
                <a:gd name="T2" fmla="*/ 50643 w 49828"/>
                <a:gd name="T3" fmla="*/ 742498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81"/>
                  </a:moveTo>
                  <a:lnTo>
                    <a:pt x="50626" y="742481"/>
                  </a:lnTo>
                  <a:lnTo>
                    <a:pt x="50626" y="0"/>
                  </a:lnTo>
                  <a:lnTo>
                    <a:pt x="0" y="0"/>
                  </a:lnTo>
                  <a:lnTo>
                    <a:pt x="0" y="742481"/>
                  </a:lnTo>
                  <a:close/>
                </a:path>
              </a:pathLst>
            </a:custGeom>
            <a:solidFill>
              <a:srgbClr val="FFFFFF"/>
            </a:solidFill>
            <a:ln w="1661">
              <a:noFill/>
              <a:miter lim="800000"/>
              <a:headEnd/>
              <a:tailEnd/>
            </a:ln>
          </p:spPr>
          <p:txBody>
            <a:bodyPr anchor="ctr"/>
            <a:lstStyle/>
            <a:p>
              <a:endParaRPr lang="ru-RU"/>
            </a:p>
          </p:txBody>
        </p:sp>
        <p:sp>
          <p:nvSpPr>
            <p:cNvPr id="59461" name="Полилиния: фигура 65"/>
            <p:cNvSpPr>
              <a:spLocks/>
            </p:cNvSpPr>
            <p:nvPr/>
          </p:nvSpPr>
          <p:spPr bwMode="auto">
            <a:xfrm>
              <a:off x="5896309" y="2334922"/>
              <a:ext cx="647776" cy="797263"/>
            </a:xfrm>
            <a:custGeom>
              <a:avLst/>
              <a:gdLst>
                <a:gd name="T0" fmla="*/ 0 w 647775"/>
                <a:gd name="T1" fmla="*/ 804370 h 797262"/>
                <a:gd name="T2" fmla="*/ 649934 w 647775"/>
                <a:gd name="T3" fmla="*/ 804370 h 797262"/>
                <a:gd name="T4" fmla="*/ 649934 w 647775"/>
                <a:gd name="T5" fmla="*/ 0 h 797262"/>
                <a:gd name="T6" fmla="*/ 0 w 647775"/>
                <a:gd name="T7" fmla="*/ 0 h 797262"/>
                <a:gd name="T8" fmla="*/ 0 60000 65536"/>
                <a:gd name="T9" fmla="*/ 0 60000 65536"/>
                <a:gd name="T10" fmla="*/ 0 60000 65536"/>
                <a:gd name="T11" fmla="*/ 0 60000 65536"/>
                <a:gd name="T12" fmla="*/ 0 w 647775"/>
                <a:gd name="T13" fmla="*/ 0 h 797262"/>
                <a:gd name="T14" fmla="*/ 647775 w 647775"/>
                <a:gd name="T15" fmla="*/ 797262 h 797262"/>
              </a:gdLst>
              <a:ahLst/>
              <a:cxnLst>
                <a:cxn ang="T8">
                  <a:pos x="T0" y="T1"/>
                </a:cxn>
                <a:cxn ang="T9">
                  <a:pos x="T2" y="T3"/>
                </a:cxn>
                <a:cxn ang="T10">
                  <a:pos x="T4" y="T5"/>
                </a:cxn>
                <a:cxn ang="T11">
                  <a:pos x="T6" y="T7"/>
                </a:cxn>
              </a:cxnLst>
              <a:rect l="T12" t="T13" r="T14" b="T15"/>
              <a:pathLst>
                <a:path w="647775" h="797262">
                  <a:moveTo>
                    <a:pt x="0" y="804353"/>
                  </a:moveTo>
                  <a:lnTo>
                    <a:pt x="649917" y="804353"/>
                  </a:lnTo>
                  <a:lnTo>
                    <a:pt x="649917" y="0"/>
                  </a:lnTo>
                  <a:lnTo>
                    <a:pt x="0" y="0"/>
                  </a:lnTo>
                  <a:lnTo>
                    <a:pt x="0" y="804353"/>
                  </a:lnTo>
                  <a:close/>
                </a:path>
              </a:pathLst>
            </a:custGeom>
            <a:solidFill>
              <a:srgbClr val="FFFFFF"/>
            </a:solidFill>
            <a:ln w="1661">
              <a:noFill/>
              <a:miter lim="800000"/>
              <a:headEnd/>
              <a:tailEnd/>
            </a:ln>
          </p:spPr>
          <p:txBody>
            <a:bodyPr anchor="ctr"/>
            <a:lstStyle/>
            <a:p>
              <a:endParaRPr lang="ru-RU"/>
            </a:p>
          </p:txBody>
        </p:sp>
        <p:sp>
          <p:nvSpPr>
            <p:cNvPr id="59462" name="Полилиния: фигура 66"/>
            <p:cNvSpPr>
              <a:spLocks/>
            </p:cNvSpPr>
            <p:nvPr/>
          </p:nvSpPr>
          <p:spPr bwMode="auto">
            <a:xfrm>
              <a:off x="5952682" y="2394683"/>
              <a:ext cx="535661" cy="672690"/>
            </a:xfrm>
            <a:custGeom>
              <a:avLst/>
              <a:gdLst>
                <a:gd name="T0" fmla="*/ 0 w 535660"/>
                <a:gd name="T1" fmla="*/ 684830 h 672690"/>
                <a:gd name="T2" fmla="*/ 546689 w 535660"/>
                <a:gd name="T3" fmla="*/ 684830 h 672690"/>
                <a:gd name="T4" fmla="*/ 546689 w 535660"/>
                <a:gd name="T5" fmla="*/ 0 h 672690"/>
                <a:gd name="T6" fmla="*/ 0 w 535660"/>
                <a:gd name="T7" fmla="*/ 0 h 672690"/>
                <a:gd name="T8" fmla="*/ 0 60000 65536"/>
                <a:gd name="T9" fmla="*/ 0 60000 65536"/>
                <a:gd name="T10" fmla="*/ 0 60000 65536"/>
                <a:gd name="T11" fmla="*/ 0 60000 65536"/>
                <a:gd name="T12" fmla="*/ 0 w 535660"/>
                <a:gd name="T13" fmla="*/ 0 h 672690"/>
                <a:gd name="T14" fmla="*/ 535660 w 535660"/>
                <a:gd name="T15" fmla="*/ 672690 h 672690"/>
              </a:gdLst>
              <a:ahLst/>
              <a:cxnLst>
                <a:cxn ang="T8">
                  <a:pos x="T0" y="T1"/>
                </a:cxn>
                <a:cxn ang="T9">
                  <a:pos x="T2" y="T3"/>
                </a:cxn>
                <a:cxn ang="T10">
                  <a:pos x="T4" y="T5"/>
                </a:cxn>
                <a:cxn ang="T11">
                  <a:pos x="T6" y="T7"/>
                </a:cxn>
              </a:cxnLst>
              <a:rect l="T12" t="T13" r="T14" b="T15"/>
              <a:pathLst>
                <a:path w="535660" h="672690">
                  <a:moveTo>
                    <a:pt x="0" y="684830"/>
                  </a:moveTo>
                  <a:lnTo>
                    <a:pt x="546672" y="684830"/>
                  </a:lnTo>
                  <a:lnTo>
                    <a:pt x="546672" y="0"/>
                  </a:lnTo>
                  <a:lnTo>
                    <a:pt x="0" y="0"/>
                  </a:lnTo>
                  <a:lnTo>
                    <a:pt x="0" y="684830"/>
                  </a:lnTo>
                  <a:close/>
                </a:path>
              </a:pathLst>
            </a:custGeom>
            <a:solidFill>
              <a:srgbClr val="36C1D8"/>
            </a:solidFill>
            <a:ln w="1661">
              <a:noFill/>
              <a:miter lim="800000"/>
              <a:headEnd/>
              <a:tailEnd/>
            </a:ln>
          </p:spPr>
          <p:txBody>
            <a:bodyPr anchor="ctr"/>
            <a:lstStyle/>
            <a:p>
              <a:endParaRPr lang="ru-RU"/>
            </a:p>
          </p:txBody>
        </p:sp>
        <p:sp>
          <p:nvSpPr>
            <p:cNvPr id="59463" name="Полилиния: фигура 67"/>
            <p:cNvSpPr>
              <a:spLocks/>
            </p:cNvSpPr>
            <p:nvPr/>
          </p:nvSpPr>
          <p:spPr bwMode="auto">
            <a:xfrm>
              <a:off x="6200713" y="2361514"/>
              <a:ext cx="49829" cy="734977"/>
            </a:xfrm>
            <a:custGeom>
              <a:avLst/>
              <a:gdLst>
                <a:gd name="T0" fmla="*/ 0 w 49828"/>
                <a:gd name="T1" fmla="*/ 742516 h 734976"/>
                <a:gd name="T2" fmla="*/ 50643 w 49828"/>
                <a:gd name="T3" fmla="*/ 742516 h 734976"/>
                <a:gd name="T4" fmla="*/ 50643 w 49828"/>
                <a:gd name="T5" fmla="*/ 0 h 734976"/>
                <a:gd name="T6" fmla="*/ 0 w 49828"/>
                <a:gd name="T7" fmla="*/ 0 h 734976"/>
                <a:gd name="T8" fmla="*/ 0 60000 65536"/>
                <a:gd name="T9" fmla="*/ 0 60000 65536"/>
                <a:gd name="T10" fmla="*/ 0 60000 65536"/>
                <a:gd name="T11" fmla="*/ 0 60000 65536"/>
                <a:gd name="T12" fmla="*/ 0 w 49828"/>
                <a:gd name="T13" fmla="*/ 0 h 734976"/>
                <a:gd name="T14" fmla="*/ 49828 w 49828"/>
                <a:gd name="T15" fmla="*/ 734976 h 734976"/>
              </a:gdLst>
              <a:ahLst/>
              <a:cxnLst>
                <a:cxn ang="T8">
                  <a:pos x="T0" y="T1"/>
                </a:cxn>
                <a:cxn ang="T9">
                  <a:pos x="T2" y="T3"/>
                </a:cxn>
                <a:cxn ang="T10">
                  <a:pos x="T4" y="T5"/>
                </a:cxn>
                <a:cxn ang="T11">
                  <a:pos x="T6" y="T7"/>
                </a:cxn>
              </a:cxnLst>
              <a:rect l="T12" t="T13" r="T14" b="T15"/>
              <a:pathLst>
                <a:path w="49828" h="734976">
                  <a:moveTo>
                    <a:pt x="0" y="742499"/>
                  </a:moveTo>
                  <a:lnTo>
                    <a:pt x="50626" y="742499"/>
                  </a:lnTo>
                  <a:lnTo>
                    <a:pt x="50626" y="0"/>
                  </a:lnTo>
                  <a:lnTo>
                    <a:pt x="0" y="0"/>
                  </a:lnTo>
                  <a:lnTo>
                    <a:pt x="0" y="742499"/>
                  </a:lnTo>
                  <a:close/>
                </a:path>
              </a:pathLst>
            </a:custGeom>
            <a:solidFill>
              <a:srgbClr val="FFFFFF"/>
            </a:solidFill>
            <a:ln w="1661">
              <a:noFill/>
              <a:miter lim="800000"/>
              <a:headEnd/>
              <a:tailEnd/>
            </a:ln>
          </p:spPr>
          <p:txBody>
            <a:bodyPr anchor="ctr"/>
            <a:lstStyle/>
            <a:p>
              <a:endParaRPr lang="ru-RU"/>
            </a:p>
          </p:txBody>
        </p:sp>
        <p:sp>
          <p:nvSpPr>
            <p:cNvPr id="59464" name="Полилиния: фигура 68"/>
            <p:cNvSpPr>
              <a:spLocks/>
            </p:cNvSpPr>
            <p:nvPr/>
          </p:nvSpPr>
          <p:spPr bwMode="auto">
            <a:xfrm>
              <a:off x="2151293" y="1590264"/>
              <a:ext cx="1033950" cy="4011228"/>
            </a:xfrm>
            <a:custGeom>
              <a:avLst/>
              <a:gdLst>
                <a:gd name="T0" fmla="*/ 0 w 1033950"/>
                <a:gd name="T1" fmla="*/ 4019110 h 4011227"/>
                <a:gd name="T2" fmla="*/ 1042078 w 1033950"/>
                <a:gd name="T3" fmla="*/ 4019110 h 4011227"/>
                <a:gd name="T4" fmla="*/ 1042078 w 1033950"/>
                <a:gd name="T5" fmla="*/ 0 h 4011227"/>
                <a:gd name="T6" fmla="*/ 0 w 1033950"/>
                <a:gd name="T7" fmla="*/ 0 h 4011227"/>
                <a:gd name="T8" fmla="*/ 0 60000 65536"/>
                <a:gd name="T9" fmla="*/ 0 60000 65536"/>
                <a:gd name="T10" fmla="*/ 0 60000 65536"/>
                <a:gd name="T11" fmla="*/ 0 60000 65536"/>
                <a:gd name="T12" fmla="*/ 0 w 1033950"/>
                <a:gd name="T13" fmla="*/ 0 h 4011227"/>
                <a:gd name="T14" fmla="*/ 1033950 w 1033950"/>
                <a:gd name="T15" fmla="*/ 4011227 h 4011227"/>
              </a:gdLst>
              <a:ahLst/>
              <a:cxnLst>
                <a:cxn ang="T8">
                  <a:pos x="T0" y="T1"/>
                </a:cxn>
                <a:cxn ang="T9">
                  <a:pos x="T2" y="T3"/>
                </a:cxn>
                <a:cxn ang="T10">
                  <a:pos x="T4" y="T5"/>
                </a:cxn>
                <a:cxn ang="T11">
                  <a:pos x="T6" y="T7"/>
                </a:cxn>
              </a:cxnLst>
              <a:rect l="T12" t="T13" r="T14" b="T15"/>
              <a:pathLst>
                <a:path w="1033950" h="4011227">
                  <a:moveTo>
                    <a:pt x="0" y="4019091"/>
                  </a:moveTo>
                  <a:lnTo>
                    <a:pt x="1042078" y="4019091"/>
                  </a:lnTo>
                  <a:lnTo>
                    <a:pt x="1042078" y="0"/>
                  </a:lnTo>
                  <a:lnTo>
                    <a:pt x="0" y="0"/>
                  </a:lnTo>
                  <a:lnTo>
                    <a:pt x="0" y="4019091"/>
                  </a:lnTo>
                  <a:close/>
                </a:path>
              </a:pathLst>
            </a:custGeom>
            <a:solidFill>
              <a:srgbClr val="B6E4F2"/>
            </a:solidFill>
            <a:ln w="1661">
              <a:noFill/>
              <a:miter lim="800000"/>
              <a:headEnd/>
              <a:tailEnd/>
            </a:ln>
          </p:spPr>
          <p:txBody>
            <a:bodyPr anchor="ctr"/>
            <a:lstStyle/>
            <a:p>
              <a:endParaRPr lang="ru-RU"/>
            </a:p>
          </p:txBody>
        </p:sp>
        <p:sp>
          <p:nvSpPr>
            <p:cNvPr id="59465" name="Полилиния: фигура 69"/>
            <p:cNvSpPr>
              <a:spLocks/>
            </p:cNvSpPr>
            <p:nvPr/>
          </p:nvSpPr>
          <p:spPr bwMode="auto">
            <a:xfrm>
              <a:off x="2419797" y="1786091"/>
              <a:ext cx="498289" cy="934292"/>
            </a:xfrm>
            <a:custGeom>
              <a:avLst/>
              <a:gdLst>
                <a:gd name="T0" fmla="*/ 0 w 498289"/>
                <a:gd name="T1" fmla="*/ 945402 h 934292"/>
                <a:gd name="T2" fmla="*/ 505068 w 498289"/>
                <a:gd name="T3" fmla="*/ 945402 h 934292"/>
                <a:gd name="T4" fmla="*/ 505068 w 498289"/>
                <a:gd name="T5" fmla="*/ 0 h 934292"/>
                <a:gd name="T6" fmla="*/ 0 w 498289"/>
                <a:gd name="T7" fmla="*/ 0 h 934292"/>
                <a:gd name="T8" fmla="*/ 0 60000 65536"/>
                <a:gd name="T9" fmla="*/ 0 60000 65536"/>
                <a:gd name="T10" fmla="*/ 0 60000 65536"/>
                <a:gd name="T11" fmla="*/ 0 60000 65536"/>
                <a:gd name="T12" fmla="*/ 0 w 498289"/>
                <a:gd name="T13" fmla="*/ 0 h 934292"/>
                <a:gd name="T14" fmla="*/ 498289 w 498289"/>
                <a:gd name="T15" fmla="*/ 934292 h 934292"/>
              </a:gdLst>
              <a:ahLst/>
              <a:cxnLst>
                <a:cxn ang="T8">
                  <a:pos x="T0" y="T1"/>
                </a:cxn>
                <a:cxn ang="T9">
                  <a:pos x="T2" y="T3"/>
                </a:cxn>
                <a:cxn ang="T10">
                  <a:pos x="T4" y="T5"/>
                </a:cxn>
                <a:cxn ang="T11">
                  <a:pos x="T6" y="T7"/>
                </a:cxn>
              </a:cxnLst>
              <a:rect l="T12" t="T13" r="T14" b="T15"/>
              <a:pathLst>
                <a:path w="498289" h="934292">
                  <a:moveTo>
                    <a:pt x="0" y="945402"/>
                  </a:moveTo>
                  <a:lnTo>
                    <a:pt x="505068" y="945402"/>
                  </a:lnTo>
                  <a:lnTo>
                    <a:pt x="505068" y="0"/>
                  </a:lnTo>
                  <a:lnTo>
                    <a:pt x="0" y="0"/>
                  </a:lnTo>
                  <a:lnTo>
                    <a:pt x="0" y="945402"/>
                  </a:lnTo>
                  <a:close/>
                </a:path>
              </a:pathLst>
            </a:custGeom>
            <a:solidFill>
              <a:srgbClr val="FFFFFF"/>
            </a:solidFill>
            <a:ln w="1661">
              <a:noFill/>
              <a:miter lim="800000"/>
              <a:headEnd/>
              <a:tailEnd/>
            </a:ln>
          </p:spPr>
          <p:txBody>
            <a:bodyPr anchor="ctr"/>
            <a:lstStyle/>
            <a:p>
              <a:endParaRPr lang="ru-RU"/>
            </a:p>
          </p:txBody>
        </p:sp>
        <p:sp>
          <p:nvSpPr>
            <p:cNvPr id="59466" name="Полилиния: фигура 70"/>
            <p:cNvSpPr>
              <a:spLocks/>
            </p:cNvSpPr>
            <p:nvPr/>
          </p:nvSpPr>
          <p:spPr bwMode="auto">
            <a:xfrm>
              <a:off x="2477906" y="1843843"/>
              <a:ext cx="386174" cy="822177"/>
            </a:xfrm>
            <a:custGeom>
              <a:avLst/>
              <a:gdLst>
                <a:gd name="T0" fmla="*/ 0 w 386174"/>
                <a:gd name="T1" fmla="*/ 829899 h 822177"/>
                <a:gd name="T2" fmla="*/ 388852 w 386174"/>
                <a:gd name="T3" fmla="*/ 829899 h 822177"/>
                <a:gd name="T4" fmla="*/ 388852 w 386174"/>
                <a:gd name="T5" fmla="*/ 0 h 822177"/>
                <a:gd name="T6" fmla="*/ 0 w 386174"/>
                <a:gd name="T7" fmla="*/ 0 h 822177"/>
                <a:gd name="T8" fmla="*/ 0 60000 65536"/>
                <a:gd name="T9" fmla="*/ 0 60000 65536"/>
                <a:gd name="T10" fmla="*/ 0 60000 65536"/>
                <a:gd name="T11" fmla="*/ 0 60000 65536"/>
                <a:gd name="T12" fmla="*/ 0 w 386174"/>
                <a:gd name="T13" fmla="*/ 0 h 822177"/>
                <a:gd name="T14" fmla="*/ 386174 w 386174"/>
                <a:gd name="T15" fmla="*/ 822177 h 822177"/>
              </a:gdLst>
              <a:ahLst/>
              <a:cxnLst>
                <a:cxn ang="T8">
                  <a:pos x="T0" y="T1"/>
                </a:cxn>
                <a:cxn ang="T9">
                  <a:pos x="T2" y="T3"/>
                </a:cxn>
                <a:cxn ang="T10">
                  <a:pos x="T4" y="T5"/>
                </a:cxn>
                <a:cxn ang="T11">
                  <a:pos x="T6" y="T7"/>
                </a:cxn>
              </a:cxnLst>
              <a:rect l="T12" t="T13" r="T14" b="T15"/>
              <a:pathLst>
                <a:path w="386174" h="822177">
                  <a:moveTo>
                    <a:pt x="0" y="829899"/>
                  </a:moveTo>
                  <a:lnTo>
                    <a:pt x="388852" y="829899"/>
                  </a:lnTo>
                  <a:lnTo>
                    <a:pt x="388852" y="0"/>
                  </a:lnTo>
                  <a:lnTo>
                    <a:pt x="0" y="0"/>
                  </a:lnTo>
                  <a:lnTo>
                    <a:pt x="0" y="829899"/>
                  </a:lnTo>
                  <a:close/>
                </a:path>
              </a:pathLst>
            </a:custGeom>
            <a:solidFill>
              <a:srgbClr val="36C1D8"/>
            </a:solidFill>
            <a:ln w="1661">
              <a:noFill/>
              <a:miter lim="800000"/>
              <a:headEnd/>
              <a:tailEnd/>
            </a:ln>
          </p:spPr>
          <p:txBody>
            <a:bodyPr anchor="ctr"/>
            <a:lstStyle/>
            <a:p>
              <a:endParaRPr lang="ru-RU"/>
            </a:p>
          </p:txBody>
        </p:sp>
        <p:sp>
          <p:nvSpPr>
            <p:cNvPr id="59467" name="Полилиния: фигура 71"/>
            <p:cNvSpPr>
              <a:spLocks/>
            </p:cNvSpPr>
            <p:nvPr/>
          </p:nvSpPr>
          <p:spPr bwMode="auto">
            <a:xfrm>
              <a:off x="2419797" y="3049949"/>
              <a:ext cx="498289" cy="934292"/>
            </a:xfrm>
            <a:custGeom>
              <a:avLst/>
              <a:gdLst>
                <a:gd name="T0" fmla="*/ 0 w 498289"/>
                <a:gd name="T1" fmla="*/ 945402 h 934292"/>
                <a:gd name="T2" fmla="*/ 505068 w 498289"/>
                <a:gd name="T3" fmla="*/ 945402 h 934292"/>
                <a:gd name="T4" fmla="*/ 505068 w 498289"/>
                <a:gd name="T5" fmla="*/ 0 h 934292"/>
                <a:gd name="T6" fmla="*/ 0 w 498289"/>
                <a:gd name="T7" fmla="*/ 0 h 934292"/>
                <a:gd name="T8" fmla="*/ 0 60000 65536"/>
                <a:gd name="T9" fmla="*/ 0 60000 65536"/>
                <a:gd name="T10" fmla="*/ 0 60000 65536"/>
                <a:gd name="T11" fmla="*/ 0 60000 65536"/>
                <a:gd name="T12" fmla="*/ 0 w 498289"/>
                <a:gd name="T13" fmla="*/ 0 h 934292"/>
                <a:gd name="T14" fmla="*/ 498289 w 498289"/>
                <a:gd name="T15" fmla="*/ 934292 h 934292"/>
              </a:gdLst>
              <a:ahLst/>
              <a:cxnLst>
                <a:cxn ang="T8">
                  <a:pos x="T0" y="T1"/>
                </a:cxn>
                <a:cxn ang="T9">
                  <a:pos x="T2" y="T3"/>
                </a:cxn>
                <a:cxn ang="T10">
                  <a:pos x="T4" y="T5"/>
                </a:cxn>
                <a:cxn ang="T11">
                  <a:pos x="T6" y="T7"/>
                </a:cxn>
              </a:cxnLst>
              <a:rect l="T12" t="T13" r="T14" b="T15"/>
              <a:pathLst>
                <a:path w="498289" h="934292">
                  <a:moveTo>
                    <a:pt x="0" y="945402"/>
                  </a:moveTo>
                  <a:lnTo>
                    <a:pt x="505068" y="945402"/>
                  </a:lnTo>
                  <a:lnTo>
                    <a:pt x="505068" y="0"/>
                  </a:lnTo>
                  <a:lnTo>
                    <a:pt x="0" y="0"/>
                  </a:lnTo>
                  <a:lnTo>
                    <a:pt x="0" y="945402"/>
                  </a:lnTo>
                  <a:close/>
                </a:path>
              </a:pathLst>
            </a:custGeom>
            <a:solidFill>
              <a:srgbClr val="FFFFFF"/>
            </a:solidFill>
            <a:ln w="1661">
              <a:noFill/>
              <a:miter lim="800000"/>
              <a:headEnd/>
              <a:tailEnd/>
            </a:ln>
          </p:spPr>
          <p:txBody>
            <a:bodyPr anchor="ctr"/>
            <a:lstStyle/>
            <a:p>
              <a:endParaRPr lang="ru-RU"/>
            </a:p>
          </p:txBody>
        </p:sp>
        <p:sp>
          <p:nvSpPr>
            <p:cNvPr id="59468" name="Полилиния: фигура 72"/>
            <p:cNvSpPr>
              <a:spLocks/>
            </p:cNvSpPr>
            <p:nvPr/>
          </p:nvSpPr>
          <p:spPr bwMode="auto">
            <a:xfrm>
              <a:off x="2477906" y="3107700"/>
              <a:ext cx="386174" cy="822177"/>
            </a:xfrm>
            <a:custGeom>
              <a:avLst/>
              <a:gdLst>
                <a:gd name="T0" fmla="*/ 0 w 386174"/>
                <a:gd name="T1" fmla="*/ 829915 h 822177"/>
                <a:gd name="T2" fmla="*/ 388852 w 386174"/>
                <a:gd name="T3" fmla="*/ 829915 h 822177"/>
                <a:gd name="T4" fmla="*/ 388852 w 386174"/>
                <a:gd name="T5" fmla="*/ 0 h 822177"/>
                <a:gd name="T6" fmla="*/ 0 w 386174"/>
                <a:gd name="T7" fmla="*/ 0 h 822177"/>
                <a:gd name="T8" fmla="*/ 0 60000 65536"/>
                <a:gd name="T9" fmla="*/ 0 60000 65536"/>
                <a:gd name="T10" fmla="*/ 0 60000 65536"/>
                <a:gd name="T11" fmla="*/ 0 60000 65536"/>
                <a:gd name="T12" fmla="*/ 0 w 386174"/>
                <a:gd name="T13" fmla="*/ 0 h 822177"/>
                <a:gd name="T14" fmla="*/ 386174 w 386174"/>
                <a:gd name="T15" fmla="*/ 822177 h 822177"/>
              </a:gdLst>
              <a:ahLst/>
              <a:cxnLst>
                <a:cxn ang="T8">
                  <a:pos x="T0" y="T1"/>
                </a:cxn>
                <a:cxn ang="T9">
                  <a:pos x="T2" y="T3"/>
                </a:cxn>
                <a:cxn ang="T10">
                  <a:pos x="T4" y="T5"/>
                </a:cxn>
                <a:cxn ang="T11">
                  <a:pos x="T6" y="T7"/>
                </a:cxn>
              </a:cxnLst>
              <a:rect l="T12" t="T13" r="T14" b="T15"/>
              <a:pathLst>
                <a:path w="386174" h="822177">
                  <a:moveTo>
                    <a:pt x="0" y="829915"/>
                  </a:moveTo>
                  <a:lnTo>
                    <a:pt x="388852" y="829915"/>
                  </a:lnTo>
                  <a:lnTo>
                    <a:pt x="388852" y="0"/>
                  </a:lnTo>
                  <a:lnTo>
                    <a:pt x="0" y="0"/>
                  </a:lnTo>
                  <a:lnTo>
                    <a:pt x="0" y="829915"/>
                  </a:lnTo>
                  <a:close/>
                </a:path>
              </a:pathLst>
            </a:custGeom>
            <a:solidFill>
              <a:srgbClr val="36C1D8"/>
            </a:solidFill>
            <a:ln w="1661">
              <a:noFill/>
              <a:miter lim="800000"/>
              <a:headEnd/>
              <a:tailEnd/>
            </a:ln>
          </p:spPr>
          <p:txBody>
            <a:bodyPr anchor="ctr"/>
            <a:lstStyle/>
            <a:p>
              <a:endParaRPr lang="ru-RU"/>
            </a:p>
          </p:txBody>
        </p:sp>
        <p:sp>
          <p:nvSpPr>
            <p:cNvPr id="59469" name="Полилиния: фигура 73"/>
            <p:cNvSpPr>
              <a:spLocks/>
            </p:cNvSpPr>
            <p:nvPr/>
          </p:nvSpPr>
          <p:spPr bwMode="auto">
            <a:xfrm>
              <a:off x="2419797" y="4313806"/>
              <a:ext cx="498289" cy="934292"/>
            </a:xfrm>
            <a:custGeom>
              <a:avLst/>
              <a:gdLst>
                <a:gd name="T0" fmla="*/ 0 w 498289"/>
                <a:gd name="T1" fmla="*/ 945403 h 934292"/>
                <a:gd name="T2" fmla="*/ 505068 w 498289"/>
                <a:gd name="T3" fmla="*/ 945403 h 934292"/>
                <a:gd name="T4" fmla="*/ 505068 w 498289"/>
                <a:gd name="T5" fmla="*/ 0 h 934292"/>
                <a:gd name="T6" fmla="*/ 0 w 498289"/>
                <a:gd name="T7" fmla="*/ 0 h 934292"/>
                <a:gd name="T8" fmla="*/ 0 60000 65536"/>
                <a:gd name="T9" fmla="*/ 0 60000 65536"/>
                <a:gd name="T10" fmla="*/ 0 60000 65536"/>
                <a:gd name="T11" fmla="*/ 0 60000 65536"/>
                <a:gd name="T12" fmla="*/ 0 w 498289"/>
                <a:gd name="T13" fmla="*/ 0 h 934292"/>
                <a:gd name="T14" fmla="*/ 498289 w 498289"/>
                <a:gd name="T15" fmla="*/ 934292 h 934292"/>
              </a:gdLst>
              <a:ahLst/>
              <a:cxnLst>
                <a:cxn ang="T8">
                  <a:pos x="T0" y="T1"/>
                </a:cxn>
                <a:cxn ang="T9">
                  <a:pos x="T2" y="T3"/>
                </a:cxn>
                <a:cxn ang="T10">
                  <a:pos x="T4" y="T5"/>
                </a:cxn>
                <a:cxn ang="T11">
                  <a:pos x="T6" y="T7"/>
                </a:cxn>
              </a:cxnLst>
              <a:rect l="T12" t="T13" r="T14" b="T15"/>
              <a:pathLst>
                <a:path w="498289" h="934292">
                  <a:moveTo>
                    <a:pt x="0" y="945403"/>
                  </a:moveTo>
                  <a:lnTo>
                    <a:pt x="505068" y="945403"/>
                  </a:lnTo>
                  <a:lnTo>
                    <a:pt x="505068" y="0"/>
                  </a:lnTo>
                  <a:lnTo>
                    <a:pt x="0" y="0"/>
                  </a:lnTo>
                  <a:lnTo>
                    <a:pt x="0" y="945403"/>
                  </a:lnTo>
                  <a:close/>
                </a:path>
              </a:pathLst>
            </a:custGeom>
            <a:solidFill>
              <a:srgbClr val="FFFFFF"/>
            </a:solidFill>
            <a:ln w="1661">
              <a:noFill/>
              <a:miter lim="800000"/>
              <a:headEnd/>
              <a:tailEnd/>
            </a:ln>
          </p:spPr>
          <p:txBody>
            <a:bodyPr anchor="ctr"/>
            <a:lstStyle/>
            <a:p>
              <a:endParaRPr lang="ru-RU"/>
            </a:p>
          </p:txBody>
        </p:sp>
        <p:sp>
          <p:nvSpPr>
            <p:cNvPr id="59470" name="Полилиния: фигура 74"/>
            <p:cNvSpPr>
              <a:spLocks/>
            </p:cNvSpPr>
            <p:nvPr/>
          </p:nvSpPr>
          <p:spPr bwMode="auto">
            <a:xfrm>
              <a:off x="2477906" y="4371558"/>
              <a:ext cx="386174" cy="822177"/>
            </a:xfrm>
            <a:custGeom>
              <a:avLst/>
              <a:gdLst>
                <a:gd name="T0" fmla="*/ 0 w 386174"/>
                <a:gd name="T1" fmla="*/ 829902 h 822177"/>
                <a:gd name="T2" fmla="*/ 388852 w 386174"/>
                <a:gd name="T3" fmla="*/ 829902 h 822177"/>
                <a:gd name="T4" fmla="*/ 388852 w 386174"/>
                <a:gd name="T5" fmla="*/ 0 h 822177"/>
                <a:gd name="T6" fmla="*/ 0 w 386174"/>
                <a:gd name="T7" fmla="*/ 0 h 822177"/>
                <a:gd name="T8" fmla="*/ 0 60000 65536"/>
                <a:gd name="T9" fmla="*/ 0 60000 65536"/>
                <a:gd name="T10" fmla="*/ 0 60000 65536"/>
                <a:gd name="T11" fmla="*/ 0 60000 65536"/>
                <a:gd name="T12" fmla="*/ 0 w 386174"/>
                <a:gd name="T13" fmla="*/ 0 h 822177"/>
                <a:gd name="T14" fmla="*/ 386174 w 386174"/>
                <a:gd name="T15" fmla="*/ 822177 h 822177"/>
              </a:gdLst>
              <a:ahLst/>
              <a:cxnLst>
                <a:cxn ang="T8">
                  <a:pos x="T0" y="T1"/>
                </a:cxn>
                <a:cxn ang="T9">
                  <a:pos x="T2" y="T3"/>
                </a:cxn>
                <a:cxn ang="T10">
                  <a:pos x="T4" y="T5"/>
                </a:cxn>
                <a:cxn ang="T11">
                  <a:pos x="T6" y="T7"/>
                </a:cxn>
              </a:cxnLst>
              <a:rect l="T12" t="T13" r="T14" b="T15"/>
              <a:pathLst>
                <a:path w="386174" h="822177">
                  <a:moveTo>
                    <a:pt x="0" y="829902"/>
                  </a:moveTo>
                  <a:lnTo>
                    <a:pt x="388852" y="829902"/>
                  </a:lnTo>
                  <a:lnTo>
                    <a:pt x="388852" y="0"/>
                  </a:lnTo>
                  <a:lnTo>
                    <a:pt x="0" y="0"/>
                  </a:lnTo>
                  <a:lnTo>
                    <a:pt x="0" y="829902"/>
                  </a:lnTo>
                  <a:close/>
                </a:path>
              </a:pathLst>
            </a:custGeom>
            <a:solidFill>
              <a:srgbClr val="36C1D8"/>
            </a:solidFill>
            <a:ln w="1661">
              <a:noFill/>
              <a:miter lim="800000"/>
              <a:headEnd/>
              <a:tailEnd/>
            </a:ln>
          </p:spPr>
          <p:txBody>
            <a:bodyPr anchor="ctr"/>
            <a:lstStyle/>
            <a:p>
              <a:endParaRPr lang="ru-RU"/>
            </a:p>
          </p:txBody>
        </p:sp>
        <p:sp>
          <p:nvSpPr>
            <p:cNvPr id="59471" name="Полилиния: фигура 75"/>
            <p:cNvSpPr>
              <a:spLocks/>
            </p:cNvSpPr>
            <p:nvPr/>
          </p:nvSpPr>
          <p:spPr bwMode="auto">
            <a:xfrm>
              <a:off x="8697617" y="4313806"/>
              <a:ext cx="498289" cy="934292"/>
            </a:xfrm>
            <a:custGeom>
              <a:avLst/>
              <a:gdLst>
                <a:gd name="T0" fmla="*/ 0 w 498289"/>
                <a:gd name="T1" fmla="*/ 945403 h 934292"/>
                <a:gd name="T2" fmla="*/ 505065 w 498289"/>
                <a:gd name="T3" fmla="*/ 945403 h 934292"/>
                <a:gd name="T4" fmla="*/ 505065 w 498289"/>
                <a:gd name="T5" fmla="*/ 0 h 934292"/>
                <a:gd name="T6" fmla="*/ 0 w 498289"/>
                <a:gd name="T7" fmla="*/ 0 h 934292"/>
                <a:gd name="T8" fmla="*/ 0 60000 65536"/>
                <a:gd name="T9" fmla="*/ 0 60000 65536"/>
                <a:gd name="T10" fmla="*/ 0 60000 65536"/>
                <a:gd name="T11" fmla="*/ 0 60000 65536"/>
                <a:gd name="T12" fmla="*/ 0 w 498289"/>
                <a:gd name="T13" fmla="*/ 0 h 934292"/>
                <a:gd name="T14" fmla="*/ 498289 w 498289"/>
                <a:gd name="T15" fmla="*/ 934292 h 934292"/>
              </a:gdLst>
              <a:ahLst/>
              <a:cxnLst>
                <a:cxn ang="T8">
                  <a:pos x="T0" y="T1"/>
                </a:cxn>
                <a:cxn ang="T9">
                  <a:pos x="T2" y="T3"/>
                </a:cxn>
                <a:cxn ang="T10">
                  <a:pos x="T4" y="T5"/>
                </a:cxn>
                <a:cxn ang="T11">
                  <a:pos x="T6" y="T7"/>
                </a:cxn>
              </a:cxnLst>
              <a:rect l="T12" t="T13" r="T14" b="T15"/>
              <a:pathLst>
                <a:path w="498289" h="934292">
                  <a:moveTo>
                    <a:pt x="0" y="945403"/>
                  </a:moveTo>
                  <a:lnTo>
                    <a:pt x="505065" y="945403"/>
                  </a:lnTo>
                  <a:lnTo>
                    <a:pt x="505065" y="0"/>
                  </a:lnTo>
                  <a:lnTo>
                    <a:pt x="0" y="0"/>
                  </a:lnTo>
                  <a:lnTo>
                    <a:pt x="0" y="945403"/>
                  </a:lnTo>
                  <a:close/>
                </a:path>
              </a:pathLst>
            </a:custGeom>
            <a:solidFill>
              <a:srgbClr val="FFFFFF"/>
            </a:solidFill>
            <a:ln w="1661">
              <a:noFill/>
              <a:miter lim="800000"/>
              <a:headEnd/>
              <a:tailEnd/>
            </a:ln>
          </p:spPr>
          <p:txBody>
            <a:bodyPr anchor="ctr"/>
            <a:lstStyle/>
            <a:p>
              <a:endParaRPr lang="ru-RU"/>
            </a:p>
          </p:txBody>
        </p:sp>
        <p:sp>
          <p:nvSpPr>
            <p:cNvPr id="59472" name="Полилиния: фигура 76"/>
            <p:cNvSpPr>
              <a:spLocks/>
            </p:cNvSpPr>
            <p:nvPr/>
          </p:nvSpPr>
          <p:spPr bwMode="auto">
            <a:xfrm>
              <a:off x="8755734" y="4371558"/>
              <a:ext cx="386174" cy="822177"/>
            </a:xfrm>
            <a:custGeom>
              <a:avLst/>
              <a:gdLst>
                <a:gd name="T0" fmla="*/ 0 w 386174"/>
                <a:gd name="T1" fmla="*/ 829902 h 822177"/>
                <a:gd name="T2" fmla="*/ 388847 w 386174"/>
                <a:gd name="T3" fmla="*/ 829902 h 822177"/>
                <a:gd name="T4" fmla="*/ 388847 w 386174"/>
                <a:gd name="T5" fmla="*/ 0 h 822177"/>
                <a:gd name="T6" fmla="*/ 0 w 386174"/>
                <a:gd name="T7" fmla="*/ 0 h 822177"/>
                <a:gd name="T8" fmla="*/ 0 60000 65536"/>
                <a:gd name="T9" fmla="*/ 0 60000 65536"/>
                <a:gd name="T10" fmla="*/ 0 60000 65536"/>
                <a:gd name="T11" fmla="*/ 0 60000 65536"/>
                <a:gd name="T12" fmla="*/ 0 w 386174"/>
                <a:gd name="T13" fmla="*/ 0 h 822177"/>
                <a:gd name="T14" fmla="*/ 386174 w 386174"/>
                <a:gd name="T15" fmla="*/ 822177 h 822177"/>
              </a:gdLst>
              <a:ahLst/>
              <a:cxnLst>
                <a:cxn ang="T8">
                  <a:pos x="T0" y="T1"/>
                </a:cxn>
                <a:cxn ang="T9">
                  <a:pos x="T2" y="T3"/>
                </a:cxn>
                <a:cxn ang="T10">
                  <a:pos x="T4" y="T5"/>
                </a:cxn>
                <a:cxn ang="T11">
                  <a:pos x="T6" y="T7"/>
                </a:cxn>
              </a:cxnLst>
              <a:rect l="T12" t="T13" r="T14" b="T15"/>
              <a:pathLst>
                <a:path w="386174" h="822177">
                  <a:moveTo>
                    <a:pt x="0" y="829902"/>
                  </a:moveTo>
                  <a:lnTo>
                    <a:pt x="388847" y="829902"/>
                  </a:lnTo>
                  <a:lnTo>
                    <a:pt x="388847" y="0"/>
                  </a:lnTo>
                  <a:lnTo>
                    <a:pt x="0" y="0"/>
                  </a:lnTo>
                  <a:lnTo>
                    <a:pt x="0" y="829902"/>
                  </a:lnTo>
                  <a:close/>
                </a:path>
              </a:pathLst>
            </a:custGeom>
            <a:solidFill>
              <a:srgbClr val="36C1D8"/>
            </a:solidFill>
            <a:ln w="1661">
              <a:noFill/>
              <a:miter lim="800000"/>
              <a:headEnd/>
              <a:tailEnd/>
            </a:ln>
          </p:spPr>
          <p:txBody>
            <a:bodyPr anchor="ctr"/>
            <a:lstStyle/>
            <a:p>
              <a:endParaRPr lang="ru-RU"/>
            </a:p>
          </p:txBody>
        </p:sp>
      </p:gr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469900" y="620713"/>
            <a:ext cx="8229600" cy="1143000"/>
          </a:xfrm>
        </p:spPr>
        <p:txBody>
          <a:bodyPr/>
          <a:lstStyle/>
          <a:p>
            <a:pPr eaLnBrk="1" hangingPunct="1"/>
            <a:r>
              <a:rPr lang="ru-RU" altLang="ru-RU" smtClean="0"/>
              <a:t/>
            </a:r>
            <a:br>
              <a:rPr lang="ru-RU" altLang="ru-RU" smtClean="0"/>
            </a:br>
            <a:endParaRPr lang="ru-RU" altLang="ru-RU" smtClean="0"/>
          </a:p>
        </p:txBody>
      </p:sp>
      <p:sp>
        <p:nvSpPr>
          <p:cNvPr id="60419" name="Объект 2"/>
          <p:cNvSpPr>
            <a:spLocks noGrp="1"/>
          </p:cNvSpPr>
          <p:nvPr>
            <p:ph idx="1"/>
          </p:nvPr>
        </p:nvSpPr>
        <p:spPr>
          <a:xfrm>
            <a:off x="427038" y="1190625"/>
            <a:ext cx="8229600" cy="4525963"/>
          </a:xfrm>
        </p:spPr>
        <p:txBody>
          <a:bodyPr/>
          <a:lstStyle/>
          <a:p>
            <a:pPr marL="0" indent="0" eaLnBrk="1" hangingPunct="1">
              <a:buFont typeface="Arial" pitchFamily="34" charset="0"/>
              <a:buNone/>
            </a:pPr>
            <a:r>
              <a:rPr lang="ru-RU" altLang="ru-RU" sz="4400" smtClean="0"/>
              <a:t>Финансирование системы ОМС</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17463" y="457200"/>
            <a:ext cx="9109075" cy="1143000"/>
          </a:xfrm>
        </p:spPr>
        <p:txBody>
          <a:bodyPr/>
          <a:lstStyle/>
          <a:p>
            <a:r>
              <a:rPr lang="ru-RU" altLang="ru-RU" b="1" smtClean="0"/>
              <a:t>Проблемы со сбором средств у ФОМС из-за коронавируса:</a:t>
            </a:r>
            <a:br>
              <a:rPr lang="ru-RU" altLang="ru-RU" b="1" smtClean="0"/>
            </a:br>
            <a:endParaRPr lang="ru-RU" altLang="ru-RU" b="1" smtClean="0"/>
          </a:p>
        </p:txBody>
      </p:sp>
      <p:sp>
        <p:nvSpPr>
          <p:cNvPr id="3" name="Объект 2"/>
          <p:cNvSpPr>
            <a:spLocks noGrp="1"/>
          </p:cNvSpPr>
          <p:nvPr>
            <p:ph idx="1"/>
          </p:nvPr>
        </p:nvSpPr>
        <p:spPr>
          <a:xfrm>
            <a:off x="0" y="1341438"/>
            <a:ext cx="9126538" cy="4784725"/>
          </a:xfrm>
        </p:spPr>
        <p:txBody>
          <a:bodyPr/>
          <a:lstStyle/>
          <a:p>
            <a:pPr>
              <a:lnSpc>
                <a:spcPct val="80000"/>
              </a:lnSpc>
              <a:defRPr/>
            </a:pPr>
            <a:r>
              <a:rPr lang="ru-RU" sz="4000" dirty="0" smtClean="0"/>
              <a:t>5,1 % от фонда оплаты труда;</a:t>
            </a:r>
          </a:p>
          <a:p>
            <a:pPr>
              <a:lnSpc>
                <a:spcPct val="80000"/>
              </a:lnSpc>
              <a:defRPr/>
            </a:pPr>
            <a:r>
              <a:rPr lang="ru-RU" sz="4000" dirty="0" smtClean="0"/>
              <a:t>Сокращение численности работников;</a:t>
            </a:r>
          </a:p>
          <a:p>
            <a:pPr>
              <a:lnSpc>
                <a:spcPct val="80000"/>
              </a:lnSpc>
              <a:defRPr/>
            </a:pPr>
            <a:r>
              <a:rPr lang="ru-RU" sz="4000" dirty="0" smtClean="0"/>
              <a:t>Снижение зарплат;</a:t>
            </a:r>
          </a:p>
          <a:p>
            <a:pPr>
              <a:lnSpc>
                <a:spcPct val="80000"/>
              </a:lnSpc>
              <a:defRPr/>
            </a:pPr>
            <a:r>
              <a:rPr lang="ru-RU" sz="4000" dirty="0" smtClean="0"/>
              <a:t>Отпуска за свой счет и т.д.</a:t>
            </a:r>
          </a:p>
          <a:p>
            <a:pPr>
              <a:lnSpc>
                <a:spcPct val="80000"/>
              </a:lnSpc>
              <a:defRPr/>
            </a:pPr>
            <a:r>
              <a:rPr lang="ru-RU" sz="4000" dirty="0"/>
              <a:t>Отсрочка уплаты страховых </a:t>
            </a:r>
            <a:r>
              <a:rPr lang="ru-RU" sz="4000" dirty="0" smtClean="0"/>
              <a:t>взносов</a:t>
            </a:r>
          </a:p>
          <a:p>
            <a:pPr>
              <a:lnSpc>
                <a:spcPct val="80000"/>
              </a:lnSpc>
              <a:defRPr/>
            </a:pPr>
            <a:r>
              <a:rPr lang="ru-RU" sz="4000" dirty="0" smtClean="0"/>
              <a:t>Снижение ставки для страховых взносов с 30 до 15%</a:t>
            </a:r>
          </a:p>
          <a:p>
            <a:pPr>
              <a:lnSpc>
                <a:spcPct val="80000"/>
              </a:lnSpc>
              <a:defRPr/>
            </a:pPr>
            <a:r>
              <a:rPr lang="ru-RU" sz="4000" dirty="0" smtClean="0"/>
              <a:t>Проблемы с бюджетами Субъектов РФ</a:t>
            </a:r>
          </a:p>
          <a:p>
            <a:pPr marL="0" indent="0">
              <a:buFont typeface="Arial" panose="020B0604020202020204" pitchFamily="34" charset="0"/>
              <a:buNone/>
              <a:defRPr/>
            </a:pPr>
            <a:r>
              <a:rPr lang="ru-RU" sz="4000" dirty="0" smtClean="0"/>
              <a:t>	</a:t>
            </a:r>
            <a:endParaRPr lang="ru-RU" sz="4000" dirty="0"/>
          </a:p>
        </p:txBody>
      </p:sp>
    </p:spTree>
    <p:extLst>
      <p:ext uri="{BB962C8B-B14F-4D97-AF65-F5344CB8AC3E}">
        <p14:creationId xmlns="" xmlns:p14="http://schemas.microsoft.com/office/powerpoint/2010/main" val="7937971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Заголовок 1"/>
          <p:cNvSpPr>
            <a:spLocks noGrp="1"/>
          </p:cNvSpPr>
          <p:nvPr>
            <p:ph type="title"/>
          </p:nvPr>
        </p:nvSpPr>
        <p:spPr>
          <a:xfrm>
            <a:off x="-9525" y="-171450"/>
            <a:ext cx="9144000" cy="1143000"/>
          </a:xfrm>
        </p:spPr>
        <p:txBody>
          <a:bodyPr/>
          <a:lstStyle/>
          <a:p>
            <a:r>
              <a:rPr lang="ru-RU" altLang="ru-RU" smtClean="0"/>
              <a:t>Проблемы финансирования из ОМС</a:t>
            </a:r>
          </a:p>
        </p:txBody>
      </p:sp>
      <p:sp>
        <p:nvSpPr>
          <p:cNvPr id="3" name="Объект 2"/>
          <p:cNvSpPr>
            <a:spLocks noGrp="1"/>
          </p:cNvSpPr>
          <p:nvPr>
            <p:ph idx="1"/>
          </p:nvPr>
        </p:nvSpPr>
        <p:spPr>
          <a:xfrm>
            <a:off x="-9525" y="836613"/>
            <a:ext cx="9144000" cy="4525962"/>
          </a:xfrm>
        </p:spPr>
        <p:txBody>
          <a:bodyPr/>
          <a:lstStyle/>
          <a:p>
            <a:r>
              <a:rPr lang="ru-RU" altLang="ru-RU" sz="4400" smtClean="0"/>
              <a:t>связаны не с тем, что средств в системе ОМС слишком мало, а с тем, что…</a:t>
            </a:r>
          </a:p>
          <a:p>
            <a:r>
              <a:rPr lang="ru-RU" altLang="ru-RU" sz="4400" smtClean="0"/>
              <a:t>их слишком много!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xfrm>
            <a:off x="457200" y="-171450"/>
            <a:ext cx="8229600" cy="1143000"/>
          </a:xfrm>
        </p:spPr>
        <p:txBody>
          <a:bodyPr/>
          <a:lstStyle/>
          <a:p>
            <a:r>
              <a:rPr lang="ru-RU" altLang="ru-RU" smtClean="0"/>
              <a:t>Изъятия из системы ОМС</a:t>
            </a:r>
          </a:p>
        </p:txBody>
      </p:sp>
      <p:sp>
        <p:nvSpPr>
          <p:cNvPr id="62467" name="Объект 2"/>
          <p:cNvSpPr>
            <a:spLocks noGrp="1"/>
          </p:cNvSpPr>
          <p:nvPr>
            <p:ph idx="1"/>
          </p:nvPr>
        </p:nvSpPr>
        <p:spPr>
          <a:xfrm>
            <a:off x="14288" y="836613"/>
            <a:ext cx="9129712" cy="4525962"/>
          </a:xfrm>
        </p:spPr>
        <p:txBody>
          <a:bodyPr/>
          <a:lstStyle/>
          <a:p>
            <a:pPr>
              <a:lnSpc>
                <a:spcPct val="65000"/>
              </a:lnSpc>
              <a:spcBef>
                <a:spcPct val="0"/>
              </a:spcBef>
            </a:pPr>
            <a:r>
              <a:rPr lang="ru-RU" altLang="ru-RU" sz="4200" smtClean="0"/>
              <a:t>Выплаты участковой службе, скорой помощи, фельдшерам;</a:t>
            </a:r>
          </a:p>
          <a:p>
            <a:pPr>
              <a:lnSpc>
                <a:spcPct val="65000"/>
              </a:lnSpc>
              <a:spcBef>
                <a:spcPct val="0"/>
              </a:spcBef>
            </a:pPr>
            <a:r>
              <a:rPr lang="ru-RU" altLang="ru-RU" sz="4200" smtClean="0"/>
              <a:t>Перевод скорой помощи в ОМС;</a:t>
            </a:r>
          </a:p>
          <a:p>
            <a:pPr>
              <a:lnSpc>
                <a:spcPct val="65000"/>
              </a:lnSpc>
              <a:spcBef>
                <a:spcPct val="0"/>
              </a:spcBef>
            </a:pPr>
            <a:r>
              <a:rPr lang="ru-RU" altLang="ru-RU" sz="4200" smtClean="0"/>
              <a:t>«Выталкивание» федеральных клиник в ОМС;</a:t>
            </a:r>
          </a:p>
          <a:p>
            <a:pPr>
              <a:lnSpc>
                <a:spcPct val="65000"/>
              </a:lnSpc>
              <a:spcBef>
                <a:spcPct val="0"/>
              </a:spcBef>
            </a:pPr>
            <a:r>
              <a:rPr lang="ru-RU" altLang="ru-RU" sz="4200" smtClean="0"/>
              <a:t>Перечисление средств в фонд социального страхования на родовые сертификаты;</a:t>
            </a:r>
          </a:p>
          <a:p>
            <a:pPr>
              <a:lnSpc>
                <a:spcPct val="65000"/>
              </a:lnSpc>
              <a:spcBef>
                <a:spcPct val="0"/>
              </a:spcBef>
            </a:pPr>
            <a:r>
              <a:rPr lang="ru-RU" altLang="ru-RU" sz="4200" smtClean="0"/>
              <a:t>Программа «Земский доктор» – 3,2 млрд.руб.</a:t>
            </a:r>
          </a:p>
          <a:p>
            <a:pPr>
              <a:lnSpc>
                <a:spcPct val="65000"/>
              </a:lnSpc>
              <a:spcBef>
                <a:spcPct val="0"/>
              </a:spcBef>
            </a:pPr>
            <a:r>
              <a:rPr lang="ru-RU" altLang="ru-RU" sz="4200" smtClean="0"/>
              <a:t>Перевод ВМП в систему ОМС;</a:t>
            </a:r>
          </a:p>
          <a:p>
            <a:pPr>
              <a:lnSpc>
                <a:spcPct val="65000"/>
              </a:lnSpc>
              <a:spcBef>
                <a:spcPct val="0"/>
              </a:spcBef>
            </a:pPr>
            <a:r>
              <a:rPr lang="ru-RU" altLang="ru-RU" sz="4200" smtClean="0"/>
              <a:t>Отъем остатков в Федеральный бюджет</a:t>
            </a:r>
          </a:p>
          <a:p>
            <a:pPr>
              <a:lnSpc>
                <a:spcPct val="65000"/>
              </a:lnSpc>
              <a:spcBef>
                <a:spcPct val="0"/>
              </a:spcBef>
            </a:pPr>
            <a:r>
              <a:rPr lang="ru-RU" altLang="ru-RU" sz="4200" smtClean="0"/>
              <a:t>и т.д.</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Заголовок 1"/>
          <p:cNvSpPr>
            <a:spLocks noGrp="1"/>
          </p:cNvSpPr>
          <p:nvPr>
            <p:ph type="title"/>
          </p:nvPr>
        </p:nvSpPr>
        <p:spPr/>
        <p:txBody>
          <a:bodyPr/>
          <a:lstStyle/>
          <a:p>
            <a:pPr eaLnBrk="1" hangingPunct="1"/>
            <a:r>
              <a:rPr lang="ru-RU" altLang="ru-RU" smtClean="0"/>
              <a:t>На цели</a:t>
            </a:r>
            <a:r>
              <a:rPr lang="en-US" altLang="ru-RU" smtClean="0"/>
              <a:t> </a:t>
            </a:r>
            <a:r>
              <a:rPr lang="ru-RU" altLang="ru-RU" smtClean="0"/>
              <a:t>оказания ВМП </a:t>
            </a:r>
          </a:p>
        </p:txBody>
      </p:sp>
      <p:sp>
        <p:nvSpPr>
          <p:cNvPr id="63491" name="Объект 2"/>
          <p:cNvSpPr>
            <a:spLocks noGrp="1"/>
          </p:cNvSpPr>
          <p:nvPr>
            <p:ph idx="1"/>
          </p:nvPr>
        </p:nvSpPr>
        <p:spPr>
          <a:xfrm>
            <a:off x="323850" y="1600200"/>
            <a:ext cx="8640763" cy="4525963"/>
          </a:xfrm>
        </p:spPr>
        <p:txBody>
          <a:bodyPr/>
          <a:lstStyle/>
          <a:p>
            <a:pPr eaLnBrk="1" hangingPunct="1"/>
            <a:r>
              <a:rPr lang="ru-RU" altLang="ru-RU" sz="4400" smtClean="0"/>
              <a:t>в 2015 году </a:t>
            </a:r>
            <a:r>
              <a:rPr lang="en-US" altLang="ru-RU" sz="4400" smtClean="0"/>
              <a:t>-  </a:t>
            </a:r>
            <a:r>
              <a:rPr lang="ru-RU" altLang="ru-RU" sz="4400" smtClean="0"/>
              <a:t>82,1 млрд. рублей, </a:t>
            </a:r>
            <a:endParaRPr lang="en-US" altLang="ru-RU" sz="4400" smtClean="0"/>
          </a:p>
          <a:p>
            <a:pPr eaLnBrk="1" hangingPunct="1"/>
            <a:r>
              <a:rPr lang="ru-RU" altLang="ru-RU" sz="4400" smtClean="0"/>
              <a:t>в 2016 году -  96,7 млрд. рублей, </a:t>
            </a:r>
            <a:endParaRPr lang="en-US" altLang="ru-RU" sz="4400" smtClean="0"/>
          </a:p>
          <a:p>
            <a:pPr eaLnBrk="1" hangingPunct="1"/>
            <a:r>
              <a:rPr lang="ru-RU" altLang="ru-RU" sz="4400" smtClean="0"/>
              <a:t>в 2017 году -  96,7 млрд. рублей,</a:t>
            </a:r>
          </a:p>
          <a:p>
            <a:pPr eaLnBrk="1" hangingPunct="1"/>
            <a:r>
              <a:rPr lang="ru-RU" altLang="ru-RU" sz="4400" smtClean="0"/>
              <a:t>в 2018 году - 100,7 млрд. рублей;</a:t>
            </a:r>
          </a:p>
          <a:p>
            <a:pPr eaLnBrk="1" hangingPunct="1"/>
            <a:r>
              <a:rPr lang="ru-RU" altLang="ru-RU" sz="4400" smtClean="0"/>
              <a:t>в 2019 году - 100,8 млрд. рублей;</a:t>
            </a:r>
          </a:p>
          <a:p>
            <a:pPr eaLnBrk="1" hangingPunct="1"/>
            <a:r>
              <a:rPr lang="ru-RU" altLang="ru-RU" sz="4400" smtClean="0"/>
              <a:t>В 2020 году - 103,1 млрд. рублей.</a:t>
            </a:r>
          </a:p>
          <a:p>
            <a:pPr eaLnBrk="1" hangingPunct="1"/>
            <a:endParaRPr lang="ru-RU" altLang="ru-RU" smtClean="0"/>
          </a:p>
          <a:p>
            <a:pPr eaLnBrk="1" hangingPunct="1"/>
            <a:endParaRPr lang="ru-RU" altLang="ru-RU"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Заголовок 1"/>
          <p:cNvSpPr>
            <a:spLocks noGrp="1"/>
          </p:cNvSpPr>
          <p:nvPr>
            <p:ph type="title"/>
          </p:nvPr>
        </p:nvSpPr>
        <p:spPr/>
        <p:txBody>
          <a:bodyPr/>
          <a:lstStyle/>
          <a:p>
            <a:pPr eaLnBrk="1" hangingPunct="1"/>
            <a:r>
              <a:rPr lang="ru-RU" altLang="ru-RU" smtClean="0"/>
              <a:t>ВМП - 2020</a:t>
            </a:r>
          </a:p>
        </p:txBody>
      </p:sp>
      <p:sp>
        <p:nvSpPr>
          <p:cNvPr id="64515" name="Объект 2"/>
          <p:cNvSpPr>
            <a:spLocks noGrp="1"/>
          </p:cNvSpPr>
          <p:nvPr>
            <p:ph idx="1"/>
          </p:nvPr>
        </p:nvSpPr>
        <p:spPr>
          <a:xfrm>
            <a:off x="457200" y="1600200"/>
            <a:ext cx="8578850" cy="4525963"/>
          </a:xfrm>
        </p:spPr>
        <p:txBody>
          <a:bodyPr/>
          <a:lstStyle/>
          <a:p>
            <a:pPr eaLnBrk="1" hangingPunct="1"/>
            <a:r>
              <a:rPr lang="ru-RU" altLang="ru-RU" sz="4000" smtClean="0"/>
              <a:t>Всего </a:t>
            </a:r>
            <a:r>
              <a:rPr lang="en-US" altLang="ru-RU" sz="4000" smtClean="0"/>
              <a:t>-  </a:t>
            </a:r>
            <a:r>
              <a:rPr lang="ru-RU" altLang="ru-RU" sz="4000" smtClean="0"/>
              <a:t>                      103,1 млрд. руб., </a:t>
            </a:r>
            <a:endParaRPr lang="en-US" altLang="ru-RU" sz="4000" smtClean="0"/>
          </a:p>
          <a:p>
            <a:pPr eaLnBrk="1" hangingPunct="1"/>
            <a:r>
              <a:rPr lang="ru-RU" altLang="ru-RU" sz="4000" smtClean="0"/>
              <a:t>в т.ч. Федералам - </a:t>
            </a:r>
            <a:r>
              <a:rPr lang="en-US" altLang="ru-RU" sz="4000" smtClean="0"/>
              <a:t> </a:t>
            </a:r>
            <a:r>
              <a:rPr lang="ru-RU" altLang="ru-RU" sz="4000" smtClean="0"/>
              <a:t>100,6 млрд. руб., </a:t>
            </a:r>
            <a:endParaRPr lang="en-US" altLang="ru-RU" sz="4000" smtClean="0"/>
          </a:p>
          <a:p>
            <a:pPr eaLnBrk="1" hangingPunct="1"/>
            <a:r>
              <a:rPr lang="ru-RU" altLang="ru-RU" sz="4000" smtClean="0"/>
              <a:t>частным -                 2,5 млрд. рублей.</a:t>
            </a:r>
          </a:p>
          <a:p>
            <a:pPr eaLnBrk="1" hangingPunct="1"/>
            <a:endParaRPr lang="ru-RU" altLang="ru-RU" sz="400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Заголовок 1"/>
          <p:cNvSpPr>
            <a:spLocks noGrp="1"/>
          </p:cNvSpPr>
          <p:nvPr>
            <p:ph type="title"/>
          </p:nvPr>
        </p:nvSpPr>
        <p:spPr>
          <a:xfrm>
            <a:off x="447675" y="115888"/>
            <a:ext cx="8229600" cy="1143000"/>
          </a:xfrm>
        </p:spPr>
        <p:txBody>
          <a:bodyPr/>
          <a:lstStyle/>
          <a:p>
            <a:pPr eaLnBrk="1" hangingPunct="1">
              <a:lnSpc>
                <a:spcPct val="75000"/>
              </a:lnSpc>
            </a:pPr>
            <a:r>
              <a:rPr lang="ru-RU" altLang="ru-RU" smtClean="0"/>
              <a:t>Планируется предоставление межбюджетных трансфертов </a:t>
            </a:r>
          </a:p>
        </p:txBody>
      </p:sp>
      <p:sp>
        <p:nvSpPr>
          <p:cNvPr id="65539" name="Объект 2"/>
          <p:cNvSpPr>
            <a:spLocks noGrp="1"/>
          </p:cNvSpPr>
          <p:nvPr>
            <p:ph idx="1"/>
          </p:nvPr>
        </p:nvSpPr>
        <p:spPr>
          <a:xfrm>
            <a:off x="-25400" y="1258888"/>
            <a:ext cx="9163050" cy="4525962"/>
          </a:xfrm>
        </p:spPr>
        <p:txBody>
          <a:bodyPr/>
          <a:lstStyle/>
          <a:p>
            <a:pPr eaLnBrk="1" hangingPunct="1">
              <a:lnSpc>
                <a:spcPct val="75000"/>
              </a:lnSpc>
              <a:spcBef>
                <a:spcPct val="0"/>
              </a:spcBef>
            </a:pPr>
            <a:r>
              <a:rPr lang="ru-RU" altLang="ru-RU" sz="4400" dirty="0" smtClean="0"/>
              <a:t>из бюджета Фонда бюджету Фонда социального страхования Российской Федерации на оплату медицинской помощи женщинам в период беременности, родов и в послеродовой период, а также диспансерного наблюдения ребенка в течение первого года жизни в сумме 16,7 млрд. рублей в 2020 году.</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Заголовок 1"/>
          <p:cNvSpPr>
            <a:spLocks noGrp="1"/>
          </p:cNvSpPr>
          <p:nvPr>
            <p:ph type="title"/>
          </p:nvPr>
        </p:nvSpPr>
        <p:spPr/>
        <p:txBody>
          <a:bodyPr/>
          <a:lstStyle/>
          <a:p>
            <a:r>
              <a:rPr lang="ru-RU" altLang="ru-RU" smtClean="0"/>
              <a:t>Переселенцам на село</a:t>
            </a:r>
          </a:p>
        </p:txBody>
      </p:sp>
      <p:sp>
        <p:nvSpPr>
          <p:cNvPr id="66563" name="Объект 2"/>
          <p:cNvSpPr>
            <a:spLocks noGrp="1"/>
          </p:cNvSpPr>
          <p:nvPr>
            <p:ph idx="1"/>
          </p:nvPr>
        </p:nvSpPr>
        <p:spPr>
          <a:xfrm>
            <a:off x="-90488" y="1600200"/>
            <a:ext cx="9324976" cy="4525963"/>
          </a:xfrm>
        </p:spPr>
        <p:txBody>
          <a:bodyPr/>
          <a:lstStyle/>
          <a:p>
            <a:r>
              <a:rPr lang="ru-RU" altLang="ru-RU" sz="3500" smtClean="0"/>
              <a:t>Из бюджета ФФОМС – 3,2 млрд.руб. – 2016 г.</a:t>
            </a:r>
          </a:p>
          <a:p>
            <a:r>
              <a:rPr lang="ru-RU" altLang="ru-RU" sz="3500" smtClean="0"/>
              <a:t>Из бюджета ФФОМС – 3,2 млрд.руб. – 2017 г.</a:t>
            </a:r>
          </a:p>
          <a:p>
            <a:r>
              <a:rPr lang="ru-RU" altLang="ru-RU" sz="3500" smtClean="0"/>
              <a:t>Из федерал.бюджета – 3,2 млрд.руб. – 2018 г.</a:t>
            </a:r>
          </a:p>
          <a:p>
            <a:endParaRPr lang="ru-RU" altLang="ru-RU" sz="3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_Шаблон презентации ЦНИИОИЗ 97-200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Шаблон презентации ЦНИИОИЗ 97-200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Шаблон презентации ЦНИИОИЗ 97-200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2.1.Управление структурным подразделением</Template>
  <TotalTime>20232</TotalTime>
  <Words>3829</Words>
  <Application>Microsoft Office PowerPoint</Application>
  <PresentationFormat>Экран (4:3)</PresentationFormat>
  <Paragraphs>315</Paragraphs>
  <Slides>112</Slides>
  <Notes>11</Notes>
  <HiddenSlides>0</HiddenSlides>
  <MMClips>0</MMClips>
  <ScaleCrop>false</ScaleCrop>
  <HeadingPairs>
    <vt:vector size="4" baseType="variant">
      <vt:variant>
        <vt:lpstr>Тема</vt:lpstr>
      </vt:variant>
      <vt:variant>
        <vt:i4>3</vt:i4>
      </vt:variant>
      <vt:variant>
        <vt:lpstr>Заголовки слайдов</vt:lpstr>
      </vt:variant>
      <vt:variant>
        <vt:i4>112</vt:i4>
      </vt:variant>
    </vt:vector>
  </HeadingPairs>
  <TitlesOfParts>
    <vt:vector size="115" baseType="lpstr">
      <vt:lpstr>7_Шаблон презентации ЦНИИОИЗ 97-2003</vt:lpstr>
      <vt:lpstr>Шаблон презентации ЦНИИОИЗ 97-2003</vt:lpstr>
      <vt:lpstr>8_Шаблон презентации ЦНИИОИЗ 97-2003</vt:lpstr>
      <vt:lpstr> Кадыров Ф.Н.  </vt:lpstr>
      <vt:lpstr>Слайд 2</vt:lpstr>
      <vt:lpstr>Слайд 3</vt:lpstr>
      <vt:lpstr>Слайд 4</vt:lpstr>
      <vt:lpstr>Слайд 5</vt:lpstr>
      <vt:lpstr>Слайд 6</vt:lpstr>
      <vt:lpstr>Договор становится трехсторонним</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Новая система контрольных мероприятий в рамках ОМС</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Внутренний контроль качества - изменения</vt:lpstr>
      <vt:lpstr>Слайд 59</vt:lpstr>
      <vt:lpstr>К претензии в обязательном порядке прилагаются: </vt:lpstr>
      <vt:lpstr>Слайд 61</vt:lpstr>
      <vt:lpstr>Слайд 62</vt:lpstr>
      <vt:lpstr>Слайд 63</vt:lpstr>
      <vt:lpstr>Слайд 64</vt:lpstr>
      <vt:lpstr>Слайд 65</vt:lpstr>
      <vt:lpstr>Слайд 66</vt:lpstr>
      <vt:lpstr>Слайд 67</vt:lpstr>
      <vt:lpstr>Слайд 68</vt:lpstr>
      <vt:lpstr>Слайд 69</vt:lpstr>
      <vt:lpstr>Слайд 70</vt:lpstr>
      <vt:lpstr>Слайд 71</vt:lpstr>
      <vt:lpstr>Слайд 72</vt:lpstr>
      <vt:lpstr>Слайд 73</vt:lpstr>
      <vt:lpstr>Слайд 74</vt:lpstr>
      <vt:lpstr>Слайд 75</vt:lpstr>
      <vt:lpstr>Слайд 76</vt:lpstr>
      <vt:lpstr>Слайд 77</vt:lpstr>
      <vt:lpstr>Слайд 78</vt:lpstr>
      <vt:lpstr>Слайд 79</vt:lpstr>
      <vt:lpstr>Слайд 80</vt:lpstr>
      <vt:lpstr>Слайд 81</vt:lpstr>
      <vt:lpstr>Слайд 82</vt:lpstr>
      <vt:lpstr>Слайд 83</vt:lpstr>
      <vt:lpstr>Слайд 84</vt:lpstr>
      <vt:lpstr>Слайд 85</vt:lpstr>
      <vt:lpstr>Не приведет ли</vt:lpstr>
      <vt:lpstr>Слайд 87</vt:lpstr>
      <vt:lpstr>Слайд 88</vt:lpstr>
      <vt:lpstr>Слайд 89</vt:lpstr>
      <vt:lpstr>Слайд 90</vt:lpstr>
      <vt:lpstr>Слайд 91</vt:lpstr>
      <vt:lpstr> </vt:lpstr>
      <vt:lpstr>Проблемы со сбором средств у ФОМС из-за коронавируса: </vt:lpstr>
      <vt:lpstr>Проблемы финансирования из ОМС</vt:lpstr>
      <vt:lpstr>Изъятия из системы ОМС</vt:lpstr>
      <vt:lpstr>На цели оказания ВМП </vt:lpstr>
      <vt:lpstr>ВМП - 2020</vt:lpstr>
      <vt:lpstr>Планируется предоставление межбюджетных трансфертов </vt:lpstr>
      <vt:lpstr>Переселенцам на село</vt:lpstr>
      <vt:lpstr>Отказ от изъятия части средств из системы ОМС в федеральный бюджет  Лишние деньги в ОМС</vt:lpstr>
      <vt:lpstr>Нерешенные вопросы по реализации Указа Президента Российской Федерации от 7 мая 2012 года № 597 (пояснительная записка к проекту бюджета ФОМС на 2017-2019 годы) </vt:lpstr>
      <vt:lpstr>Слайд 102</vt:lpstr>
      <vt:lpstr>Слайд 103</vt:lpstr>
      <vt:lpstr>Но есть</vt:lpstr>
      <vt:lpstr>Слайд 105</vt:lpstr>
      <vt:lpstr>Слайд 106</vt:lpstr>
      <vt:lpstr>ОМС</vt:lpstr>
      <vt:lpstr>ОМС</vt:lpstr>
      <vt:lpstr>Финансирование ОМС</vt:lpstr>
      <vt:lpstr>Доля средств бюджета ФОМС,</vt:lpstr>
      <vt:lpstr>Слайд 111</vt:lpstr>
      <vt:lpstr>Спасибо за внимание!</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ходе реализации национального проекта в сфере здравоохранения в МО «Северодвинск»</dc:title>
  <dc:creator>sasha</dc:creator>
  <cp:lastModifiedBy>HP</cp:lastModifiedBy>
  <cp:revision>563</cp:revision>
  <dcterms:created xsi:type="dcterms:W3CDTF">2006-10-16T07:53:36Z</dcterms:created>
  <dcterms:modified xsi:type="dcterms:W3CDTF">2021-04-02T10:48:48Z</dcterms:modified>
</cp:coreProperties>
</file>