
<file path=[Content_Types].xml><?xml version="1.0" encoding="utf-8"?>
<Types xmlns="http://schemas.openxmlformats.org/package/2006/content-types">
  <Override PartName="/ppt/slideMasters/slideMaster3.xml" ContentType="application/vnd.openxmlformats-officedocument.presentationml.slideMaster+xml"/>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notesSlides/notesSlide38.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notesSlides/notesSlide41.xml" ContentType="application/vnd.openxmlformats-officedocument.presentationml.notesSlide+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s/slide55.xml" ContentType="application/vnd.openxmlformats-officedocument.presentationml.slide+xml"/>
  <Override PartName="/ppt/slideLayouts/slideLayout18.xml" ContentType="application/vnd.openxmlformats-officedocument.presentationml.slideLayout+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Layouts/slideLayout32.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notesSlides/notesSlide4.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slides/slide41.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Layouts/slideLayout16.xml" ContentType="application/vnd.openxmlformats-officedocument.presentationml.slideLayout+xml"/>
  <Override PartName="/ppt/notesSlides/notesSlide37.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slides/slide129.xml" ContentType="application/vnd.openxmlformats-officedocument.presentationml.slide+xml"/>
  <Override PartName="/ppt/slides/slide176.xml" ContentType="application/vnd.openxmlformats-officedocument.presentationml.slide+xml"/>
  <Override PartName="/ppt/notesSlides/notesSlide12.xml" ContentType="application/vnd.openxmlformats-officedocument.presentationml.notes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slides/slide51.xml" ContentType="application/vnd.openxmlformats-officedocument.presentationml.slide+xml"/>
  <Override PartName="/ppt/slideLayouts/slideLayout14.xml" ContentType="application/vnd.openxmlformats-officedocument.presentationml.slideLayout+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theme/theme3.xml" ContentType="application/vnd.openxmlformats-officedocument.them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 id="2147483736" r:id="rId2"/>
    <p:sldMasterId id="2147483748" r:id="rId3"/>
  </p:sldMasterIdLst>
  <p:notesMasterIdLst>
    <p:notesMasterId r:id="rId220"/>
  </p:notesMasterIdLst>
  <p:sldIdLst>
    <p:sldId id="682" r:id="rId4"/>
    <p:sldId id="991" r:id="rId5"/>
    <p:sldId id="981" r:id="rId6"/>
    <p:sldId id="982" r:id="rId7"/>
    <p:sldId id="983" r:id="rId8"/>
    <p:sldId id="984" r:id="rId9"/>
    <p:sldId id="985" r:id="rId10"/>
    <p:sldId id="986" r:id="rId11"/>
    <p:sldId id="987" r:id="rId12"/>
    <p:sldId id="988" r:id="rId13"/>
    <p:sldId id="989" r:id="rId14"/>
    <p:sldId id="990" r:id="rId15"/>
    <p:sldId id="940" r:id="rId16"/>
    <p:sldId id="915" r:id="rId17"/>
    <p:sldId id="916" r:id="rId18"/>
    <p:sldId id="917" r:id="rId19"/>
    <p:sldId id="918" r:id="rId20"/>
    <p:sldId id="919" r:id="rId21"/>
    <p:sldId id="920" r:id="rId22"/>
    <p:sldId id="921" r:id="rId23"/>
    <p:sldId id="922" r:id="rId24"/>
    <p:sldId id="923" r:id="rId25"/>
    <p:sldId id="924" r:id="rId26"/>
    <p:sldId id="925" r:id="rId27"/>
    <p:sldId id="926" r:id="rId28"/>
    <p:sldId id="927" r:id="rId29"/>
    <p:sldId id="928" r:id="rId30"/>
    <p:sldId id="929" r:id="rId31"/>
    <p:sldId id="930" r:id="rId32"/>
    <p:sldId id="931" r:id="rId33"/>
    <p:sldId id="932" r:id="rId34"/>
    <p:sldId id="933" r:id="rId35"/>
    <p:sldId id="934" r:id="rId36"/>
    <p:sldId id="935" r:id="rId37"/>
    <p:sldId id="936" r:id="rId38"/>
    <p:sldId id="937" r:id="rId39"/>
    <p:sldId id="938" r:id="rId40"/>
    <p:sldId id="939" r:id="rId41"/>
    <p:sldId id="749" r:id="rId42"/>
    <p:sldId id="941" r:id="rId43"/>
    <p:sldId id="771" r:id="rId44"/>
    <p:sldId id="772" r:id="rId45"/>
    <p:sldId id="773" r:id="rId46"/>
    <p:sldId id="912" r:id="rId47"/>
    <p:sldId id="913" r:id="rId48"/>
    <p:sldId id="775" r:id="rId49"/>
    <p:sldId id="791" r:id="rId50"/>
    <p:sldId id="792" r:id="rId51"/>
    <p:sldId id="793" r:id="rId52"/>
    <p:sldId id="794" r:id="rId53"/>
    <p:sldId id="795" r:id="rId54"/>
    <p:sldId id="796" r:id="rId55"/>
    <p:sldId id="797" r:id="rId56"/>
    <p:sldId id="798" r:id="rId57"/>
    <p:sldId id="799" r:id="rId58"/>
    <p:sldId id="800" r:id="rId59"/>
    <p:sldId id="801" r:id="rId60"/>
    <p:sldId id="802" r:id="rId61"/>
    <p:sldId id="803" r:id="rId62"/>
    <p:sldId id="804" r:id="rId63"/>
    <p:sldId id="805" r:id="rId64"/>
    <p:sldId id="806" r:id="rId65"/>
    <p:sldId id="807" r:id="rId66"/>
    <p:sldId id="808" r:id="rId67"/>
    <p:sldId id="809" r:id="rId68"/>
    <p:sldId id="776" r:id="rId69"/>
    <p:sldId id="777" r:id="rId70"/>
    <p:sldId id="778" r:id="rId71"/>
    <p:sldId id="779" r:id="rId72"/>
    <p:sldId id="911" r:id="rId73"/>
    <p:sldId id="780" r:id="rId74"/>
    <p:sldId id="781" r:id="rId75"/>
    <p:sldId id="782" r:id="rId76"/>
    <p:sldId id="783" r:id="rId77"/>
    <p:sldId id="784" r:id="rId78"/>
    <p:sldId id="785" r:id="rId79"/>
    <p:sldId id="786" r:id="rId80"/>
    <p:sldId id="787" r:id="rId81"/>
    <p:sldId id="788" r:id="rId82"/>
    <p:sldId id="789" r:id="rId83"/>
    <p:sldId id="790" r:id="rId84"/>
    <p:sldId id="763" r:id="rId85"/>
    <p:sldId id="764" r:id="rId86"/>
    <p:sldId id="765" r:id="rId87"/>
    <p:sldId id="857" r:id="rId88"/>
    <p:sldId id="942" r:id="rId89"/>
    <p:sldId id="943" r:id="rId90"/>
    <p:sldId id="944" r:id="rId91"/>
    <p:sldId id="945" r:id="rId92"/>
    <p:sldId id="980" r:id="rId93"/>
    <p:sldId id="946" r:id="rId94"/>
    <p:sldId id="947" r:id="rId95"/>
    <p:sldId id="948" r:id="rId96"/>
    <p:sldId id="949" r:id="rId97"/>
    <p:sldId id="950" r:id="rId98"/>
    <p:sldId id="951" r:id="rId99"/>
    <p:sldId id="952" r:id="rId100"/>
    <p:sldId id="953" r:id="rId101"/>
    <p:sldId id="954" r:id="rId102"/>
    <p:sldId id="955" r:id="rId103"/>
    <p:sldId id="956" r:id="rId104"/>
    <p:sldId id="957" r:id="rId105"/>
    <p:sldId id="958" r:id="rId106"/>
    <p:sldId id="959" r:id="rId107"/>
    <p:sldId id="960" r:id="rId108"/>
    <p:sldId id="961" r:id="rId109"/>
    <p:sldId id="962" r:id="rId110"/>
    <p:sldId id="963" r:id="rId111"/>
    <p:sldId id="964" r:id="rId112"/>
    <p:sldId id="965" r:id="rId113"/>
    <p:sldId id="966" r:id="rId114"/>
    <p:sldId id="967" r:id="rId115"/>
    <p:sldId id="968" r:id="rId116"/>
    <p:sldId id="969" r:id="rId117"/>
    <p:sldId id="970" r:id="rId118"/>
    <p:sldId id="971" r:id="rId119"/>
    <p:sldId id="972" r:id="rId120"/>
    <p:sldId id="973" r:id="rId121"/>
    <p:sldId id="974" r:id="rId122"/>
    <p:sldId id="975" r:id="rId123"/>
    <p:sldId id="976" r:id="rId124"/>
    <p:sldId id="977" r:id="rId125"/>
    <p:sldId id="978" r:id="rId126"/>
    <p:sldId id="979" r:id="rId127"/>
    <p:sldId id="914" r:id="rId128"/>
    <p:sldId id="685" r:id="rId129"/>
    <p:sldId id="767" r:id="rId130"/>
    <p:sldId id="686" r:id="rId131"/>
    <p:sldId id="687" r:id="rId132"/>
    <p:sldId id="707" r:id="rId133"/>
    <p:sldId id="708" r:id="rId134"/>
    <p:sldId id="709" r:id="rId135"/>
    <p:sldId id="710" r:id="rId136"/>
    <p:sldId id="711" r:id="rId137"/>
    <p:sldId id="712" r:id="rId138"/>
    <p:sldId id="713" r:id="rId139"/>
    <p:sldId id="714" r:id="rId140"/>
    <p:sldId id="716" r:id="rId141"/>
    <p:sldId id="715" r:id="rId142"/>
    <p:sldId id="718" r:id="rId143"/>
    <p:sldId id="717" r:id="rId144"/>
    <p:sldId id="719" r:id="rId145"/>
    <p:sldId id="720" r:id="rId146"/>
    <p:sldId id="721" r:id="rId147"/>
    <p:sldId id="722" r:id="rId148"/>
    <p:sldId id="723" r:id="rId149"/>
    <p:sldId id="724" r:id="rId150"/>
    <p:sldId id="725" r:id="rId151"/>
    <p:sldId id="726" r:id="rId152"/>
    <p:sldId id="727" r:id="rId153"/>
    <p:sldId id="728" r:id="rId154"/>
    <p:sldId id="729" r:id="rId155"/>
    <p:sldId id="730" r:id="rId156"/>
    <p:sldId id="731" r:id="rId157"/>
    <p:sldId id="732" r:id="rId158"/>
    <p:sldId id="733" r:id="rId159"/>
    <p:sldId id="734" r:id="rId160"/>
    <p:sldId id="735" r:id="rId161"/>
    <p:sldId id="736" r:id="rId162"/>
    <p:sldId id="737" r:id="rId163"/>
    <p:sldId id="738" r:id="rId164"/>
    <p:sldId id="739" r:id="rId165"/>
    <p:sldId id="740" r:id="rId166"/>
    <p:sldId id="741" r:id="rId167"/>
    <p:sldId id="742" r:id="rId168"/>
    <p:sldId id="743" r:id="rId169"/>
    <p:sldId id="744" r:id="rId170"/>
    <p:sldId id="745" r:id="rId171"/>
    <p:sldId id="746" r:id="rId172"/>
    <p:sldId id="810" r:id="rId173"/>
    <p:sldId id="811" r:id="rId174"/>
    <p:sldId id="812" r:id="rId175"/>
    <p:sldId id="813" r:id="rId176"/>
    <p:sldId id="814" r:id="rId177"/>
    <p:sldId id="815" r:id="rId178"/>
    <p:sldId id="816" r:id="rId179"/>
    <p:sldId id="817" r:id="rId180"/>
    <p:sldId id="818" r:id="rId181"/>
    <p:sldId id="819" r:id="rId182"/>
    <p:sldId id="820" r:id="rId183"/>
    <p:sldId id="821" r:id="rId184"/>
    <p:sldId id="822" r:id="rId185"/>
    <p:sldId id="823" r:id="rId186"/>
    <p:sldId id="824" r:id="rId187"/>
    <p:sldId id="825" r:id="rId188"/>
    <p:sldId id="826" r:id="rId189"/>
    <p:sldId id="854" r:id="rId190"/>
    <p:sldId id="855" r:id="rId191"/>
    <p:sldId id="856" r:id="rId192"/>
    <p:sldId id="827" r:id="rId193"/>
    <p:sldId id="828" r:id="rId194"/>
    <p:sldId id="829" r:id="rId195"/>
    <p:sldId id="830" r:id="rId196"/>
    <p:sldId id="831" r:id="rId197"/>
    <p:sldId id="832" r:id="rId198"/>
    <p:sldId id="833" r:id="rId199"/>
    <p:sldId id="834" r:id="rId200"/>
    <p:sldId id="835" r:id="rId201"/>
    <p:sldId id="836" r:id="rId202"/>
    <p:sldId id="837" r:id="rId203"/>
    <p:sldId id="838" r:id="rId204"/>
    <p:sldId id="839" r:id="rId205"/>
    <p:sldId id="840" r:id="rId206"/>
    <p:sldId id="841" r:id="rId207"/>
    <p:sldId id="996" r:id="rId208"/>
    <p:sldId id="997" r:id="rId209"/>
    <p:sldId id="998" r:id="rId210"/>
    <p:sldId id="999" r:id="rId211"/>
    <p:sldId id="1000" r:id="rId212"/>
    <p:sldId id="1001" r:id="rId213"/>
    <p:sldId id="1002" r:id="rId214"/>
    <p:sldId id="992" r:id="rId215"/>
    <p:sldId id="993" r:id="rId216"/>
    <p:sldId id="994" r:id="rId217"/>
    <p:sldId id="995" r:id="rId218"/>
    <p:sldId id="472" r:id="rId219"/>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00FFCC"/>
    <a:srgbClr val="6600FF"/>
    <a:srgbClr val="00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2"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63" Type="http://schemas.openxmlformats.org/officeDocument/2006/relationships/slide" Target="slides/slide60.xml"/><Relationship Id="rId84" Type="http://schemas.openxmlformats.org/officeDocument/2006/relationships/slide" Target="slides/slide81.xml"/><Relationship Id="rId138" Type="http://schemas.openxmlformats.org/officeDocument/2006/relationships/slide" Target="slides/slide135.xml"/><Relationship Id="rId159" Type="http://schemas.openxmlformats.org/officeDocument/2006/relationships/slide" Target="slides/slide156.xml"/><Relationship Id="rId170" Type="http://schemas.openxmlformats.org/officeDocument/2006/relationships/slide" Target="slides/slide167.xml"/><Relationship Id="rId191" Type="http://schemas.openxmlformats.org/officeDocument/2006/relationships/slide" Target="slides/slide188.xml"/><Relationship Id="rId205" Type="http://schemas.openxmlformats.org/officeDocument/2006/relationships/slide" Target="slides/slide202.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53" Type="http://schemas.openxmlformats.org/officeDocument/2006/relationships/slide" Target="slides/slide50.xml"/><Relationship Id="rId74" Type="http://schemas.openxmlformats.org/officeDocument/2006/relationships/slide" Target="slides/slide71.xml"/><Relationship Id="rId128" Type="http://schemas.openxmlformats.org/officeDocument/2006/relationships/slide" Target="slides/slide125.xml"/><Relationship Id="rId149" Type="http://schemas.openxmlformats.org/officeDocument/2006/relationships/slide" Target="slides/slide146.xml"/><Relationship Id="rId5" Type="http://schemas.openxmlformats.org/officeDocument/2006/relationships/slide" Target="slides/slide2.xml"/><Relationship Id="rId95" Type="http://schemas.openxmlformats.org/officeDocument/2006/relationships/slide" Target="slides/slide92.xml"/><Relationship Id="rId160" Type="http://schemas.openxmlformats.org/officeDocument/2006/relationships/slide" Target="slides/slide157.xml"/><Relationship Id="rId181" Type="http://schemas.openxmlformats.org/officeDocument/2006/relationships/slide" Target="slides/slide178.xml"/><Relationship Id="rId216" Type="http://schemas.openxmlformats.org/officeDocument/2006/relationships/slide" Target="slides/slide213.xml"/><Relationship Id="rId211" Type="http://schemas.openxmlformats.org/officeDocument/2006/relationships/slide" Target="slides/slide208.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slide" Target="slides/slide110.xml"/><Relationship Id="rId118" Type="http://schemas.openxmlformats.org/officeDocument/2006/relationships/slide" Target="slides/slide115.xml"/><Relationship Id="rId134" Type="http://schemas.openxmlformats.org/officeDocument/2006/relationships/slide" Target="slides/slide131.xml"/><Relationship Id="rId139" Type="http://schemas.openxmlformats.org/officeDocument/2006/relationships/slide" Target="slides/slide136.xml"/><Relationship Id="rId80" Type="http://schemas.openxmlformats.org/officeDocument/2006/relationships/slide" Target="slides/slide77.xml"/><Relationship Id="rId85" Type="http://schemas.openxmlformats.org/officeDocument/2006/relationships/slide" Target="slides/slide82.xml"/><Relationship Id="rId150" Type="http://schemas.openxmlformats.org/officeDocument/2006/relationships/slide" Target="slides/slide147.xml"/><Relationship Id="rId155" Type="http://schemas.openxmlformats.org/officeDocument/2006/relationships/slide" Target="slides/slide152.xml"/><Relationship Id="rId171" Type="http://schemas.openxmlformats.org/officeDocument/2006/relationships/slide" Target="slides/slide168.xml"/><Relationship Id="rId176" Type="http://schemas.openxmlformats.org/officeDocument/2006/relationships/slide" Target="slides/slide173.xml"/><Relationship Id="rId192" Type="http://schemas.openxmlformats.org/officeDocument/2006/relationships/slide" Target="slides/slide189.xml"/><Relationship Id="rId197" Type="http://schemas.openxmlformats.org/officeDocument/2006/relationships/slide" Target="slides/slide194.xml"/><Relationship Id="rId206" Type="http://schemas.openxmlformats.org/officeDocument/2006/relationships/slide" Target="slides/slide203.xml"/><Relationship Id="rId201" Type="http://schemas.openxmlformats.org/officeDocument/2006/relationships/slide" Target="slides/slide198.xml"/><Relationship Id="rId222" Type="http://schemas.openxmlformats.org/officeDocument/2006/relationships/viewProps" Target="viewProps.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124" Type="http://schemas.openxmlformats.org/officeDocument/2006/relationships/slide" Target="slides/slide121.xml"/><Relationship Id="rId129" Type="http://schemas.openxmlformats.org/officeDocument/2006/relationships/slide" Target="slides/slide126.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40" Type="http://schemas.openxmlformats.org/officeDocument/2006/relationships/slide" Target="slides/slide137.xml"/><Relationship Id="rId145" Type="http://schemas.openxmlformats.org/officeDocument/2006/relationships/slide" Target="slides/slide142.xml"/><Relationship Id="rId161" Type="http://schemas.openxmlformats.org/officeDocument/2006/relationships/slide" Target="slides/slide158.xml"/><Relationship Id="rId166" Type="http://schemas.openxmlformats.org/officeDocument/2006/relationships/slide" Target="slides/slide163.xml"/><Relationship Id="rId182" Type="http://schemas.openxmlformats.org/officeDocument/2006/relationships/slide" Target="slides/slide179.xml"/><Relationship Id="rId187" Type="http://schemas.openxmlformats.org/officeDocument/2006/relationships/slide" Target="slides/slide184.xml"/><Relationship Id="rId217" Type="http://schemas.openxmlformats.org/officeDocument/2006/relationships/slide" Target="slides/slide214.xml"/><Relationship Id="rId1" Type="http://schemas.openxmlformats.org/officeDocument/2006/relationships/slideMaster" Target="slideMasters/slideMaster1.xml"/><Relationship Id="rId6" Type="http://schemas.openxmlformats.org/officeDocument/2006/relationships/slide" Target="slides/slide3.xml"/><Relationship Id="rId212" Type="http://schemas.openxmlformats.org/officeDocument/2006/relationships/slide" Target="slides/slide209.xml"/><Relationship Id="rId23" Type="http://schemas.openxmlformats.org/officeDocument/2006/relationships/slide" Target="slides/slide20.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119" Type="http://schemas.openxmlformats.org/officeDocument/2006/relationships/slide" Target="slides/slide116.xml"/><Relationship Id="rId44" Type="http://schemas.openxmlformats.org/officeDocument/2006/relationships/slide" Target="slides/slide41.xml"/><Relationship Id="rId60" Type="http://schemas.openxmlformats.org/officeDocument/2006/relationships/slide" Target="slides/slide57.xml"/><Relationship Id="rId65" Type="http://schemas.openxmlformats.org/officeDocument/2006/relationships/slide" Target="slides/slide62.xml"/><Relationship Id="rId81" Type="http://schemas.openxmlformats.org/officeDocument/2006/relationships/slide" Target="slides/slide78.xml"/><Relationship Id="rId86" Type="http://schemas.openxmlformats.org/officeDocument/2006/relationships/slide" Target="slides/slide83.xml"/><Relationship Id="rId130" Type="http://schemas.openxmlformats.org/officeDocument/2006/relationships/slide" Target="slides/slide127.xml"/><Relationship Id="rId135" Type="http://schemas.openxmlformats.org/officeDocument/2006/relationships/slide" Target="slides/slide132.xml"/><Relationship Id="rId151" Type="http://schemas.openxmlformats.org/officeDocument/2006/relationships/slide" Target="slides/slide148.xml"/><Relationship Id="rId156" Type="http://schemas.openxmlformats.org/officeDocument/2006/relationships/slide" Target="slides/slide153.xml"/><Relationship Id="rId177" Type="http://schemas.openxmlformats.org/officeDocument/2006/relationships/slide" Target="slides/slide174.xml"/><Relationship Id="rId198" Type="http://schemas.openxmlformats.org/officeDocument/2006/relationships/slide" Target="slides/slide195.xml"/><Relationship Id="rId172" Type="http://schemas.openxmlformats.org/officeDocument/2006/relationships/slide" Target="slides/slide169.xml"/><Relationship Id="rId193" Type="http://schemas.openxmlformats.org/officeDocument/2006/relationships/slide" Target="slides/slide190.xml"/><Relationship Id="rId202" Type="http://schemas.openxmlformats.org/officeDocument/2006/relationships/slide" Target="slides/slide199.xml"/><Relationship Id="rId207" Type="http://schemas.openxmlformats.org/officeDocument/2006/relationships/slide" Target="slides/slide204.xml"/><Relationship Id="rId223" Type="http://schemas.openxmlformats.org/officeDocument/2006/relationships/theme" Target="theme/theme1.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slide" Target="slides/slide117.xml"/><Relationship Id="rId125" Type="http://schemas.openxmlformats.org/officeDocument/2006/relationships/slide" Target="slides/slide122.xml"/><Relationship Id="rId141" Type="http://schemas.openxmlformats.org/officeDocument/2006/relationships/slide" Target="slides/slide138.xml"/><Relationship Id="rId146" Type="http://schemas.openxmlformats.org/officeDocument/2006/relationships/slide" Target="slides/slide143.xml"/><Relationship Id="rId167" Type="http://schemas.openxmlformats.org/officeDocument/2006/relationships/slide" Target="slides/slide164.xml"/><Relationship Id="rId188" Type="http://schemas.openxmlformats.org/officeDocument/2006/relationships/slide" Target="slides/slide185.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162" Type="http://schemas.openxmlformats.org/officeDocument/2006/relationships/slide" Target="slides/slide159.xml"/><Relationship Id="rId183" Type="http://schemas.openxmlformats.org/officeDocument/2006/relationships/slide" Target="slides/slide180.xml"/><Relationship Id="rId213" Type="http://schemas.openxmlformats.org/officeDocument/2006/relationships/slide" Target="slides/slide210.xml"/><Relationship Id="rId218" Type="http://schemas.openxmlformats.org/officeDocument/2006/relationships/slide" Target="slides/slide215.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 Id="rId131" Type="http://schemas.openxmlformats.org/officeDocument/2006/relationships/slide" Target="slides/slide128.xml"/><Relationship Id="rId136" Type="http://schemas.openxmlformats.org/officeDocument/2006/relationships/slide" Target="slides/slide133.xml"/><Relationship Id="rId157" Type="http://schemas.openxmlformats.org/officeDocument/2006/relationships/slide" Target="slides/slide154.xml"/><Relationship Id="rId178" Type="http://schemas.openxmlformats.org/officeDocument/2006/relationships/slide" Target="slides/slide175.xml"/><Relationship Id="rId61" Type="http://schemas.openxmlformats.org/officeDocument/2006/relationships/slide" Target="slides/slide58.xml"/><Relationship Id="rId82" Type="http://schemas.openxmlformats.org/officeDocument/2006/relationships/slide" Target="slides/slide79.xml"/><Relationship Id="rId152" Type="http://schemas.openxmlformats.org/officeDocument/2006/relationships/slide" Target="slides/slide149.xml"/><Relationship Id="rId173" Type="http://schemas.openxmlformats.org/officeDocument/2006/relationships/slide" Target="slides/slide170.xml"/><Relationship Id="rId194" Type="http://schemas.openxmlformats.org/officeDocument/2006/relationships/slide" Target="slides/slide191.xml"/><Relationship Id="rId199" Type="http://schemas.openxmlformats.org/officeDocument/2006/relationships/slide" Target="slides/slide196.xml"/><Relationship Id="rId203" Type="http://schemas.openxmlformats.org/officeDocument/2006/relationships/slide" Target="slides/slide200.xml"/><Relationship Id="rId208" Type="http://schemas.openxmlformats.org/officeDocument/2006/relationships/slide" Target="slides/slide205.xml"/><Relationship Id="rId19" Type="http://schemas.openxmlformats.org/officeDocument/2006/relationships/slide" Target="slides/slide16.xml"/><Relationship Id="rId224" Type="http://schemas.openxmlformats.org/officeDocument/2006/relationships/tableStyles" Target="tableStyles.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26" Type="http://schemas.openxmlformats.org/officeDocument/2006/relationships/slide" Target="slides/slide123.xml"/><Relationship Id="rId147" Type="http://schemas.openxmlformats.org/officeDocument/2006/relationships/slide" Target="slides/slide144.xml"/><Relationship Id="rId168" Type="http://schemas.openxmlformats.org/officeDocument/2006/relationships/slide" Target="slides/slide165.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slide" Target="slides/slide118.xml"/><Relationship Id="rId142" Type="http://schemas.openxmlformats.org/officeDocument/2006/relationships/slide" Target="slides/slide139.xml"/><Relationship Id="rId163" Type="http://schemas.openxmlformats.org/officeDocument/2006/relationships/slide" Target="slides/slide160.xml"/><Relationship Id="rId184" Type="http://schemas.openxmlformats.org/officeDocument/2006/relationships/slide" Target="slides/slide181.xml"/><Relationship Id="rId189" Type="http://schemas.openxmlformats.org/officeDocument/2006/relationships/slide" Target="slides/slide186.xml"/><Relationship Id="rId219" Type="http://schemas.openxmlformats.org/officeDocument/2006/relationships/slide" Target="slides/slide216.xml"/><Relationship Id="rId3" Type="http://schemas.openxmlformats.org/officeDocument/2006/relationships/slideMaster" Target="slideMasters/slideMaster3.xml"/><Relationship Id="rId214" Type="http://schemas.openxmlformats.org/officeDocument/2006/relationships/slide" Target="slides/slide211.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137" Type="http://schemas.openxmlformats.org/officeDocument/2006/relationships/slide" Target="slides/slide134.xml"/><Relationship Id="rId158" Type="http://schemas.openxmlformats.org/officeDocument/2006/relationships/slide" Target="slides/slide155.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32" Type="http://schemas.openxmlformats.org/officeDocument/2006/relationships/slide" Target="slides/slide129.xml"/><Relationship Id="rId153" Type="http://schemas.openxmlformats.org/officeDocument/2006/relationships/slide" Target="slides/slide150.xml"/><Relationship Id="rId174" Type="http://schemas.openxmlformats.org/officeDocument/2006/relationships/slide" Target="slides/slide171.xml"/><Relationship Id="rId179" Type="http://schemas.openxmlformats.org/officeDocument/2006/relationships/slide" Target="slides/slide176.xml"/><Relationship Id="rId195" Type="http://schemas.openxmlformats.org/officeDocument/2006/relationships/slide" Target="slides/slide192.xml"/><Relationship Id="rId209" Type="http://schemas.openxmlformats.org/officeDocument/2006/relationships/slide" Target="slides/slide206.xml"/><Relationship Id="rId190" Type="http://schemas.openxmlformats.org/officeDocument/2006/relationships/slide" Target="slides/slide187.xml"/><Relationship Id="rId204" Type="http://schemas.openxmlformats.org/officeDocument/2006/relationships/slide" Target="slides/slide201.xml"/><Relationship Id="rId220" Type="http://schemas.openxmlformats.org/officeDocument/2006/relationships/notesMaster" Target="notesMasters/notesMaster1.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27" Type="http://schemas.openxmlformats.org/officeDocument/2006/relationships/slide" Target="slides/slide124.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slide" Target="slides/slide119.xml"/><Relationship Id="rId143" Type="http://schemas.openxmlformats.org/officeDocument/2006/relationships/slide" Target="slides/slide140.xml"/><Relationship Id="rId148" Type="http://schemas.openxmlformats.org/officeDocument/2006/relationships/slide" Target="slides/slide145.xml"/><Relationship Id="rId164" Type="http://schemas.openxmlformats.org/officeDocument/2006/relationships/slide" Target="slides/slide161.xml"/><Relationship Id="rId169" Type="http://schemas.openxmlformats.org/officeDocument/2006/relationships/slide" Target="slides/slide166.xml"/><Relationship Id="rId185" Type="http://schemas.openxmlformats.org/officeDocument/2006/relationships/slide" Target="slides/slide182.xml"/><Relationship Id="rId4" Type="http://schemas.openxmlformats.org/officeDocument/2006/relationships/slide" Target="slides/slide1.xml"/><Relationship Id="rId9" Type="http://schemas.openxmlformats.org/officeDocument/2006/relationships/slide" Target="slides/slide6.xml"/><Relationship Id="rId180" Type="http://schemas.openxmlformats.org/officeDocument/2006/relationships/slide" Target="slides/slide177.xml"/><Relationship Id="rId210" Type="http://schemas.openxmlformats.org/officeDocument/2006/relationships/slide" Target="slides/slide207.xml"/><Relationship Id="rId215" Type="http://schemas.openxmlformats.org/officeDocument/2006/relationships/slide" Target="slides/slide212.xml"/><Relationship Id="rId26" Type="http://schemas.openxmlformats.org/officeDocument/2006/relationships/slide" Target="slides/slide23.xml"/><Relationship Id="rId47" Type="http://schemas.openxmlformats.org/officeDocument/2006/relationships/slide" Target="slides/slide44.xml"/><Relationship Id="rId68" Type="http://schemas.openxmlformats.org/officeDocument/2006/relationships/slide" Target="slides/slide65.xml"/><Relationship Id="rId89" Type="http://schemas.openxmlformats.org/officeDocument/2006/relationships/slide" Target="slides/slide86.xml"/><Relationship Id="rId112" Type="http://schemas.openxmlformats.org/officeDocument/2006/relationships/slide" Target="slides/slide109.xml"/><Relationship Id="rId133" Type="http://schemas.openxmlformats.org/officeDocument/2006/relationships/slide" Target="slides/slide130.xml"/><Relationship Id="rId154" Type="http://schemas.openxmlformats.org/officeDocument/2006/relationships/slide" Target="slides/slide151.xml"/><Relationship Id="rId175" Type="http://schemas.openxmlformats.org/officeDocument/2006/relationships/slide" Target="slides/slide172.xml"/><Relationship Id="rId196" Type="http://schemas.openxmlformats.org/officeDocument/2006/relationships/slide" Target="slides/slide193.xml"/><Relationship Id="rId200" Type="http://schemas.openxmlformats.org/officeDocument/2006/relationships/slide" Target="slides/slide197.xml"/><Relationship Id="rId16" Type="http://schemas.openxmlformats.org/officeDocument/2006/relationships/slide" Target="slides/slide13.xml"/><Relationship Id="rId221" Type="http://schemas.openxmlformats.org/officeDocument/2006/relationships/presProps" Target="presProps.xml"/><Relationship Id="rId37" Type="http://schemas.openxmlformats.org/officeDocument/2006/relationships/slide" Target="slides/slide34.xml"/><Relationship Id="rId58" Type="http://schemas.openxmlformats.org/officeDocument/2006/relationships/slide" Target="slides/slide55.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slide" Target="slides/slide120.xml"/><Relationship Id="rId144" Type="http://schemas.openxmlformats.org/officeDocument/2006/relationships/slide" Target="slides/slide141.xml"/><Relationship Id="rId90" Type="http://schemas.openxmlformats.org/officeDocument/2006/relationships/slide" Target="slides/slide87.xml"/><Relationship Id="rId165" Type="http://schemas.openxmlformats.org/officeDocument/2006/relationships/slide" Target="slides/slide162.xml"/><Relationship Id="rId186" Type="http://schemas.openxmlformats.org/officeDocument/2006/relationships/slide" Target="slides/slide18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ru-RU"/>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ru-RU"/>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ru-RU"/>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6A641B3-1D47-416F-B2B9-B80AAAC73581}" type="slidenum">
              <a:rPr lang="ru-RU" altLang="ru-RU"/>
              <a:pPr>
                <a:defRPr/>
              </a:pPr>
              <a:t>‹#›</a:t>
            </a:fld>
            <a:endParaRPr lang="ru-RU" altLang="ru-RU"/>
          </a:p>
        </p:txBody>
      </p:sp>
    </p:spTree>
    <p:extLst>
      <p:ext uri="{BB962C8B-B14F-4D97-AF65-F5344CB8AC3E}">
        <p14:creationId xmlns:p14="http://schemas.microsoft.com/office/powerpoint/2010/main" xmlns="" val="41035233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099"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100"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0EEE764-A1E6-47F7-8CE1-068BF6F53448}" type="slidenum">
              <a:rPr kumimoji="0" lang="ru-RU" altLang="ru-RU"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ru-RU" altLang="ru-RU"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3574544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138</a:t>
            </a:fld>
            <a:endParaRPr lang="ru-RU" altLang="ru-RU"/>
          </a:p>
        </p:txBody>
      </p:sp>
    </p:spTree>
    <p:extLst>
      <p:ext uri="{BB962C8B-B14F-4D97-AF65-F5344CB8AC3E}">
        <p14:creationId xmlns:p14="http://schemas.microsoft.com/office/powerpoint/2010/main" xmlns="" val="3571061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139</a:t>
            </a:fld>
            <a:endParaRPr lang="ru-RU" altLang="ru-RU"/>
          </a:p>
        </p:txBody>
      </p:sp>
    </p:spTree>
    <p:extLst>
      <p:ext uri="{BB962C8B-B14F-4D97-AF65-F5344CB8AC3E}">
        <p14:creationId xmlns:p14="http://schemas.microsoft.com/office/powerpoint/2010/main" xmlns="" val="3444754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140</a:t>
            </a:fld>
            <a:endParaRPr lang="ru-RU" altLang="ru-RU"/>
          </a:p>
        </p:txBody>
      </p:sp>
    </p:spTree>
    <p:extLst>
      <p:ext uri="{BB962C8B-B14F-4D97-AF65-F5344CB8AC3E}">
        <p14:creationId xmlns:p14="http://schemas.microsoft.com/office/powerpoint/2010/main" xmlns="" val="2019811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141</a:t>
            </a:fld>
            <a:endParaRPr lang="ru-RU" altLang="ru-RU"/>
          </a:p>
        </p:txBody>
      </p:sp>
    </p:spTree>
    <p:extLst>
      <p:ext uri="{BB962C8B-B14F-4D97-AF65-F5344CB8AC3E}">
        <p14:creationId xmlns:p14="http://schemas.microsoft.com/office/powerpoint/2010/main" xmlns="" val="3397377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142</a:t>
            </a:fld>
            <a:endParaRPr lang="ru-RU" altLang="ru-RU"/>
          </a:p>
        </p:txBody>
      </p:sp>
    </p:spTree>
    <p:extLst>
      <p:ext uri="{BB962C8B-B14F-4D97-AF65-F5344CB8AC3E}">
        <p14:creationId xmlns:p14="http://schemas.microsoft.com/office/powerpoint/2010/main" xmlns="" val="3901499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143</a:t>
            </a:fld>
            <a:endParaRPr lang="ru-RU" altLang="ru-RU"/>
          </a:p>
        </p:txBody>
      </p:sp>
    </p:spTree>
    <p:extLst>
      <p:ext uri="{BB962C8B-B14F-4D97-AF65-F5344CB8AC3E}">
        <p14:creationId xmlns:p14="http://schemas.microsoft.com/office/powerpoint/2010/main" xmlns="" val="2949767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144</a:t>
            </a:fld>
            <a:endParaRPr lang="ru-RU" altLang="ru-RU"/>
          </a:p>
        </p:txBody>
      </p:sp>
    </p:spTree>
    <p:extLst>
      <p:ext uri="{BB962C8B-B14F-4D97-AF65-F5344CB8AC3E}">
        <p14:creationId xmlns:p14="http://schemas.microsoft.com/office/powerpoint/2010/main" xmlns="" val="18393441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145</a:t>
            </a:fld>
            <a:endParaRPr lang="ru-RU" altLang="ru-RU"/>
          </a:p>
        </p:txBody>
      </p:sp>
    </p:spTree>
    <p:extLst>
      <p:ext uri="{BB962C8B-B14F-4D97-AF65-F5344CB8AC3E}">
        <p14:creationId xmlns:p14="http://schemas.microsoft.com/office/powerpoint/2010/main" xmlns="" val="1207334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146</a:t>
            </a:fld>
            <a:endParaRPr lang="ru-RU" altLang="ru-RU"/>
          </a:p>
        </p:txBody>
      </p:sp>
    </p:spTree>
    <p:extLst>
      <p:ext uri="{BB962C8B-B14F-4D97-AF65-F5344CB8AC3E}">
        <p14:creationId xmlns:p14="http://schemas.microsoft.com/office/powerpoint/2010/main" xmlns="" val="4058372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147</a:t>
            </a:fld>
            <a:endParaRPr lang="ru-RU" altLang="ru-RU"/>
          </a:p>
        </p:txBody>
      </p:sp>
    </p:spTree>
    <p:extLst>
      <p:ext uri="{BB962C8B-B14F-4D97-AF65-F5344CB8AC3E}">
        <p14:creationId xmlns:p14="http://schemas.microsoft.com/office/powerpoint/2010/main" xmlns="" val="958875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130</a:t>
            </a:fld>
            <a:endParaRPr lang="ru-RU" altLang="ru-RU"/>
          </a:p>
        </p:txBody>
      </p:sp>
    </p:spTree>
    <p:extLst>
      <p:ext uri="{BB962C8B-B14F-4D97-AF65-F5344CB8AC3E}">
        <p14:creationId xmlns:p14="http://schemas.microsoft.com/office/powerpoint/2010/main" xmlns="" val="26452386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148</a:t>
            </a:fld>
            <a:endParaRPr lang="ru-RU" altLang="ru-RU"/>
          </a:p>
        </p:txBody>
      </p:sp>
    </p:spTree>
    <p:extLst>
      <p:ext uri="{BB962C8B-B14F-4D97-AF65-F5344CB8AC3E}">
        <p14:creationId xmlns:p14="http://schemas.microsoft.com/office/powerpoint/2010/main" xmlns="" val="33417061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149</a:t>
            </a:fld>
            <a:endParaRPr lang="ru-RU" altLang="ru-RU"/>
          </a:p>
        </p:txBody>
      </p:sp>
    </p:spTree>
    <p:extLst>
      <p:ext uri="{BB962C8B-B14F-4D97-AF65-F5344CB8AC3E}">
        <p14:creationId xmlns:p14="http://schemas.microsoft.com/office/powerpoint/2010/main" xmlns="" val="38626725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150</a:t>
            </a:fld>
            <a:endParaRPr lang="ru-RU" altLang="ru-RU"/>
          </a:p>
        </p:txBody>
      </p:sp>
    </p:spTree>
    <p:extLst>
      <p:ext uri="{BB962C8B-B14F-4D97-AF65-F5344CB8AC3E}">
        <p14:creationId xmlns:p14="http://schemas.microsoft.com/office/powerpoint/2010/main" xmlns="" val="30431869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151</a:t>
            </a:fld>
            <a:endParaRPr lang="ru-RU" altLang="ru-RU"/>
          </a:p>
        </p:txBody>
      </p:sp>
    </p:spTree>
    <p:extLst>
      <p:ext uri="{BB962C8B-B14F-4D97-AF65-F5344CB8AC3E}">
        <p14:creationId xmlns:p14="http://schemas.microsoft.com/office/powerpoint/2010/main" xmlns="" val="3706216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152</a:t>
            </a:fld>
            <a:endParaRPr lang="ru-RU" altLang="ru-RU"/>
          </a:p>
        </p:txBody>
      </p:sp>
    </p:spTree>
    <p:extLst>
      <p:ext uri="{BB962C8B-B14F-4D97-AF65-F5344CB8AC3E}">
        <p14:creationId xmlns:p14="http://schemas.microsoft.com/office/powerpoint/2010/main" xmlns="" val="23108928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153</a:t>
            </a:fld>
            <a:endParaRPr lang="ru-RU" altLang="ru-RU"/>
          </a:p>
        </p:txBody>
      </p:sp>
    </p:spTree>
    <p:extLst>
      <p:ext uri="{BB962C8B-B14F-4D97-AF65-F5344CB8AC3E}">
        <p14:creationId xmlns:p14="http://schemas.microsoft.com/office/powerpoint/2010/main" xmlns="" val="34061834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154</a:t>
            </a:fld>
            <a:endParaRPr lang="ru-RU" altLang="ru-RU"/>
          </a:p>
        </p:txBody>
      </p:sp>
    </p:spTree>
    <p:extLst>
      <p:ext uri="{BB962C8B-B14F-4D97-AF65-F5344CB8AC3E}">
        <p14:creationId xmlns:p14="http://schemas.microsoft.com/office/powerpoint/2010/main" xmlns="" val="23854610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155</a:t>
            </a:fld>
            <a:endParaRPr lang="ru-RU" altLang="ru-RU"/>
          </a:p>
        </p:txBody>
      </p:sp>
    </p:spTree>
    <p:extLst>
      <p:ext uri="{BB962C8B-B14F-4D97-AF65-F5344CB8AC3E}">
        <p14:creationId xmlns:p14="http://schemas.microsoft.com/office/powerpoint/2010/main" xmlns="" val="24239474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156</a:t>
            </a:fld>
            <a:endParaRPr lang="ru-RU" altLang="ru-RU"/>
          </a:p>
        </p:txBody>
      </p:sp>
    </p:spTree>
    <p:extLst>
      <p:ext uri="{BB962C8B-B14F-4D97-AF65-F5344CB8AC3E}">
        <p14:creationId xmlns:p14="http://schemas.microsoft.com/office/powerpoint/2010/main" xmlns="" val="34558589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157</a:t>
            </a:fld>
            <a:endParaRPr lang="ru-RU" altLang="ru-RU"/>
          </a:p>
        </p:txBody>
      </p:sp>
    </p:spTree>
    <p:extLst>
      <p:ext uri="{BB962C8B-B14F-4D97-AF65-F5344CB8AC3E}">
        <p14:creationId xmlns:p14="http://schemas.microsoft.com/office/powerpoint/2010/main" xmlns="" val="3119848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131</a:t>
            </a:fld>
            <a:endParaRPr lang="ru-RU" altLang="ru-RU"/>
          </a:p>
        </p:txBody>
      </p:sp>
    </p:spTree>
    <p:extLst>
      <p:ext uri="{BB962C8B-B14F-4D97-AF65-F5344CB8AC3E}">
        <p14:creationId xmlns:p14="http://schemas.microsoft.com/office/powerpoint/2010/main" xmlns="" val="17536598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158</a:t>
            </a:fld>
            <a:endParaRPr lang="ru-RU" altLang="ru-RU"/>
          </a:p>
        </p:txBody>
      </p:sp>
    </p:spTree>
    <p:extLst>
      <p:ext uri="{BB962C8B-B14F-4D97-AF65-F5344CB8AC3E}">
        <p14:creationId xmlns:p14="http://schemas.microsoft.com/office/powerpoint/2010/main" xmlns="" val="40373012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159</a:t>
            </a:fld>
            <a:endParaRPr lang="ru-RU" altLang="ru-RU"/>
          </a:p>
        </p:txBody>
      </p:sp>
    </p:spTree>
    <p:extLst>
      <p:ext uri="{BB962C8B-B14F-4D97-AF65-F5344CB8AC3E}">
        <p14:creationId xmlns:p14="http://schemas.microsoft.com/office/powerpoint/2010/main" xmlns="" val="13510379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160</a:t>
            </a:fld>
            <a:endParaRPr lang="ru-RU" altLang="ru-RU"/>
          </a:p>
        </p:txBody>
      </p:sp>
    </p:spTree>
    <p:extLst>
      <p:ext uri="{BB962C8B-B14F-4D97-AF65-F5344CB8AC3E}">
        <p14:creationId xmlns:p14="http://schemas.microsoft.com/office/powerpoint/2010/main" xmlns="" val="3307217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161</a:t>
            </a:fld>
            <a:endParaRPr lang="ru-RU" altLang="ru-RU"/>
          </a:p>
        </p:txBody>
      </p:sp>
    </p:spTree>
    <p:extLst>
      <p:ext uri="{BB962C8B-B14F-4D97-AF65-F5344CB8AC3E}">
        <p14:creationId xmlns:p14="http://schemas.microsoft.com/office/powerpoint/2010/main" xmlns="" val="16044856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162</a:t>
            </a:fld>
            <a:endParaRPr lang="ru-RU" altLang="ru-RU"/>
          </a:p>
        </p:txBody>
      </p:sp>
    </p:spTree>
    <p:extLst>
      <p:ext uri="{BB962C8B-B14F-4D97-AF65-F5344CB8AC3E}">
        <p14:creationId xmlns:p14="http://schemas.microsoft.com/office/powerpoint/2010/main" xmlns="" val="10625272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163</a:t>
            </a:fld>
            <a:endParaRPr lang="ru-RU" altLang="ru-RU"/>
          </a:p>
        </p:txBody>
      </p:sp>
    </p:spTree>
    <p:extLst>
      <p:ext uri="{BB962C8B-B14F-4D97-AF65-F5344CB8AC3E}">
        <p14:creationId xmlns:p14="http://schemas.microsoft.com/office/powerpoint/2010/main" xmlns="" val="18893918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164</a:t>
            </a:fld>
            <a:endParaRPr lang="ru-RU" altLang="ru-RU"/>
          </a:p>
        </p:txBody>
      </p:sp>
    </p:spTree>
    <p:extLst>
      <p:ext uri="{BB962C8B-B14F-4D97-AF65-F5344CB8AC3E}">
        <p14:creationId xmlns:p14="http://schemas.microsoft.com/office/powerpoint/2010/main" xmlns="" val="12555041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165</a:t>
            </a:fld>
            <a:endParaRPr lang="ru-RU" altLang="ru-RU"/>
          </a:p>
        </p:txBody>
      </p:sp>
    </p:spTree>
    <p:extLst>
      <p:ext uri="{BB962C8B-B14F-4D97-AF65-F5344CB8AC3E}">
        <p14:creationId xmlns:p14="http://schemas.microsoft.com/office/powerpoint/2010/main" xmlns="" val="23313975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166</a:t>
            </a:fld>
            <a:endParaRPr lang="ru-RU" altLang="ru-RU"/>
          </a:p>
        </p:txBody>
      </p:sp>
    </p:spTree>
    <p:extLst>
      <p:ext uri="{BB962C8B-B14F-4D97-AF65-F5344CB8AC3E}">
        <p14:creationId xmlns:p14="http://schemas.microsoft.com/office/powerpoint/2010/main" xmlns="" val="7847986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167</a:t>
            </a:fld>
            <a:endParaRPr lang="ru-RU" altLang="ru-RU"/>
          </a:p>
        </p:txBody>
      </p:sp>
    </p:spTree>
    <p:extLst>
      <p:ext uri="{BB962C8B-B14F-4D97-AF65-F5344CB8AC3E}">
        <p14:creationId xmlns:p14="http://schemas.microsoft.com/office/powerpoint/2010/main" xmlns="" val="53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132</a:t>
            </a:fld>
            <a:endParaRPr lang="ru-RU" altLang="ru-RU"/>
          </a:p>
        </p:txBody>
      </p:sp>
    </p:spTree>
    <p:extLst>
      <p:ext uri="{BB962C8B-B14F-4D97-AF65-F5344CB8AC3E}">
        <p14:creationId xmlns:p14="http://schemas.microsoft.com/office/powerpoint/2010/main" xmlns="" val="42706549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168</a:t>
            </a:fld>
            <a:endParaRPr lang="ru-RU" altLang="ru-RU"/>
          </a:p>
        </p:txBody>
      </p:sp>
    </p:spTree>
    <p:extLst>
      <p:ext uri="{BB962C8B-B14F-4D97-AF65-F5344CB8AC3E}">
        <p14:creationId xmlns:p14="http://schemas.microsoft.com/office/powerpoint/2010/main" xmlns="" val="9305683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169</a:t>
            </a:fld>
            <a:endParaRPr lang="ru-RU" altLang="ru-RU"/>
          </a:p>
        </p:txBody>
      </p:sp>
    </p:spTree>
    <p:extLst>
      <p:ext uri="{BB962C8B-B14F-4D97-AF65-F5344CB8AC3E}">
        <p14:creationId xmlns:p14="http://schemas.microsoft.com/office/powerpoint/2010/main" xmlns="" val="3999073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133</a:t>
            </a:fld>
            <a:endParaRPr lang="ru-RU" altLang="ru-RU"/>
          </a:p>
        </p:txBody>
      </p:sp>
    </p:spTree>
    <p:extLst>
      <p:ext uri="{BB962C8B-B14F-4D97-AF65-F5344CB8AC3E}">
        <p14:creationId xmlns:p14="http://schemas.microsoft.com/office/powerpoint/2010/main" xmlns="" val="4270509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134</a:t>
            </a:fld>
            <a:endParaRPr lang="ru-RU" altLang="ru-RU"/>
          </a:p>
        </p:txBody>
      </p:sp>
    </p:spTree>
    <p:extLst>
      <p:ext uri="{BB962C8B-B14F-4D97-AF65-F5344CB8AC3E}">
        <p14:creationId xmlns:p14="http://schemas.microsoft.com/office/powerpoint/2010/main" xmlns="" val="463695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135</a:t>
            </a:fld>
            <a:endParaRPr lang="ru-RU" altLang="ru-RU"/>
          </a:p>
        </p:txBody>
      </p:sp>
    </p:spTree>
    <p:extLst>
      <p:ext uri="{BB962C8B-B14F-4D97-AF65-F5344CB8AC3E}">
        <p14:creationId xmlns:p14="http://schemas.microsoft.com/office/powerpoint/2010/main" xmlns="" val="1462710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136</a:t>
            </a:fld>
            <a:endParaRPr lang="ru-RU" altLang="ru-RU"/>
          </a:p>
        </p:txBody>
      </p:sp>
    </p:spTree>
    <p:extLst>
      <p:ext uri="{BB962C8B-B14F-4D97-AF65-F5344CB8AC3E}">
        <p14:creationId xmlns:p14="http://schemas.microsoft.com/office/powerpoint/2010/main" xmlns="" val="2663556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36A641B3-1D47-416F-B2B9-B80AAAC73581}" type="slidenum">
              <a:rPr lang="ru-RU" altLang="ru-RU" smtClean="0"/>
              <a:pPr>
                <a:defRPr/>
              </a:pPr>
              <a:t>137</a:t>
            </a:fld>
            <a:endParaRPr lang="ru-RU" altLang="ru-RU"/>
          </a:p>
        </p:txBody>
      </p:sp>
    </p:spTree>
    <p:extLst>
      <p:ext uri="{BB962C8B-B14F-4D97-AF65-F5344CB8AC3E}">
        <p14:creationId xmlns:p14="http://schemas.microsoft.com/office/powerpoint/2010/main" xmlns="" val="641507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ltLang="en-US"/>
          </a:p>
        </p:txBody>
      </p:sp>
      <p:sp>
        <p:nvSpPr>
          <p:cNvPr id="5"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6" name="Номер слайда 5"/>
          <p:cNvSpPr>
            <a:spLocks noGrp="1"/>
          </p:cNvSpPr>
          <p:nvPr>
            <p:ph type="sldNum" sz="quarter" idx="12"/>
          </p:nvPr>
        </p:nvSpPr>
        <p:spPr/>
        <p:txBody>
          <a:bodyPr/>
          <a:lstStyle>
            <a:lvl1pPr>
              <a:defRPr/>
            </a:lvl1pPr>
          </a:lstStyle>
          <a:p>
            <a:pPr>
              <a:defRPr/>
            </a:pPr>
            <a:fld id="{FFCDED32-F586-4F45-8A41-FF538641970F}" type="slidenum">
              <a:rPr lang="ru-RU" altLang="en-US" smtClean="0"/>
              <a:pPr>
                <a:defRPr/>
              </a:pPr>
              <a:t>‹#›</a:t>
            </a:fld>
            <a:endParaRPr lang="ru-RU" altLang="en-US"/>
          </a:p>
        </p:txBody>
      </p:sp>
    </p:spTree>
    <p:extLst>
      <p:ext uri="{BB962C8B-B14F-4D97-AF65-F5344CB8AC3E}">
        <p14:creationId xmlns:p14="http://schemas.microsoft.com/office/powerpoint/2010/main" xmlns="" val="267084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ltLang="en-US"/>
          </a:p>
        </p:txBody>
      </p:sp>
      <p:sp>
        <p:nvSpPr>
          <p:cNvPr id="5"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6" name="Номер слайда 5"/>
          <p:cNvSpPr>
            <a:spLocks noGrp="1"/>
          </p:cNvSpPr>
          <p:nvPr>
            <p:ph type="sldNum" sz="quarter" idx="12"/>
          </p:nvPr>
        </p:nvSpPr>
        <p:spPr/>
        <p:txBody>
          <a:bodyPr/>
          <a:lstStyle>
            <a:lvl1pPr>
              <a:defRPr/>
            </a:lvl1pPr>
          </a:lstStyle>
          <a:p>
            <a:pPr>
              <a:defRPr/>
            </a:pPr>
            <a:fld id="{AFF00112-43D4-49F1-9C88-7CD94EB038D8}" type="slidenum">
              <a:rPr lang="ru-RU" altLang="en-US" smtClean="0"/>
              <a:pPr>
                <a:defRPr/>
              </a:pPr>
              <a:t>‹#›</a:t>
            </a:fld>
            <a:endParaRPr lang="ru-RU" altLang="en-US"/>
          </a:p>
        </p:txBody>
      </p:sp>
    </p:spTree>
    <p:extLst>
      <p:ext uri="{BB962C8B-B14F-4D97-AF65-F5344CB8AC3E}">
        <p14:creationId xmlns:p14="http://schemas.microsoft.com/office/powerpoint/2010/main" xmlns="" val="242728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ltLang="en-US"/>
          </a:p>
        </p:txBody>
      </p:sp>
      <p:sp>
        <p:nvSpPr>
          <p:cNvPr id="5"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6" name="Номер слайда 5"/>
          <p:cNvSpPr>
            <a:spLocks noGrp="1"/>
          </p:cNvSpPr>
          <p:nvPr>
            <p:ph type="sldNum" sz="quarter" idx="12"/>
          </p:nvPr>
        </p:nvSpPr>
        <p:spPr/>
        <p:txBody>
          <a:bodyPr/>
          <a:lstStyle>
            <a:lvl1pPr>
              <a:defRPr/>
            </a:lvl1pPr>
          </a:lstStyle>
          <a:p>
            <a:pPr>
              <a:defRPr/>
            </a:pPr>
            <a:fld id="{56FD2891-8C37-42FC-907F-C8FEECED0AC5}" type="slidenum">
              <a:rPr lang="ru-RU" altLang="en-US" smtClean="0"/>
              <a:pPr>
                <a:defRPr/>
              </a:pPr>
              <a:t>‹#›</a:t>
            </a:fld>
            <a:endParaRPr lang="ru-RU" altLang="en-US"/>
          </a:p>
        </p:txBody>
      </p:sp>
    </p:spTree>
    <p:extLst>
      <p:ext uri="{BB962C8B-B14F-4D97-AF65-F5344CB8AC3E}">
        <p14:creationId xmlns:p14="http://schemas.microsoft.com/office/powerpoint/2010/main" xmlns="" val="1689842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BC226B5-6845-4129-A7B6-58B030408193}" type="slidenum">
              <a:rPr lang="ru-RU" altLang="ru-RU" smtClean="0"/>
              <a:pPr>
                <a:defRPr/>
              </a:pPr>
              <a:t>‹#›</a:t>
            </a:fld>
            <a:endParaRPr lang="ru-RU" altLang="ru-RU"/>
          </a:p>
        </p:txBody>
      </p:sp>
    </p:spTree>
    <p:extLst>
      <p:ext uri="{BB962C8B-B14F-4D97-AF65-F5344CB8AC3E}">
        <p14:creationId xmlns:p14="http://schemas.microsoft.com/office/powerpoint/2010/main" xmlns="" val="2807045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67EB133-5E42-4BC6-B5B0-36EEE1F1E6C9}" type="slidenum">
              <a:rPr lang="ru-RU" altLang="ru-RU" smtClean="0"/>
              <a:pPr>
                <a:defRPr/>
              </a:pPr>
              <a:t>‹#›</a:t>
            </a:fld>
            <a:endParaRPr lang="ru-RU" altLang="ru-RU"/>
          </a:p>
        </p:txBody>
      </p:sp>
    </p:spTree>
    <p:extLst>
      <p:ext uri="{BB962C8B-B14F-4D97-AF65-F5344CB8AC3E}">
        <p14:creationId xmlns:p14="http://schemas.microsoft.com/office/powerpoint/2010/main" xmlns="" val="886325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A800F33-F718-497C-A71C-A0083551A9A5}" type="slidenum">
              <a:rPr lang="ru-RU" altLang="ru-RU" smtClean="0"/>
              <a:pPr>
                <a:defRPr/>
              </a:pPr>
              <a:t>‹#›</a:t>
            </a:fld>
            <a:endParaRPr lang="ru-RU" altLang="ru-RU"/>
          </a:p>
        </p:txBody>
      </p:sp>
    </p:spTree>
    <p:extLst>
      <p:ext uri="{BB962C8B-B14F-4D97-AF65-F5344CB8AC3E}">
        <p14:creationId xmlns:p14="http://schemas.microsoft.com/office/powerpoint/2010/main" xmlns="" val="2401100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AE1F539-D935-4274-99C2-05C08A162DB4}" type="slidenum">
              <a:rPr lang="ru-RU" altLang="ru-RU" smtClean="0"/>
              <a:pPr>
                <a:defRPr/>
              </a:pPr>
              <a:t>‹#›</a:t>
            </a:fld>
            <a:endParaRPr lang="ru-RU" altLang="ru-RU"/>
          </a:p>
        </p:txBody>
      </p:sp>
    </p:spTree>
    <p:extLst>
      <p:ext uri="{BB962C8B-B14F-4D97-AF65-F5344CB8AC3E}">
        <p14:creationId xmlns:p14="http://schemas.microsoft.com/office/powerpoint/2010/main" xmlns="" val="280696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5160A172-ED5C-4734-8CA3-D19B1AF861C1}" type="slidenum">
              <a:rPr lang="ru-RU" altLang="ru-RU" smtClean="0"/>
              <a:pPr>
                <a:defRPr/>
              </a:pPr>
              <a:t>‹#›</a:t>
            </a:fld>
            <a:endParaRPr lang="ru-RU" altLang="ru-RU"/>
          </a:p>
        </p:txBody>
      </p:sp>
    </p:spTree>
    <p:extLst>
      <p:ext uri="{BB962C8B-B14F-4D97-AF65-F5344CB8AC3E}">
        <p14:creationId xmlns:p14="http://schemas.microsoft.com/office/powerpoint/2010/main" xmlns="" val="1674981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8BB9B1D2-6B53-441F-9A39-0946EDEFCA11}" type="slidenum">
              <a:rPr lang="ru-RU" altLang="ru-RU" smtClean="0"/>
              <a:pPr>
                <a:defRPr/>
              </a:pPr>
              <a:t>‹#›</a:t>
            </a:fld>
            <a:endParaRPr lang="ru-RU" altLang="ru-RU"/>
          </a:p>
        </p:txBody>
      </p:sp>
    </p:spTree>
    <p:extLst>
      <p:ext uri="{BB962C8B-B14F-4D97-AF65-F5344CB8AC3E}">
        <p14:creationId xmlns:p14="http://schemas.microsoft.com/office/powerpoint/2010/main" xmlns="" val="31505511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8CB5AFD5-DF59-4348-A43E-392DA2140785}" type="slidenum">
              <a:rPr lang="ru-RU" altLang="ru-RU" smtClean="0"/>
              <a:pPr>
                <a:defRPr/>
              </a:pPr>
              <a:t>‹#›</a:t>
            </a:fld>
            <a:endParaRPr lang="ru-RU" altLang="ru-RU"/>
          </a:p>
        </p:txBody>
      </p:sp>
    </p:spTree>
    <p:extLst>
      <p:ext uri="{BB962C8B-B14F-4D97-AF65-F5344CB8AC3E}">
        <p14:creationId xmlns:p14="http://schemas.microsoft.com/office/powerpoint/2010/main" xmlns="" val="2014317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EE232BB-3E4E-45D1-988F-EEC74800C518}" type="slidenum">
              <a:rPr lang="ru-RU" altLang="ru-RU" smtClean="0"/>
              <a:pPr>
                <a:defRPr/>
              </a:pPr>
              <a:t>‹#›</a:t>
            </a:fld>
            <a:endParaRPr lang="ru-RU" altLang="ru-RU"/>
          </a:p>
        </p:txBody>
      </p:sp>
    </p:spTree>
    <p:extLst>
      <p:ext uri="{BB962C8B-B14F-4D97-AF65-F5344CB8AC3E}">
        <p14:creationId xmlns:p14="http://schemas.microsoft.com/office/powerpoint/2010/main" xmlns="" val="3370565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ltLang="en-US"/>
          </a:p>
        </p:txBody>
      </p:sp>
      <p:sp>
        <p:nvSpPr>
          <p:cNvPr id="5"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6" name="Номер слайда 5"/>
          <p:cNvSpPr>
            <a:spLocks noGrp="1"/>
          </p:cNvSpPr>
          <p:nvPr>
            <p:ph type="sldNum" sz="quarter" idx="12"/>
          </p:nvPr>
        </p:nvSpPr>
        <p:spPr/>
        <p:txBody>
          <a:bodyPr/>
          <a:lstStyle>
            <a:lvl1pPr>
              <a:defRPr/>
            </a:lvl1pPr>
          </a:lstStyle>
          <a:p>
            <a:pPr>
              <a:defRPr/>
            </a:pPr>
            <a:fld id="{912069C9-96B5-41B5-BA36-77727DCB7516}" type="slidenum">
              <a:rPr lang="ru-RU" altLang="en-US" smtClean="0"/>
              <a:pPr>
                <a:defRPr/>
              </a:pPr>
              <a:t>‹#›</a:t>
            </a:fld>
            <a:endParaRPr lang="ru-RU" altLang="en-US"/>
          </a:p>
        </p:txBody>
      </p:sp>
    </p:spTree>
    <p:extLst>
      <p:ext uri="{BB962C8B-B14F-4D97-AF65-F5344CB8AC3E}">
        <p14:creationId xmlns:p14="http://schemas.microsoft.com/office/powerpoint/2010/main" xmlns="" val="2154859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7E7EEDE-A483-411A-B0B7-1E49628C02A3}" type="slidenum">
              <a:rPr lang="ru-RU" altLang="ru-RU" smtClean="0"/>
              <a:pPr>
                <a:defRPr/>
              </a:pPr>
              <a:t>‹#›</a:t>
            </a:fld>
            <a:endParaRPr lang="ru-RU" altLang="ru-RU"/>
          </a:p>
        </p:txBody>
      </p:sp>
    </p:spTree>
    <p:extLst>
      <p:ext uri="{BB962C8B-B14F-4D97-AF65-F5344CB8AC3E}">
        <p14:creationId xmlns:p14="http://schemas.microsoft.com/office/powerpoint/2010/main" xmlns="" val="40130161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E47F2CA-075C-41FB-8A73-C62BA86D5FCC}" type="slidenum">
              <a:rPr lang="ru-RU" altLang="ru-RU" smtClean="0"/>
              <a:pPr>
                <a:defRPr/>
              </a:pPr>
              <a:t>‹#›</a:t>
            </a:fld>
            <a:endParaRPr lang="ru-RU" altLang="ru-RU"/>
          </a:p>
        </p:txBody>
      </p:sp>
    </p:spTree>
    <p:extLst>
      <p:ext uri="{BB962C8B-B14F-4D97-AF65-F5344CB8AC3E}">
        <p14:creationId xmlns:p14="http://schemas.microsoft.com/office/powerpoint/2010/main" xmlns="" val="2605310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6AD0695-D59D-460C-B16A-FAAC3F04DE22}" type="slidenum">
              <a:rPr lang="ru-RU" altLang="ru-RU" smtClean="0"/>
              <a:pPr>
                <a:defRPr/>
              </a:pPr>
              <a:t>‹#›</a:t>
            </a:fld>
            <a:endParaRPr lang="ru-RU" altLang="ru-RU"/>
          </a:p>
        </p:txBody>
      </p:sp>
    </p:spTree>
    <p:extLst>
      <p:ext uri="{BB962C8B-B14F-4D97-AF65-F5344CB8AC3E}">
        <p14:creationId xmlns:p14="http://schemas.microsoft.com/office/powerpoint/2010/main" xmlns="" val="6880420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B66854B-1673-4B58-BDC8-33630388C9B2}"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82FBD9A-15B1-4859-AABC-87C1F95FB7EB}"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3965157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2F5B329-35AE-43FF-B21C-97DD9BA5C5D6}"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56B1841-0270-4323-9FD2-099236AE2F0F}"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37644266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A932C21-54D3-4D4C-98C2-B049FE973E0D}"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D33D6F8-1921-4C0F-9B45-E3B893C32D5A}"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4848072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DB4778EB-EA0F-4EB0-A01B-F8E114EF84A5}"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FA6A187-9139-476A-BF84-6F4BBBD6F077}"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25228172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DDB8C88-236C-44D4-AB10-CCBD516CC7F1}"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7E2C29C-0495-44D7-B77F-E9FEAA77B22F}"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12658961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7CF9651-22B7-4528-968A-956E66F9249B}"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3239492-F945-413F-87AD-8446AEF85EB3}"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2168521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9A63CEA-22B6-4532-BC62-04F31E34D92F}"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94C4D0A-06EE-45A0-9296-7BEE708CB362}"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2699075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ltLang="en-US"/>
          </a:p>
        </p:txBody>
      </p:sp>
      <p:sp>
        <p:nvSpPr>
          <p:cNvPr id="5"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6" name="Номер слайда 5"/>
          <p:cNvSpPr>
            <a:spLocks noGrp="1"/>
          </p:cNvSpPr>
          <p:nvPr>
            <p:ph type="sldNum" sz="quarter" idx="12"/>
          </p:nvPr>
        </p:nvSpPr>
        <p:spPr/>
        <p:txBody>
          <a:bodyPr/>
          <a:lstStyle>
            <a:lvl1pPr>
              <a:defRPr/>
            </a:lvl1pPr>
          </a:lstStyle>
          <a:p>
            <a:pPr>
              <a:defRPr/>
            </a:pPr>
            <a:fld id="{8A4A1C82-A02A-48C8-AF75-2F8548A27C8A}" type="slidenum">
              <a:rPr lang="ru-RU" altLang="en-US" smtClean="0"/>
              <a:pPr>
                <a:defRPr/>
              </a:pPr>
              <a:t>‹#›</a:t>
            </a:fld>
            <a:endParaRPr lang="ru-RU" altLang="en-US"/>
          </a:p>
        </p:txBody>
      </p:sp>
    </p:spTree>
    <p:extLst>
      <p:ext uri="{BB962C8B-B14F-4D97-AF65-F5344CB8AC3E}">
        <p14:creationId xmlns:p14="http://schemas.microsoft.com/office/powerpoint/2010/main" xmlns="" val="20796042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8E3AF9E-182B-4199-BB3C-0C96836E6601}"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A54D3D2-598C-4B1A-8A05-5D560CE4A107}"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3852924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4D316A6-0ED9-40E8-B786-5D2B96261E3E}"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2E39883-D535-4E5F-9C95-5A96A9F3EAFD}"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21142443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DCE3556-FC7A-4288-A44E-79435A45C015}"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1ED57D4-CEAD-43DF-97E6-27DC103FEE02}"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37149585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70F03B2-CF32-41C1-B33A-C4C32BB13E0C}"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C562A41-00F6-4DAC-97BA-2631D20FF6B9}"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21918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ltLang="en-US"/>
          </a:p>
        </p:txBody>
      </p:sp>
      <p:sp>
        <p:nvSpPr>
          <p:cNvPr id="6"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7" name="Номер слайда 5"/>
          <p:cNvSpPr>
            <a:spLocks noGrp="1"/>
          </p:cNvSpPr>
          <p:nvPr>
            <p:ph type="sldNum" sz="quarter" idx="12"/>
          </p:nvPr>
        </p:nvSpPr>
        <p:spPr/>
        <p:txBody>
          <a:bodyPr/>
          <a:lstStyle>
            <a:lvl1pPr>
              <a:defRPr/>
            </a:lvl1pPr>
          </a:lstStyle>
          <a:p>
            <a:pPr>
              <a:defRPr/>
            </a:pPr>
            <a:fld id="{572D6DEF-2664-4C0C-8DB0-9F89E300FE69}" type="slidenum">
              <a:rPr lang="ru-RU" altLang="en-US" smtClean="0"/>
              <a:pPr>
                <a:defRPr/>
              </a:pPr>
              <a:t>‹#›</a:t>
            </a:fld>
            <a:endParaRPr lang="ru-RU" altLang="en-US"/>
          </a:p>
        </p:txBody>
      </p:sp>
    </p:spTree>
    <p:extLst>
      <p:ext uri="{BB962C8B-B14F-4D97-AF65-F5344CB8AC3E}">
        <p14:creationId xmlns:p14="http://schemas.microsoft.com/office/powerpoint/2010/main" xmlns="" val="2590009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ltLang="en-US"/>
          </a:p>
        </p:txBody>
      </p:sp>
      <p:sp>
        <p:nvSpPr>
          <p:cNvPr id="8"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9" name="Номер слайда 5"/>
          <p:cNvSpPr>
            <a:spLocks noGrp="1"/>
          </p:cNvSpPr>
          <p:nvPr>
            <p:ph type="sldNum" sz="quarter" idx="12"/>
          </p:nvPr>
        </p:nvSpPr>
        <p:spPr/>
        <p:txBody>
          <a:bodyPr/>
          <a:lstStyle>
            <a:lvl1pPr>
              <a:defRPr/>
            </a:lvl1pPr>
          </a:lstStyle>
          <a:p>
            <a:pPr>
              <a:defRPr/>
            </a:pPr>
            <a:fld id="{ACE9D9F4-F6D6-437C-ABF1-37D0777FE08F}" type="slidenum">
              <a:rPr lang="ru-RU" altLang="en-US" smtClean="0"/>
              <a:pPr>
                <a:defRPr/>
              </a:pPr>
              <a:t>‹#›</a:t>
            </a:fld>
            <a:endParaRPr lang="ru-RU" altLang="en-US"/>
          </a:p>
        </p:txBody>
      </p:sp>
    </p:spTree>
    <p:extLst>
      <p:ext uri="{BB962C8B-B14F-4D97-AF65-F5344CB8AC3E}">
        <p14:creationId xmlns:p14="http://schemas.microsoft.com/office/powerpoint/2010/main" xmlns="" val="3649271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ltLang="en-US"/>
          </a:p>
        </p:txBody>
      </p:sp>
      <p:sp>
        <p:nvSpPr>
          <p:cNvPr id="4"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5" name="Номер слайда 5"/>
          <p:cNvSpPr>
            <a:spLocks noGrp="1"/>
          </p:cNvSpPr>
          <p:nvPr>
            <p:ph type="sldNum" sz="quarter" idx="12"/>
          </p:nvPr>
        </p:nvSpPr>
        <p:spPr/>
        <p:txBody>
          <a:bodyPr/>
          <a:lstStyle>
            <a:lvl1pPr>
              <a:defRPr/>
            </a:lvl1pPr>
          </a:lstStyle>
          <a:p>
            <a:pPr>
              <a:defRPr/>
            </a:pPr>
            <a:fld id="{B031DBCF-AFE2-452D-9156-6C7B36F437D6}" type="slidenum">
              <a:rPr lang="ru-RU" altLang="en-US" smtClean="0"/>
              <a:pPr>
                <a:defRPr/>
              </a:pPr>
              <a:t>‹#›</a:t>
            </a:fld>
            <a:endParaRPr lang="ru-RU" altLang="en-US"/>
          </a:p>
        </p:txBody>
      </p:sp>
    </p:spTree>
    <p:extLst>
      <p:ext uri="{BB962C8B-B14F-4D97-AF65-F5344CB8AC3E}">
        <p14:creationId xmlns:p14="http://schemas.microsoft.com/office/powerpoint/2010/main" xmlns="" val="420749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ltLang="en-US"/>
          </a:p>
        </p:txBody>
      </p:sp>
      <p:sp>
        <p:nvSpPr>
          <p:cNvPr id="3"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4" name="Номер слайда 5"/>
          <p:cNvSpPr>
            <a:spLocks noGrp="1"/>
          </p:cNvSpPr>
          <p:nvPr>
            <p:ph type="sldNum" sz="quarter" idx="12"/>
          </p:nvPr>
        </p:nvSpPr>
        <p:spPr/>
        <p:txBody>
          <a:bodyPr/>
          <a:lstStyle>
            <a:lvl1pPr>
              <a:defRPr/>
            </a:lvl1pPr>
          </a:lstStyle>
          <a:p>
            <a:pPr>
              <a:defRPr/>
            </a:pPr>
            <a:fld id="{36C61C49-70E5-4498-BF08-A53DC33D8B7D}" type="slidenum">
              <a:rPr lang="ru-RU" altLang="en-US" smtClean="0"/>
              <a:pPr>
                <a:defRPr/>
              </a:pPr>
              <a:t>‹#›</a:t>
            </a:fld>
            <a:endParaRPr lang="ru-RU" altLang="en-US"/>
          </a:p>
        </p:txBody>
      </p:sp>
    </p:spTree>
    <p:extLst>
      <p:ext uri="{BB962C8B-B14F-4D97-AF65-F5344CB8AC3E}">
        <p14:creationId xmlns:p14="http://schemas.microsoft.com/office/powerpoint/2010/main" xmlns="" val="924298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ltLang="en-US"/>
          </a:p>
        </p:txBody>
      </p:sp>
      <p:sp>
        <p:nvSpPr>
          <p:cNvPr id="6"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7" name="Номер слайда 5"/>
          <p:cNvSpPr>
            <a:spLocks noGrp="1"/>
          </p:cNvSpPr>
          <p:nvPr>
            <p:ph type="sldNum" sz="quarter" idx="12"/>
          </p:nvPr>
        </p:nvSpPr>
        <p:spPr/>
        <p:txBody>
          <a:bodyPr/>
          <a:lstStyle>
            <a:lvl1pPr>
              <a:defRPr/>
            </a:lvl1pPr>
          </a:lstStyle>
          <a:p>
            <a:pPr>
              <a:defRPr/>
            </a:pPr>
            <a:fld id="{D18DDD79-C6F2-48D7-8D9F-0DB47180608B}" type="slidenum">
              <a:rPr lang="ru-RU" altLang="en-US" smtClean="0"/>
              <a:pPr>
                <a:defRPr/>
              </a:pPr>
              <a:t>‹#›</a:t>
            </a:fld>
            <a:endParaRPr lang="ru-RU" altLang="en-US"/>
          </a:p>
        </p:txBody>
      </p:sp>
    </p:spTree>
    <p:extLst>
      <p:ext uri="{BB962C8B-B14F-4D97-AF65-F5344CB8AC3E}">
        <p14:creationId xmlns:p14="http://schemas.microsoft.com/office/powerpoint/2010/main" xmlns="" val="1502101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ltLang="en-US"/>
          </a:p>
        </p:txBody>
      </p:sp>
      <p:sp>
        <p:nvSpPr>
          <p:cNvPr id="6" name="Нижний колонтитул 4"/>
          <p:cNvSpPr>
            <a:spLocks noGrp="1"/>
          </p:cNvSpPr>
          <p:nvPr>
            <p:ph type="ftr" sz="quarter" idx="11"/>
          </p:nvPr>
        </p:nvSpPr>
        <p:spPr/>
        <p:txBody>
          <a:bodyPr/>
          <a:lstStyle>
            <a:lvl1pPr>
              <a:defRPr/>
            </a:lvl1pPr>
          </a:lstStyle>
          <a:p>
            <a:pPr>
              <a:defRPr/>
            </a:pPr>
            <a:endParaRPr lang="ru-RU" altLang="en-US"/>
          </a:p>
        </p:txBody>
      </p:sp>
      <p:sp>
        <p:nvSpPr>
          <p:cNvPr id="7" name="Номер слайда 5"/>
          <p:cNvSpPr>
            <a:spLocks noGrp="1"/>
          </p:cNvSpPr>
          <p:nvPr>
            <p:ph type="sldNum" sz="quarter" idx="12"/>
          </p:nvPr>
        </p:nvSpPr>
        <p:spPr/>
        <p:txBody>
          <a:bodyPr/>
          <a:lstStyle>
            <a:lvl1pPr>
              <a:defRPr/>
            </a:lvl1pPr>
          </a:lstStyle>
          <a:p>
            <a:pPr>
              <a:defRPr/>
            </a:pPr>
            <a:fld id="{1AE7EBC1-A441-4C5B-9FD1-CFC172B61AA4}" type="slidenum">
              <a:rPr lang="ru-RU" altLang="en-US" smtClean="0"/>
              <a:pPr>
                <a:defRPr/>
              </a:pPr>
              <a:t>‹#›</a:t>
            </a:fld>
            <a:endParaRPr lang="ru-RU" altLang="en-US"/>
          </a:p>
        </p:txBody>
      </p:sp>
    </p:spTree>
    <p:extLst>
      <p:ext uri="{BB962C8B-B14F-4D97-AF65-F5344CB8AC3E}">
        <p14:creationId xmlns:p14="http://schemas.microsoft.com/office/powerpoint/2010/main" xmlns="" val="2681937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lt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ltLang="en-US"/>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E8D20727-3B70-47C0-B215-E48A1B8BCA48}" type="slidenum">
              <a:rPr lang="ru-RU" altLang="en-US" smtClean="0"/>
              <a:pPr>
                <a:defRPr/>
              </a:pPr>
              <a:t>‹#›</a:t>
            </a:fld>
            <a:endParaRPr lang="ru-RU" altLang="en-US"/>
          </a:p>
        </p:txBody>
      </p:sp>
    </p:spTree>
    <p:extLst>
      <p:ext uri="{BB962C8B-B14F-4D97-AF65-F5344CB8AC3E}">
        <p14:creationId xmlns:p14="http://schemas.microsoft.com/office/powerpoint/2010/main" xmlns="" val="3933440079"/>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C4F71DD2-D26B-42F9-BFE3-2B6AA826E7D9}" type="slidenum">
              <a:rPr lang="ru-RU" altLang="ru-RU" smtClean="0"/>
              <a:pPr>
                <a:defRPr/>
              </a:pPr>
              <a:t>‹#›</a:t>
            </a:fld>
            <a:endParaRPr lang="ru-RU" altLang="ru-RU"/>
          </a:p>
        </p:txBody>
      </p:sp>
    </p:spTree>
    <p:extLst>
      <p:ext uri="{BB962C8B-B14F-4D97-AF65-F5344CB8AC3E}">
        <p14:creationId xmlns:p14="http://schemas.microsoft.com/office/powerpoint/2010/main" xmlns="" val="66405097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17A4569-E9D6-49B4-99DF-892805278DB0}" type="datetime1">
              <a:rPr kumimoji="0" lang="ru-RU"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28.10.2021</a:t>
            </a:fld>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1AC0A67-AE27-413C-B7F0-C613630958BE}" type="slidenum">
              <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ru-RU"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xmlns="" val="863869108"/>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consultantplus://offline/ref=4ADC45599001C34A5C0E19898E4746ABB6C9B51C3543D0F2DD435AEA593CF05FD9E6BC4BBF29D0C4OBG6J"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2.xml.rels><?xml version="1.0" encoding="UTF-8" standalone="yes"?>
<Relationships xmlns="http://schemas.openxmlformats.org/package/2006/relationships"><Relationship Id="rId3" Type="http://schemas.openxmlformats.org/officeDocument/2006/relationships/hyperlink" Target="consultantplus://offline/ref=E9C37B8D808AB3B2658FFDC915EBD08B4090C2064AD7D34E016CEFC88EcBd0I" TargetMode="External"/><Relationship Id="rId2" Type="http://schemas.openxmlformats.org/officeDocument/2006/relationships/hyperlink" Target="consultantplus://offline/ref=E9C37B8D808AB3B2658FFDC915EBD08B4091CB004FD5D34E016CEFC88EcBd0I" TargetMode="External"/><Relationship Id="rId1" Type="http://schemas.openxmlformats.org/officeDocument/2006/relationships/slideLayout" Target="../slideLayouts/slideLayout24.xml"/></Relationships>
</file>

<file path=ppt/slides/_rels/slide83.xml.rels><?xml version="1.0" encoding="UTF-8" standalone="yes"?>
<Relationships xmlns="http://schemas.openxmlformats.org/package/2006/relationships"><Relationship Id="rId3" Type="http://schemas.openxmlformats.org/officeDocument/2006/relationships/hyperlink" Target="consultantplus://offline/ref=E9C37B8D808AB3B2658FFDC915EBD08B4090C2064AD7D34E016CEFC88EcBd0I" TargetMode="External"/><Relationship Id="rId2" Type="http://schemas.openxmlformats.org/officeDocument/2006/relationships/hyperlink" Target="consultantplus://offline/ref=E9C37B8D808AB3B2658FFDC915EBD08B4091CB004FD5D34E016CEFC88EcBd0I" TargetMode="External"/><Relationship Id="rId1" Type="http://schemas.openxmlformats.org/officeDocument/2006/relationships/slideLayout" Target="../slideLayouts/slideLayout2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Заголовок 1"/>
          <p:cNvSpPr>
            <a:spLocks noGrp="1"/>
          </p:cNvSpPr>
          <p:nvPr>
            <p:ph type="ctrTitle"/>
          </p:nvPr>
        </p:nvSpPr>
        <p:spPr>
          <a:xfrm>
            <a:off x="251520" y="5661248"/>
            <a:ext cx="8569201" cy="720080"/>
          </a:xfrm>
        </p:spPr>
        <p:txBody>
          <a:bodyPr/>
          <a:lstStyle/>
          <a:p>
            <a:pPr algn="l"/>
            <a:r>
              <a:rPr lang="ru-RU" sz="3600" b="1" dirty="0" smtClean="0">
                <a:solidFill>
                  <a:schemeClr val="bg1"/>
                </a:solidFill>
              </a:rPr>
              <a:t/>
            </a:r>
            <a:br>
              <a:rPr lang="ru-RU" sz="3600" b="1" dirty="0" smtClean="0">
                <a:solidFill>
                  <a:schemeClr val="bg1"/>
                </a:solidFill>
              </a:rPr>
            </a:br>
            <a:r>
              <a:rPr lang="ru-RU" sz="3200" dirty="0" smtClean="0">
                <a:solidFill>
                  <a:schemeClr val="bg1"/>
                </a:solidFill>
              </a:rPr>
              <a:t>Кадыров Ф.Н.</a:t>
            </a:r>
            <a:r>
              <a:rPr lang="ru-RU" sz="3600" b="1" dirty="0">
                <a:solidFill>
                  <a:schemeClr val="bg1"/>
                </a:solidFill>
              </a:rPr>
              <a:t/>
            </a:r>
            <a:br>
              <a:rPr lang="ru-RU" sz="3600" b="1" dirty="0">
                <a:solidFill>
                  <a:schemeClr val="bg1"/>
                </a:solidFill>
              </a:rPr>
            </a:br>
            <a:endParaRPr lang="ru-RU" altLang="ru-RU" sz="5400" dirty="0" smtClean="0">
              <a:solidFill>
                <a:schemeClr val="bg1"/>
              </a:solidFill>
            </a:endParaRPr>
          </a:p>
        </p:txBody>
      </p:sp>
      <p:sp>
        <p:nvSpPr>
          <p:cNvPr id="3" name="Заголовок 1"/>
          <p:cNvSpPr txBox="1">
            <a:spLocks/>
          </p:cNvSpPr>
          <p:nvPr/>
        </p:nvSpPr>
        <p:spPr bwMode="auto">
          <a:xfrm>
            <a:off x="251520" y="3501008"/>
            <a:ext cx="8569201" cy="8196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nSpc>
                <a:spcPct val="70000"/>
              </a:lnSpc>
            </a:pPr>
            <a:r>
              <a:rPr lang="ru-RU" b="1" dirty="0" smtClean="0">
                <a:solidFill>
                  <a:schemeClr val="bg1"/>
                </a:solidFill>
              </a:rPr>
              <a:t/>
            </a:r>
            <a:br>
              <a:rPr lang="ru-RU" b="1" dirty="0" smtClean="0">
                <a:solidFill>
                  <a:schemeClr val="bg1"/>
                </a:solidFill>
              </a:rPr>
            </a:br>
            <a:r>
              <a:rPr lang="ru-RU" dirty="0" smtClean="0">
                <a:solidFill>
                  <a:schemeClr val="bg1"/>
                </a:solidFill>
              </a:rPr>
              <a:t>Выплаты стимулирующего характера</a:t>
            </a:r>
            <a:endParaRPr lang="ru-RU" altLang="ru-RU" sz="6600" dirty="0" smtClean="0">
              <a:solidFill>
                <a:schemeClr val="bg1"/>
              </a:solidFill>
            </a:endParaRPr>
          </a:p>
        </p:txBody>
      </p:sp>
    </p:spTree>
    <p:extLst>
      <p:ext uri="{BB962C8B-B14F-4D97-AF65-F5344CB8AC3E}">
        <p14:creationId xmlns:p14="http://schemas.microsoft.com/office/powerpoint/2010/main" xmlns="" val="2203515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ъект 2"/>
          <p:cNvSpPr>
            <a:spLocks noGrp="1"/>
          </p:cNvSpPr>
          <p:nvPr>
            <p:ph idx="1"/>
          </p:nvPr>
        </p:nvSpPr>
        <p:spPr>
          <a:xfrm>
            <a:off x="0" y="115888"/>
            <a:ext cx="9144000" cy="4525962"/>
          </a:xfrm>
        </p:spPr>
        <p:txBody>
          <a:bodyPr/>
          <a:lstStyle/>
          <a:p>
            <a:pPr>
              <a:lnSpc>
                <a:spcPct val="70000"/>
              </a:lnSpc>
              <a:spcBef>
                <a:spcPct val="0"/>
              </a:spcBef>
            </a:pPr>
            <a:r>
              <a:rPr lang="ru-RU" altLang="ru-RU" sz="4200" smtClean="0"/>
              <a:t>При утверждении Правительством Российской Федерации требований к системам оплаты труда работников государственных и муниципальных учреждений определяется </a:t>
            </a:r>
            <a:r>
              <a:rPr lang="ru-RU" altLang="ru-RU" sz="4200" smtClean="0">
                <a:solidFill>
                  <a:srgbClr val="00B0F0"/>
                </a:solidFill>
              </a:rPr>
              <a:t>сфера деятельности государственных и муниципальных учреждений, на которые распространяются указанные требования</a:t>
            </a:r>
            <a:r>
              <a:rPr lang="ru-RU" altLang="ru-RU" sz="4200" smtClean="0"/>
              <a:t>, а также срок, в течение которого таким учреждениям необходимо привести условия оплаты труда работников в соответствие с указанными требованиями.";</a:t>
            </a:r>
          </a:p>
          <a:p>
            <a:endParaRPr lang="ru-RU" altLang="ru-RU" smtClean="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a:xfrm>
            <a:off x="457200" y="115888"/>
            <a:ext cx="8229600" cy="490537"/>
          </a:xfrm>
        </p:spPr>
        <p:txBody>
          <a:bodyPr/>
          <a:lstStyle/>
          <a:p>
            <a:r>
              <a:rPr lang="ru-RU" altLang="ru-RU" smtClean="0"/>
              <a:t>2 вариант: </a:t>
            </a:r>
          </a:p>
        </p:txBody>
      </p:sp>
      <p:sp>
        <p:nvSpPr>
          <p:cNvPr id="24579" name="Объект 2"/>
          <p:cNvSpPr>
            <a:spLocks noGrp="1"/>
          </p:cNvSpPr>
          <p:nvPr>
            <p:ph idx="1"/>
          </p:nvPr>
        </p:nvSpPr>
        <p:spPr>
          <a:xfrm>
            <a:off x="-107950" y="908050"/>
            <a:ext cx="9144000" cy="4525963"/>
          </a:xfrm>
        </p:spPr>
        <p:txBody>
          <a:bodyPr/>
          <a:lstStyle/>
          <a:p>
            <a:pPr>
              <a:lnSpc>
                <a:spcPct val="75000"/>
              </a:lnSpc>
            </a:pPr>
            <a:r>
              <a:rPr lang="ru-RU" altLang="ru-RU" sz="3600" smtClean="0"/>
              <a:t>величина выплаты устанавливается с учетом потенциального (прогнозируемого) объема поручаемой работы, который определяется нормой обслуживания: количеством прикрепленных пациентов, обслуживаемых коек и т.д. При этом хотя реальный объем работы может колебаться в зависимости от тяжести заболеваний и т.д., он все же тесно коррелирует с числом прикрепленных лиц, количеством коек и т.д. </a:t>
            </a:r>
          </a:p>
          <a:p>
            <a:pPr>
              <a:lnSpc>
                <a:spcPct val="75000"/>
              </a:lnSpc>
            </a:pPr>
            <a:r>
              <a:rPr lang="ru-RU" altLang="ru-RU" sz="3600" smtClean="0"/>
              <a:t>Выплаты практически гарантированы и уменьшаются только за грубые нарушения</a:t>
            </a:r>
          </a:p>
          <a:p>
            <a:endParaRPr lang="ru-RU" altLang="ru-RU" smtClean="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p:nvPr>
        </p:nvSpPr>
        <p:spPr>
          <a:xfrm>
            <a:off x="457200" y="115888"/>
            <a:ext cx="8229600" cy="490537"/>
          </a:xfrm>
        </p:spPr>
        <p:txBody>
          <a:bodyPr/>
          <a:lstStyle/>
          <a:p>
            <a:r>
              <a:rPr lang="en-US" altLang="ru-RU" smtClean="0"/>
              <a:t>3</a:t>
            </a:r>
            <a:r>
              <a:rPr lang="ru-RU" altLang="ru-RU" smtClean="0"/>
              <a:t> вариант: </a:t>
            </a:r>
          </a:p>
        </p:txBody>
      </p:sp>
      <p:sp>
        <p:nvSpPr>
          <p:cNvPr id="25603" name="Объект 2"/>
          <p:cNvSpPr>
            <a:spLocks noGrp="1"/>
          </p:cNvSpPr>
          <p:nvPr>
            <p:ph idx="1"/>
          </p:nvPr>
        </p:nvSpPr>
        <p:spPr>
          <a:xfrm>
            <a:off x="-107950" y="619125"/>
            <a:ext cx="9144000" cy="4525963"/>
          </a:xfrm>
        </p:spPr>
        <p:txBody>
          <a:bodyPr/>
          <a:lstStyle/>
          <a:p>
            <a:pPr>
              <a:lnSpc>
                <a:spcPct val="75000"/>
              </a:lnSpc>
            </a:pPr>
            <a:r>
              <a:rPr lang="ru-RU" altLang="ru-RU" smtClean="0"/>
              <a:t>устанавливается выплата стимулирующего характера, связанная с особенностями труда конкретного работника, размер которой не может быть повышен в силу невозможности работника повлиять на объем деятельности (медрегистраторы, медсестры стерилизационной и т.д.), но устанавливается требование полного выполнения имеющегося объема работ (который может меняться в силу различных факторов – количество операций и т.д.). При этом ключевое значение играют условия осуществления выплат: полнота, своевременность выполнения работ, отсутствие претензий и т.д. </a:t>
            </a:r>
          </a:p>
          <a:p>
            <a:pPr>
              <a:lnSpc>
                <a:spcPct val="75000"/>
              </a:lnSpc>
            </a:pPr>
            <a:r>
              <a:rPr lang="ru-RU" altLang="ru-RU" smtClean="0"/>
              <a:t>Выплата устанавливается на максимальном уровне, но не гарантирована – может «таять»</a:t>
            </a:r>
          </a:p>
          <a:p>
            <a:endParaRPr lang="ru-RU" altLang="ru-RU" smtClean="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p:txBody>
          <a:bodyPr/>
          <a:lstStyle/>
          <a:p>
            <a:r>
              <a:rPr lang="ru-RU" altLang="ru-RU" smtClean="0"/>
              <a:t>Выплата стимулирующего характера – </a:t>
            </a:r>
          </a:p>
        </p:txBody>
      </p:sp>
      <p:sp>
        <p:nvSpPr>
          <p:cNvPr id="26627" name="Объект 2"/>
          <p:cNvSpPr>
            <a:spLocks noGrp="1"/>
          </p:cNvSpPr>
          <p:nvPr>
            <p:ph idx="1"/>
          </p:nvPr>
        </p:nvSpPr>
        <p:spPr/>
        <p:txBody>
          <a:bodyPr/>
          <a:lstStyle/>
          <a:p>
            <a:r>
              <a:rPr lang="ru-RU" altLang="ru-RU" smtClean="0"/>
              <a:t>вовсе не обязательно та часть заработной платы, которую работник должен «заработать» путем улучшения значения установленным ему критериев оценки деятельности сверх достигнутых, сверх установленных (сверхплановых и т.д.). </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a:xfrm>
            <a:off x="0" y="274638"/>
            <a:ext cx="9144000" cy="777875"/>
          </a:xfrm>
        </p:spPr>
        <p:txBody>
          <a:bodyPr/>
          <a:lstStyle/>
          <a:p>
            <a:r>
              <a:rPr lang="ru-RU" altLang="ru-RU" smtClean="0"/>
              <a:t>«Нормальная» (не сверхплановая) </a:t>
            </a:r>
          </a:p>
        </p:txBody>
      </p:sp>
      <p:sp>
        <p:nvSpPr>
          <p:cNvPr id="27651" name="Объект 2"/>
          <p:cNvSpPr>
            <a:spLocks noGrp="1"/>
          </p:cNvSpPr>
          <p:nvPr>
            <p:ph idx="1"/>
          </p:nvPr>
        </p:nvSpPr>
        <p:spPr>
          <a:xfrm>
            <a:off x="457200" y="1196975"/>
            <a:ext cx="8686800" cy="4929188"/>
          </a:xfrm>
        </p:spPr>
        <p:txBody>
          <a:bodyPr/>
          <a:lstStyle/>
          <a:p>
            <a:pPr marL="0" indent="0">
              <a:buFont typeface="Arial" pitchFamily="34" charset="0"/>
              <a:buNone/>
            </a:pPr>
            <a:r>
              <a:rPr lang="ru-RU" altLang="ru-RU" smtClean="0"/>
              <a:t>работа сотрудника (при отсутствии нарушений и т.д.) предполагает, как правило, определенный размер выплат стимулирующего характера. Поэтому и фонд оплаты труда учреждения, и средняя заработная плата работника включают определенный размер выплат стимулирующего характера (что определяется, в первую очередь, финансовыми возможностями учреждения). </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a:xfrm>
            <a:off x="457200" y="84138"/>
            <a:ext cx="8229600" cy="633412"/>
          </a:xfrm>
        </p:spPr>
        <p:txBody>
          <a:bodyPr/>
          <a:lstStyle/>
          <a:p>
            <a:r>
              <a:rPr lang="ru-RU" altLang="ru-RU" smtClean="0"/>
              <a:t>Итак, выплаты: </a:t>
            </a:r>
          </a:p>
        </p:txBody>
      </p:sp>
      <p:sp>
        <p:nvSpPr>
          <p:cNvPr id="28675" name="Объект 2"/>
          <p:cNvSpPr>
            <a:spLocks noGrp="1"/>
          </p:cNvSpPr>
          <p:nvPr>
            <p:ph idx="1"/>
          </p:nvPr>
        </p:nvSpPr>
        <p:spPr>
          <a:xfrm>
            <a:off x="7938" y="746125"/>
            <a:ext cx="9144000" cy="4525963"/>
          </a:xfrm>
        </p:spPr>
        <p:txBody>
          <a:bodyPr/>
          <a:lstStyle/>
          <a:p>
            <a:pPr>
              <a:lnSpc>
                <a:spcPct val="85000"/>
              </a:lnSpc>
              <a:spcBef>
                <a:spcPct val="0"/>
              </a:spcBef>
            </a:pPr>
            <a:r>
              <a:rPr lang="ru-RU" altLang="ru-RU" smtClean="0"/>
              <a:t>в одних случаях «зарабатываются» - имея в виду, что работник способен повлиять на установленные показатели в сторону их увеличения 1-ый вариант); </a:t>
            </a:r>
          </a:p>
          <a:p>
            <a:pPr>
              <a:lnSpc>
                <a:spcPct val="85000"/>
              </a:lnSpc>
              <a:spcBef>
                <a:spcPct val="0"/>
              </a:spcBef>
            </a:pPr>
            <a:r>
              <a:rPr lang="ru-RU" altLang="ru-RU" smtClean="0"/>
              <a:t>в других случаях вы из платы устанавливаются исходя из ожидаемого объема работ – 2-й вариант;</a:t>
            </a:r>
          </a:p>
          <a:p>
            <a:pPr>
              <a:lnSpc>
                <a:spcPct val="85000"/>
              </a:lnSpc>
              <a:spcBef>
                <a:spcPct val="0"/>
              </a:spcBef>
            </a:pPr>
            <a:r>
              <a:rPr lang="ru-RU" altLang="ru-RU" smtClean="0"/>
              <a:t>в третьих случаях «авансом» устанавливается максимально возможный уровень выплат, подлежащий, однако, уменьшению при несоблюдении установленных условиях осуществления выплат (наличие тех или иных упущений и т.д.) – 3-ой вариант.</a:t>
            </a:r>
          </a:p>
          <a:p>
            <a:endParaRPr lang="ru-RU" altLang="ru-RU" smtClean="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type="title"/>
          </p:nvPr>
        </p:nvSpPr>
        <p:spPr>
          <a:xfrm>
            <a:off x="457200" y="452438"/>
            <a:ext cx="8229600" cy="1143000"/>
          </a:xfrm>
        </p:spPr>
        <p:txBody>
          <a:bodyPr/>
          <a:lstStyle/>
          <a:p>
            <a:r>
              <a:rPr lang="ru-RU" b="1" smtClean="0"/>
              <a:t>Если работник превысил объем – обязаны ли ему доплачивать?</a:t>
            </a:r>
            <a:r>
              <a:rPr lang="ru-RU" smtClean="0"/>
              <a:t/>
            </a:r>
            <a:br>
              <a:rPr lang="ru-RU" smtClean="0"/>
            </a:br>
            <a:endParaRPr lang="ru-RU" smtClean="0"/>
          </a:p>
        </p:txBody>
      </p:sp>
      <p:sp>
        <p:nvSpPr>
          <p:cNvPr id="29699" name="Объект 2"/>
          <p:cNvSpPr>
            <a:spLocks noGrp="1"/>
          </p:cNvSpPr>
          <p:nvPr>
            <p:ph idx="1"/>
          </p:nvPr>
        </p:nvSpPr>
        <p:spPr/>
        <p:txBody>
          <a:bodyPr/>
          <a:lstStyle/>
          <a:p>
            <a:endParaRPr lang="ru-RU" smtClean="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Заголовок 1"/>
          <p:cNvSpPr>
            <a:spLocks noGrp="1"/>
          </p:cNvSpPr>
          <p:nvPr>
            <p:ph type="title"/>
          </p:nvPr>
        </p:nvSpPr>
        <p:spPr/>
        <p:txBody>
          <a:bodyPr/>
          <a:lstStyle/>
          <a:p>
            <a:r>
              <a:rPr lang="ru-RU" altLang="ru-RU" smtClean="0"/>
              <a:t>Критерии оценки деятельности:</a:t>
            </a:r>
            <a:br>
              <a:rPr lang="ru-RU" altLang="ru-RU" smtClean="0"/>
            </a:br>
            <a:endParaRPr lang="ru-RU" altLang="ru-RU" smtClean="0"/>
          </a:p>
        </p:txBody>
      </p:sp>
      <p:sp>
        <p:nvSpPr>
          <p:cNvPr id="30723" name="Объект 2"/>
          <p:cNvSpPr>
            <a:spLocks noGrp="1"/>
          </p:cNvSpPr>
          <p:nvPr>
            <p:ph idx="1"/>
          </p:nvPr>
        </p:nvSpPr>
        <p:spPr>
          <a:xfrm>
            <a:off x="0" y="981075"/>
            <a:ext cx="9144000" cy="4525963"/>
          </a:xfrm>
        </p:spPr>
        <p:txBody>
          <a:bodyPr/>
          <a:lstStyle/>
          <a:p>
            <a:r>
              <a:rPr lang="ru-RU" altLang="ru-RU" b="1" i="1" smtClean="0"/>
              <a:t>для работников финансовых служб </a:t>
            </a:r>
            <a:r>
              <a:rPr lang="ru-RU" altLang="ru-RU" smtClean="0"/>
              <a:t>(бухгалтерия, экономисты, служба маркетинга, менеджеры отдела платных услуг и т.д.) – увеличение объема доходов учреждения или соответствующего подразделения по всем (или определенным) источникам по сравнению с предыдущим годом на определенную величину. При достижении этого показателя – установление определенного размера ежемесячных выплат;</a:t>
            </a:r>
          </a:p>
          <a:p>
            <a:endParaRPr lang="ru-RU" altLang="ru-RU" smtClean="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Заголовок 1"/>
          <p:cNvSpPr>
            <a:spLocks noGrp="1"/>
          </p:cNvSpPr>
          <p:nvPr>
            <p:ph type="title"/>
          </p:nvPr>
        </p:nvSpPr>
        <p:spPr/>
        <p:txBody>
          <a:bodyPr/>
          <a:lstStyle/>
          <a:p>
            <a:endParaRPr lang="ru-RU" altLang="ru-RU" smtClean="0"/>
          </a:p>
        </p:txBody>
      </p:sp>
      <p:sp>
        <p:nvSpPr>
          <p:cNvPr id="31747" name="Объект 2"/>
          <p:cNvSpPr>
            <a:spLocks noGrp="1"/>
          </p:cNvSpPr>
          <p:nvPr>
            <p:ph idx="1"/>
          </p:nvPr>
        </p:nvSpPr>
        <p:spPr/>
        <p:txBody>
          <a:bodyPr/>
          <a:lstStyle/>
          <a:p>
            <a:r>
              <a:rPr lang="ru-RU" altLang="ru-RU" smtClean="0"/>
              <a:t>для работников статистики, для кадровой службы, бухгалтерии, экономистов: своевременная сдача отчетов; правильность ведения документации и т.д.</a:t>
            </a:r>
          </a:p>
          <a:p>
            <a:endParaRPr lang="ru-RU" altLang="ru-RU" smtClean="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Заголовок 1"/>
          <p:cNvSpPr>
            <a:spLocks noGrp="1"/>
          </p:cNvSpPr>
          <p:nvPr>
            <p:ph type="title"/>
          </p:nvPr>
        </p:nvSpPr>
        <p:spPr>
          <a:xfrm>
            <a:off x="457200" y="-100013"/>
            <a:ext cx="8229600" cy="1143001"/>
          </a:xfrm>
        </p:spPr>
        <p:txBody>
          <a:bodyPr/>
          <a:lstStyle/>
          <a:p>
            <a:r>
              <a:rPr lang="ru-RU" altLang="ru-RU" smtClean="0"/>
              <a:t>Важный момент: </a:t>
            </a:r>
          </a:p>
        </p:txBody>
      </p:sp>
      <p:sp>
        <p:nvSpPr>
          <p:cNvPr id="32771" name="Объект 2"/>
          <p:cNvSpPr>
            <a:spLocks noGrp="1"/>
          </p:cNvSpPr>
          <p:nvPr>
            <p:ph idx="1"/>
          </p:nvPr>
        </p:nvSpPr>
        <p:spPr>
          <a:xfrm>
            <a:off x="0" y="908050"/>
            <a:ext cx="9144000" cy="4525963"/>
          </a:xfrm>
        </p:spPr>
        <p:txBody>
          <a:bodyPr/>
          <a:lstStyle/>
          <a:p>
            <a:r>
              <a:rPr lang="ru-RU" altLang="ru-RU" smtClean="0"/>
              <a:t>нецелесообразно такой показатель как «отсутствие нарушений в ведении документации», «правильность ведения документации» и т.д. делать ключевыми (то есть, не стоит из-за этих показателей лишать работника всей или основной части выплат стимулирующего характера), поскольку сами требования к ведению документации не совершенны, не всегда конкретны, содержат противоречия и т.д. </a:t>
            </a:r>
          </a:p>
          <a:p>
            <a:endParaRPr lang="ru-RU" altLang="ru-RU" smtClean="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p:cNvSpPr>
            <a:spLocks noGrp="1"/>
          </p:cNvSpPr>
          <p:nvPr>
            <p:ph type="title"/>
          </p:nvPr>
        </p:nvSpPr>
        <p:spPr/>
        <p:txBody>
          <a:bodyPr/>
          <a:lstStyle/>
          <a:p>
            <a:r>
              <a:rPr lang="ru-RU" altLang="ru-RU" smtClean="0"/>
              <a:t>Комментарий: </a:t>
            </a:r>
          </a:p>
        </p:txBody>
      </p:sp>
      <p:sp>
        <p:nvSpPr>
          <p:cNvPr id="33795" name="Объект 2"/>
          <p:cNvSpPr>
            <a:spLocks noGrp="1"/>
          </p:cNvSpPr>
          <p:nvPr>
            <p:ph idx="1"/>
          </p:nvPr>
        </p:nvSpPr>
        <p:spPr/>
        <p:txBody>
          <a:bodyPr/>
          <a:lstStyle/>
          <a:p>
            <a:r>
              <a:rPr lang="ru-RU" altLang="ru-RU" smtClean="0"/>
              <a:t>наказывать работников можно только в случаях наличия вины. Например, задержка сдачи отчетов может быть обусловлены требованиями вышестоящих органов, Минфина, Росстата и т.д. о введении отчетов в недостаточно отработанную компьютерную систему и т.п.</a:t>
            </a:r>
          </a:p>
          <a:p>
            <a:endParaRPr lang="ru-RU" altLang="ru-RU"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a:xfrm>
            <a:off x="457200" y="0"/>
            <a:ext cx="8229600" cy="1143000"/>
          </a:xfrm>
        </p:spPr>
        <p:txBody>
          <a:bodyPr/>
          <a:lstStyle/>
          <a:p>
            <a:r>
              <a:rPr lang="ru-RU" smtClean="0"/>
              <a:t>Таким образом,</a:t>
            </a:r>
          </a:p>
        </p:txBody>
      </p:sp>
      <p:sp>
        <p:nvSpPr>
          <p:cNvPr id="34819" name="Содержимое 2"/>
          <p:cNvSpPr>
            <a:spLocks noGrp="1"/>
          </p:cNvSpPr>
          <p:nvPr>
            <p:ph idx="1"/>
          </p:nvPr>
        </p:nvSpPr>
        <p:spPr>
          <a:xfrm>
            <a:off x="0" y="928688"/>
            <a:ext cx="9144000" cy="4983162"/>
          </a:xfrm>
        </p:spPr>
        <p:txBody>
          <a:bodyPr/>
          <a:lstStyle/>
          <a:p>
            <a:pPr>
              <a:buFont typeface="Arial" pitchFamily="34" charset="0"/>
              <a:buNone/>
            </a:pPr>
            <a:r>
              <a:rPr lang="ru-RU" smtClean="0"/>
              <a:t>	</a:t>
            </a:r>
            <a:r>
              <a:rPr lang="ru-RU" sz="4400" smtClean="0"/>
              <a:t>новая система оплаты труда в здравоохранении будет одновременно:</a:t>
            </a:r>
          </a:p>
          <a:p>
            <a:r>
              <a:rPr lang="ru-RU" sz="4400" smtClean="0"/>
              <a:t>и отраслевой</a:t>
            </a:r>
          </a:p>
          <a:p>
            <a:r>
              <a:rPr lang="ru-RU" sz="4400" smtClean="0"/>
              <a:t>и региональной (ведомственной – для федеральных учреждений)</a:t>
            </a:r>
          </a:p>
          <a:p>
            <a:r>
              <a:rPr lang="ru-RU" sz="4400" smtClean="0"/>
              <a:t>И касается она только медицинских работников</a:t>
            </a:r>
          </a:p>
          <a:p>
            <a:endParaRPr lang="ru-RU" sz="4400" smtClean="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a:xfrm>
            <a:off x="457200" y="115888"/>
            <a:ext cx="8229600" cy="563562"/>
          </a:xfrm>
        </p:spPr>
        <p:txBody>
          <a:bodyPr/>
          <a:lstStyle/>
          <a:p>
            <a:r>
              <a:rPr lang="ru-RU" altLang="ru-RU" smtClean="0"/>
              <a:t>Итак, </a:t>
            </a:r>
          </a:p>
        </p:txBody>
      </p:sp>
      <p:sp>
        <p:nvSpPr>
          <p:cNvPr id="34819" name="Объект 2"/>
          <p:cNvSpPr>
            <a:spLocks noGrp="1"/>
          </p:cNvSpPr>
          <p:nvPr>
            <p:ph idx="1"/>
          </p:nvPr>
        </p:nvSpPr>
        <p:spPr>
          <a:xfrm>
            <a:off x="0" y="744538"/>
            <a:ext cx="9144000" cy="4525962"/>
          </a:xfrm>
        </p:spPr>
        <p:txBody>
          <a:bodyPr/>
          <a:lstStyle/>
          <a:p>
            <a:pPr>
              <a:lnSpc>
                <a:spcPct val="75000"/>
              </a:lnSpc>
            </a:pPr>
            <a:r>
              <a:rPr lang="ru-RU" altLang="ru-RU" smtClean="0"/>
              <a:t>вовсе не обязательно устанавливать выплаты стимулирующего характера для работников именно за сверхплановые показатели (например, для работников скорой помощи – за вызовы). Действительно, сами сотрудники бригад скорой помощи, как правило, не могут формировать дополнительные (сверхплановые) вызовы. Исключения: сельская местность…</a:t>
            </a:r>
          </a:p>
          <a:p>
            <a:pPr>
              <a:lnSpc>
                <a:spcPct val="75000"/>
              </a:lnSpc>
            </a:pPr>
            <a:r>
              <a:rPr lang="ru-RU" altLang="ru-RU" smtClean="0"/>
              <a:t>Да и функции у скорой помощи сродни пожарной бригаде: чем меньше пожаров, чем меньше вызовов – тем лучше. Поэтому вовсе не обязательно привязывать выплаты стимулирующего характера именно к вызовам (к сверхплановым вызовам).</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type="title"/>
          </p:nvPr>
        </p:nvSpPr>
        <p:spPr/>
        <p:txBody>
          <a:bodyPr/>
          <a:lstStyle/>
          <a:p>
            <a:pPr>
              <a:lnSpc>
                <a:spcPct val="75000"/>
              </a:lnSpc>
            </a:pPr>
            <a:r>
              <a:rPr lang="ru-RU" altLang="ru-RU" smtClean="0"/>
              <a:t>Показатели, характеризующих работу скорой помощи: </a:t>
            </a:r>
          </a:p>
        </p:txBody>
      </p:sp>
      <p:sp>
        <p:nvSpPr>
          <p:cNvPr id="35843" name="Объект 2"/>
          <p:cNvSpPr>
            <a:spLocks noGrp="1"/>
          </p:cNvSpPr>
          <p:nvPr>
            <p:ph idx="1"/>
          </p:nvPr>
        </p:nvSpPr>
        <p:spPr>
          <a:xfrm>
            <a:off x="0" y="1417638"/>
            <a:ext cx="9144000" cy="4525962"/>
          </a:xfrm>
        </p:spPr>
        <p:txBody>
          <a:bodyPr/>
          <a:lstStyle/>
          <a:p>
            <a:pPr>
              <a:lnSpc>
                <a:spcPct val="75000"/>
              </a:lnSpc>
              <a:spcBef>
                <a:spcPct val="0"/>
              </a:spcBef>
            </a:pPr>
            <a:r>
              <a:rPr lang="ru-RU" altLang="ru-RU" smtClean="0"/>
              <a:t>время доезда до места вызова, </a:t>
            </a:r>
          </a:p>
          <a:p>
            <a:pPr>
              <a:lnSpc>
                <a:spcPct val="75000"/>
              </a:lnSpc>
              <a:spcBef>
                <a:spcPct val="0"/>
              </a:spcBef>
            </a:pPr>
            <a:r>
              <a:rPr lang="ru-RU" altLang="ru-RU" smtClean="0"/>
              <a:t>процент вызовов со временем доезда до 20 минут, </a:t>
            </a:r>
          </a:p>
          <a:p>
            <a:pPr>
              <a:lnSpc>
                <a:spcPct val="75000"/>
              </a:lnSpc>
              <a:spcBef>
                <a:spcPct val="0"/>
              </a:spcBef>
            </a:pPr>
            <a:r>
              <a:rPr lang="ru-RU" altLang="ru-RU" smtClean="0"/>
              <a:t>число повторных выездов по вине бригады и т.д.</a:t>
            </a:r>
          </a:p>
          <a:p>
            <a:pPr>
              <a:lnSpc>
                <a:spcPct val="75000"/>
              </a:lnSpc>
              <a:spcBef>
                <a:spcPct val="0"/>
              </a:spcBef>
            </a:pPr>
            <a:r>
              <a:rPr lang="ru-RU" altLang="ru-RU" smtClean="0"/>
              <a:t>показатели общего количества вызовов (безотносительно к плану), обслуженных отдельными бригадами, для распределения бригадного фонда оплаты труда (выплат стимулирующего характера), </a:t>
            </a:r>
          </a:p>
          <a:p>
            <a:pPr>
              <a:lnSpc>
                <a:spcPct val="75000"/>
              </a:lnSpc>
              <a:spcBef>
                <a:spcPct val="0"/>
              </a:spcBef>
            </a:pPr>
            <a:r>
              <a:rPr lang="ru-RU" altLang="ru-RU" smtClean="0"/>
              <a:t>количество вызовов, из числа поступивших за час (40 минут и т.д.) до окончания рабочей смены, которые не были обслужены и т.д. </a:t>
            </a:r>
          </a:p>
          <a:p>
            <a:endParaRPr lang="ru-RU" altLang="ru-RU" smtClean="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title"/>
          </p:nvPr>
        </p:nvSpPr>
        <p:spPr>
          <a:xfrm>
            <a:off x="457200" y="274638"/>
            <a:ext cx="8229600" cy="706437"/>
          </a:xfrm>
        </p:spPr>
        <p:txBody>
          <a:bodyPr/>
          <a:lstStyle/>
          <a:p>
            <a:r>
              <a:rPr lang="ru-RU" altLang="ru-RU" smtClean="0"/>
              <a:t>Рассматриваемая проблема </a:t>
            </a:r>
          </a:p>
        </p:txBody>
      </p:sp>
      <p:sp>
        <p:nvSpPr>
          <p:cNvPr id="36867" name="Объект 2"/>
          <p:cNvSpPr>
            <a:spLocks noGrp="1"/>
          </p:cNvSpPr>
          <p:nvPr>
            <p:ph idx="1"/>
          </p:nvPr>
        </p:nvSpPr>
        <p:spPr>
          <a:xfrm>
            <a:off x="457200" y="1268413"/>
            <a:ext cx="8229600" cy="4525962"/>
          </a:xfrm>
        </p:spPr>
        <p:txBody>
          <a:bodyPr/>
          <a:lstStyle/>
          <a:p>
            <a:r>
              <a:rPr lang="ru-RU" altLang="ru-RU" smtClean="0"/>
              <a:t>актуальна не только для скорой помощи, но и, например, для сотрудников регистратуры, приемного отделения и т.д. Для них, конечно, тоже можно установить выплаты за дополнительные объемы, но только как часть от общего фонда выплат стимулирующего характера – основную часть этих выплат они должны получать при отсутствии нарушений и т.д.</a:t>
            </a:r>
          </a:p>
          <a:p>
            <a:endParaRPr lang="ru-RU" altLang="ru-RU" smtClean="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p:txBody>
          <a:bodyPr/>
          <a:lstStyle/>
          <a:p>
            <a:endParaRPr lang="ru-RU" altLang="ru-RU" smtClean="0"/>
          </a:p>
        </p:txBody>
      </p:sp>
      <p:sp>
        <p:nvSpPr>
          <p:cNvPr id="37891" name="Объект 2"/>
          <p:cNvSpPr>
            <a:spLocks noGrp="1"/>
          </p:cNvSpPr>
          <p:nvPr>
            <p:ph idx="1"/>
          </p:nvPr>
        </p:nvSpPr>
        <p:spPr/>
        <p:txBody>
          <a:bodyPr/>
          <a:lstStyle/>
          <a:p>
            <a:r>
              <a:rPr lang="ru-RU" altLang="ru-RU" smtClean="0"/>
              <a:t>Почему для медицинских работников при введении эффективного контракта устанавливают «показатели и критерии оценки эффективности деятельности»? </a:t>
            </a:r>
          </a:p>
          <a:p>
            <a:r>
              <a:rPr lang="ru-RU" altLang="ru-RU" smtClean="0"/>
              <a:t>Почему медперсонал (врачей, медсестер и т.д.) вынуждают думать экономическими категориями?</a:t>
            </a:r>
          </a:p>
          <a:p>
            <a:endParaRPr lang="ru-RU" altLang="ru-RU" smtClean="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p:cNvSpPr>
            <a:spLocks noGrp="1"/>
          </p:cNvSpPr>
          <p:nvPr>
            <p:ph type="title"/>
          </p:nvPr>
        </p:nvSpPr>
        <p:spPr>
          <a:xfrm>
            <a:off x="457200" y="115888"/>
            <a:ext cx="8229600" cy="1143000"/>
          </a:xfrm>
        </p:spPr>
        <p:txBody>
          <a:bodyPr/>
          <a:lstStyle/>
          <a:p>
            <a:pPr>
              <a:lnSpc>
                <a:spcPct val="75000"/>
              </a:lnSpc>
            </a:pPr>
            <a:r>
              <a:rPr lang="ru-RU" altLang="ru-RU" smtClean="0"/>
              <a:t>Оказание медицинской помощи (оказание медицинских услуг) </a:t>
            </a:r>
          </a:p>
        </p:txBody>
      </p:sp>
      <p:sp>
        <p:nvSpPr>
          <p:cNvPr id="3" name="Объект 2"/>
          <p:cNvSpPr>
            <a:spLocks noGrp="1"/>
          </p:cNvSpPr>
          <p:nvPr>
            <p:ph idx="1"/>
          </p:nvPr>
        </p:nvSpPr>
        <p:spPr>
          <a:xfrm>
            <a:off x="409575" y="1258888"/>
            <a:ext cx="8686800" cy="4525962"/>
          </a:xfrm>
        </p:spPr>
        <p:txBody>
          <a:bodyPr/>
          <a:lstStyle/>
          <a:p>
            <a:pPr marL="0" indent="0">
              <a:lnSpc>
                <a:spcPct val="75000"/>
              </a:lnSpc>
              <a:buFont typeface="Arial" pitchFamily="34" charset="0"/>
              <a:buNone/>
              <a:defRPr/>
            </a:pPr>
            <a:r>
              <a:rPr lang="ru-RU" dirty="0" smtClean="0"/>
              <a:t>– </a:t>
            </a:r>
            <a:r>
              <a:rPr lang="ru-RU" dirty="0"/>
              <a:t>это хоть и весьма специфичное, но все же производство. Любое производство предполагает учет ресурсов и результатов. Не всегда на каждом рабочем месте можно учесть и ресурсы (затраты), и результаты, то есть эффективность. Но нужно учитывать хотя бы то, что возможно. Где-то это количество и стоимость израсходованных медикаментов (расходных материалов), где-то объемы помощи, где-то показатели качества и т.д. Решение этой задачи как раз и стремится обеспечить эффективный контракт.</a:t>
            </a:r>
          </a:p>
          <a:p>
            <a:pPr>
              <a:defRPr/>
            </a:pPr>
            <a:endParaRPr lang="ru-RU"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Заголовок 1"/>
          <p:cNvSpPr>
            <a:spLocks noGrp="1"/>
          </p:cNvSpPr>
          <p:nvPr>
            <p:ph type="title"/>
          </p:nvPr>
        </p:nvSpPr>
        <p:spPr/>
        <p:txBody>
          <a:bodyPr/>
          <a:lstStyle/>
          <a:p>
            <a:r>
              <a:rPr lang="ru-RU" altLang="ru-RU" b="1" smtClean="0"/>
              <a:t>КТУ и балльная система</a:t>
            </a:r>
            <a:endParaRPr lang="ru-RU" altLang="ru-RU" smtClean="0"/>
          </a:p>
        </p:txBody>
      </p:sp>
      <p:sp>
        <p:nvSpPr>
          <p:cNvPr id="39939" name="Объект 2"/>
          <p:cNvSpPr>
            <a:spLocks noGrp="1"/>
          </p:cNvSpPr>
          <p:nvPr>
            <p:ph idx="1"/>
          </p:nvPr>
        </p:nvSpPr>
        <p:spPr/>
        <p:txBody>
          <a:bodyPr/>
          <a:lstStyle/>
          <a:p>
            <a:endParaRPr lang="ru-RU" altLang="ru-RU" smtClean="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Заголовок 1"/>
          <p:cNvSpPr>
            <a:spLocks noGrp="1"/>
          </p:cNvSpPr>
          <p:nvPr>
            <p:ph type="title"/>
          </p:nvPr>
        </p:nvSpPr>
        <p:spPr/>
        <p:txBody>
          <a:bodyPr/>
          <a:lstStyle/>
          <a:p>
            <a:endParaRPr lang="ru-RU" altLang="ru-RU" smtClean="0"/>
          </a:p>
        </p:txBody>
      </p:sp>
      <p:graphicFrame>
        <p:nvGraphicFramePr>
          <p:cNvPr id="4" name="Объект 3"/>
          <p:cNvGraphicFramePr>
            <a:graphicFrameLocks noGrp="1"/>
          </p:cNvGraphicFramePr>
          <p:nvPr>
            <p:ph idx="1"/>
          </p:nvPr>
        </p:nvGraphicFramePr>
        <p:xfrm>
          <a:off x="0" y="115888"/>
          <a:ext cx="9144001" cy="6738935"/>
        </p:xfrm>
        <a:graphic>
          <a:graphicData uri="http://schemas.openxmlformats.org/drawingml/2006/table">
            <a:tbl>
              <a:tblPr firstRow="1" firstCol="1" bandRow="1">
                <a:tableStyleId>{5C22544A-7EE6-4342-B048-85BDC9FD1C3A}</a:tableStyleId>
              </a:tblPr>
              <a:tblGrid>
                <a:gridCol w="3047682"/>
                <a:gridCol w="3047682"/>
                <a:gridCol w="3048637"/>
              </a:tblGrid>
              <a:tr h="436743">
                <a:tc>
                  <a:txBody>
                    <a:bodyPr/>
                    <a:lstStyle/>
                    <a:p>
                      <a:pPr algn="ctr">
                        <a:lnSpc>
                          <a:spcPct val="75000"/>
                        </a:lnSpc>
                        <a:spcAft>
                          <a:spcPts val="0"/>
                        </a:spcAft>
                      </a:pPr>
                      <a:r>
                        <a:rPr lang="ru-RU" sz="1800" dirty="0">
                          <a:effectLst/>
                        </a:rPr>
                        <a:t>Основные характеристики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gn="ctr">
                        <a:lnSpc>
                          <a:spcPct val="75000"/>
                        </a:lnSpc>
                        <a:spcAft>
                          <a:spcPts val="0"/>
                        </a:spcAft>
                      </a:pPr>
                      <a:r>
                        <a:rPr lang="ru-RU" sz="1800">
                          <a:effectLst/>
                        </a:rPr>
                        <a:t>КТУ</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gn="ctr">
                        <a:lnSpc>
                          <a:spcPct val="75000"/>
                        </a:lnSpc>
                        <a:spcAft>
                          <a:spcPts val="0"/>
                        </a:spcAft>
                      </a:pPr>
                      <a:r>
                        <a:rPr lang="ru-RU" sz="1800">
                          <a:effectLst/>
                        </a:rPr>
                        <a:t>Балльная система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r>
              <a:tr h="1048868">
                <a:tc>
                  <a:txBody>
                    <a:bodyPr/>
                    <a:lstStyle/>
                    <a:p>
                      <a:pPr>
                        <a:lnSpc>
                          <a:spcPct val="75000"/>
                        </a:lnSpc>
                        <a:spcAft>
                          <a:spcPts val="0"/>
                        </a:spcAft>
                      </a:pPr>
                      <a:r>
                        <a:rPr lang="ru-RU" sz="1800" dirty="0">
                          <a:effectLst/>
                        </a:rPr>
                        <a:t>Основная задача –обеспечить:</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dirty="0">
                          <a:effectLst/>
                        </a:rPr>
                        <a:t>выполнение всего объема медицинской помощи независимо от фактической численности работников коллектива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a:effectLst/>
                        </a:rPr>
                        <a:t>оценку эффективности деятельности конкретного работника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r>
              <a:tr h="1048868">
                <a:tc>
                  <a:txBody>
                    <a:bodyPr/>
                    <a:lstStyle/>
                    <a:p>
                      <a:pPr>
                        <a:lnSpc>
                          <a:spcPct val="75000"/>
                        </a:lnSpc>
                        <a:spcAft>
                          <a:spcPts val="0"/>
                        </a:spcAft>
                      </a:pPr>
                      <a:r>
                        <a:rPr lang="ru-RU" sz="1800">
                          <a:effectLst/>
                        </a:rPr>
                        <a:t>В основе лежит перераспределение коллективного фонда оплаты труда с учетом:</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dirty="0">
                          <a:effectLst/>
                        </a:rPr>
                        <a:t>трудового вклада работника в общий результат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a:effectLst/>
                        </a:rPr>
                        <a:t>степени достижения работником установленных для него персональных показателей и критериев оценки деятельности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r>
              <a:tr h="632915">
                <a:tc>
                  <a:txBody>
                    <a:bodyPr/>
                    <a:lstStyle/>
                    <a:p>
                      <a:pPr>
                        <a:lnSpc>
                          <a:spcPct val="75000"/>
                        </a:lnSpc>
                        <a:spcAft>
                          <a:spcPts val="0"/>
                        </a:spcAft>
                      </a:pPr>
                      <a:r>
                        <a:rPr lang="ru-RU" sz="1800">
                          <a:effectLst/>
                        </a:rPr>
                        <a:t>На оценку деятельности работника коллективные результаты: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dirty="0">
                          <a:effectLst/>
                        </a:rPr>
                        <a:t>как правило, влияют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dirty="0">
                          <a:effectLst/>
                        </a:rPr>
                        <a:t>как правило, не </a:t>
                      </a:r>
                      <a:r>
                        <a:rPr lang="ru-RU" sz="1800" dirty="0" smtClean="0">
                          <a:effectLst/>
                        </a:rPr>
                        <a:t>влияют (за</a:t>
                      </a:r>
                      <a:r>
                        <a:rPr lang="ru-RU" sz="1800" baseline="0" dirty="0" smtClean="0">
                          <a:effectLst/>
                        </a:rPr>
                        <a:t> исключением финансовых)</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r>
              <a:tr h="632915">
                <a:tc>
                  <a:txBody>
                    <a:bodyPr/>
                    <a:lstStyle/>
                    <a:p>
                      <a:pPr>
                        <a:lnSpc>
                          <a:spcPct val="75000"/>
                        </a:lnSpc>
                        <a:spcAft>
                          <a:spcPts val="0"/>
                        </a:spcAft>
                      </a:pPr>
                      <a:r>
                        <a:rPr lang="ru-RU" sz="1800">
                          <a:effectLst/>
                        </a:rPr>
                        <a:t>Касается: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dirty="0">
                          <a:effectLst/>
                        </a:rPr>
                        <a:t>как общего фонда оплаты труда, так и только выплат стимулирующего характера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dirty="0">
                          <a:effectLst/>
                        </a:rPr>
                        <a:t>как правило, только выплат стимулирующего характера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r>
              <a:tr h="632915">
                <a:tc>
                  <a:txBody>
                    <a:bodyPr/>
                    <a:lstStyle/>
                    <a:p>
                      <a:pPr>
                        <a:lnSpc>
                          <a:spcPct val="75000"/>
                        </a:lnSpc>
                        <a:spcAft>
                          <a:spcPts val="0"/>
                        </a:spcAft>
                      </a:pPr>
                      <a:r>
                        <a:rPr lang="ru-RU" sz="1800">
                          <a:effectLst/>
                        </a:rPr>
                        <a:t>Используется обычно:</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a:effectLst/>
                        </a:rPr>
                        <a:t>при коллективных (бригадных) системах оплаты труда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dirty="0">
                          <a:effectLst/>
                        </a:rPr>
                        <a:t>в рамках эффективного контракта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r>
              <a:tr h="840891">
                <a:tc>
                  <a:txBody>
                    <a:bodyPr/>
                    <a:lstStyle/>
                    <a:p>
                      <a:pPr>
                        <a:lnSpc>
                          <a:spcPct val="75000"/>
                        </a:lnSpc>
                        <a:spcAft>
                          <a:spcPts val="0"/>
                        </a:spcAft>
                      </a:pPr>
                      <a:r>
                        <a:rPr lang="ru-RU" sz="1800">
                          <a:effectLst/>
                        </a:rPr>
                        <a:t>Кто производит оценку:</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a:effectLst/>
                        </a:rPr>
                        <a:t>уполномоченные коллективом лица: совет бригады, заведующий и т.д.</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dirty="0">
                          <a:effectLst/>
                        </a:rPr>
                        <a:t>администрация учреждения в лице заведующего и т.д., либо назначенная администрацией комиссия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r>
              <a:tr h="1464820">
                <a:tc>
                  <a:txBody>
                    <a:bodyPr/>
                    <a:lstStyle/>
                    <a:p>
                      <a:pPr>
                        <a:lnSpc>
                          <a:spcPct val="75000"/>
                        </a:lnSpc>
                        <a:spcAft>
                          <a:spcPts val="0"/>
                        </a:spcAft>
                      </a:pPr>
                      <a:r>
                        <a:rPr lang="ru-RU" sz="1800">
                          <a:effectLst/>
                        </a:rPr>
                        <a:t>Целесообразно применять в случаях, когда: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a:effectLst/>
                        </a:rPr>
                        <a:t>имеет место перераспределение обязанностей, выполняемых функций и т.д. – в целях стимулирования полноты выполнения коллективных показателей</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c>
                  <a:txBody>
                    <a:bodyPr/>
                    <a:lstStyle/>
                    <a:p>
                      <a:pPr>
                        <a:lnSpc>
                          <a:spcPct val="75000"/>
                        </a:lnSpc>
                        <a:spcAft>
                          <a:spcPts val="0"/>
                        </a:spcAft>
                      </a:pPr>
                      <a:r>
                        <a:rPr lang="ru-RU" sz="1800" dirty="0">
                          <a:effectLst/>
                        </a:rPr>
                        <a:t>первостепенной задачей является полнота оценки персональной деятельности конкретного работника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08" marR="47608" marT="0" marB="0"/>
                </a:tc>
              </a:tr>
            </a:tbl>
          </a:graphicData>
        </a:graphic>
      </p:graphicFrame>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Заголовок 1"/>
          <p:cNvSpPr>
            <a:spLocks noGrp="1"/>
          </p:cNvSpPr>
          <p:nvPr>
            <p:ph type="title"/>
          </p:nvPr>
        </p:nvSpPr>
        <p:spPr/>
        <p:txBody>
          <a:bodyPr/>
          <a:lstStyle/>
          <a:p>
            <a:r>
              <a:rPr lang="ru-RU" altLang="ru-RU" smtClean="0"/>
              <a:t>Эти различия не являются абсолютными. </a:t>
            </a:r>
          </a:p>
        </p:txBody>
      </p:sp>
      <p:sp>
        <p:nvSpPr>
          <p:cNvPr id="41987" name="Объект 2"/>
          <p:cNvSpPr>
            <a:spLocks noGrp="1"/>
          </p:cNvSpPr>
          <p:nvPr>
            <p:ph idx="1"/>
          </p:nvPr>
        </p:nvSpPr>
        <p:spPr/>
        <p:txBody>
          <a:bodyPr/>
          <a:lstStyle/>
          <a:p>
            <a:r>
              <a:rPr lang="ru-RU" altLang="ru-RU" smtClean="0"/>
              <a:t>Например, то, что КТУ обычно используется в рамках бригадных систем оплаты труда не исключает того, что КТУ может «вписаться» в систему оценки труда работников в рамках эффективного контракта.</a:t>
            </a:r>
          </a:p>
          <a:p>
            <a:endParaRPr lang="ru-RU" altLang="ru-RU" smtClean="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Заголовок 1"/>
          <p:cNvSpPr>
            <a:spLocks noGrp="1"/>
          </p:cNvSpPr>
          <p:nvPr>
            <p:ph type="title"/>
          </p:nvPr>
        </p:nvSpPr>
        <p:spPr/>
        <p:txBody>
          <a:bodyPr/>
          <a:lstStyle/>
          <a:p>
            <a:r>
              <a:rPr lang="ru-RU" altLang="ru-RU" smtClean="0"/>
              <a:t>Суть и балльной системы стимулирования, и КТУ едина: </a:t>
            </a:r>
          </a:p>
        </p:txBody>
      </p:sp>
      <p:sp>
        <p:nvSpPr>
          <p:cNvPr id="43011" name="Объект 2"/>
          <p:cNvSpPr>
            <a:spLocks noGrp="1"/>
          </p:cNvSpPr>
          <p:nvPr>
            <p:ph idx="1"/>
          </p:nvPr>
        </p:nvSpPr>
        <p:spPr/>
        <p:txBody>
          <a:bodyPr/>
          <a:lstStyle/>
          <a:p>
            <a:r>
              <a:rPr lang="ru-RU" altLang="ru-RU" smtClean="0"/>
              <a:t>выработка критериев распределения определенных денежных средств между работниками подразделения.</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Заголовок 1"/>
          <p:cNvSpPr>
            <a:spLocks noGrp="1"/>
          </p:cNvSpPr>
          <p:nvPr>
            <p:ph type="title"/>
          </p:nvPr>
        </p:nvSpPr>
        <p:spPr>
          <a:xfrm>
            <a:off x="457200" y="274638"/>
            <a:ext cx="8229600" cy="706437"/>
          </a:xfrm>
        </p:spPr>
        <p:txBody>
          <a:bodyPr/>
          <a:lstStyle/>
          <a:p>
            <a:r>
              <a:rPr lang="ru-RU" altLang="ru-RU" smtClean="0"/>
              <a:t>Источники средств могут быть различными. </a:t>
            </a:r>
          </a:p>
        </p:txBody>
      </p:sp>
      <p:sp>
        <p:nvSpPr>
          <p:cNvPr id="44035" name="Объект 2"/>
          <p:cNvSpPr>
            <a:spLocks noGrp="1"/>
          </p:cNvSpPr>
          <p:nvPr>
            <p:ph idx="1"/>
          </p:nvPr>
        </p:nvSpPr>
        <p:spPr>
          <a:xfrm>
            <a:off x="0" y="1417638"/>
            <a:ext cx="9144000" cy="4708525"/>
          </a:xfrm>
        </p:spPr>
        <p:txBody>
          <a:bodyPr/>
          <a:lstStyle/>
          <a:p>
            <a:r>
              <a:rPr lang="ru-RU" altLang="ru-RU" smtClean="0"/>
              <a:t>В обоих случаях это могут быть: вакантный фонд оплаты труда, экономии по фонду заработной платы, превышение фонда оплаты труда (рассчитанного по определенным критериям, например, в процентах от дохода) над фондом заработной платы (сумма окладов и других гарантированных выплат в соответствии с отработанным временем), сумма дохода от платных услуг и т.д. Таким образом, четких однозначных различий между КТУ и баллами нет.</a:t>
            </a:r>
          </a:p>
          <a:p>
            <a:endParaRPr lang="ru-RU" altLang="ru-RU"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ъект 2"/>
          <p:cNvSpPr>
            <a:spLocks noGrp="1"/>
          </p:cNvSpPr>
          <p:nvPr>
            <p:ph idx="1"/>
          </p:nvPr>
        </p:nvSpPr>
        <p:spPr>
          <a:xfrm>
            <a:off x="0" y="115888"/>
            <a:ext cx="9144000" cy="6010275"/>
          </a:xfrm>
        </p:spPr>
        <p:txBody>
          <a:bodyPr/>
          <a:lstStyle/>
          <a:p>
            <a:pPr>
              <a:lnSpc>
                <a:spcPct val="75000"/>
              </a:lnSpc>
              <a:spcBef>
                <a:spcPct val="0"/>
              </a:spcBef>
            </a:pPr>
            <a:r>
              <a:rPr lang="ru-RU" altLang="ru-RU" sz="4400" smtClean="0"/>
              <a:t>в) принять необходимые нормативные правовые акты, направленные на:</a:t>
            </a:r>
          </a:p>
          <a:p>
            <a:pPr>
              <a:lnSpc>
                <a:spcPct val="75000"/>
              </a:lnSpc>
              <a:spcBef>
                <a:spcPct val="0"/>
              </a:spcBef>
            </a:pPr>
            <a:r>
              <a:rPr lang="ru-RU" altLang="ru-RU" sz="4400" smtClean="0"/>
              <a:t>утверждение требований к структуре заработной платы медицинских работников, включая установление </a:t>
            </a:r>
            <a:r>
              <a:rPr lang="ru-RU" altLang="ru-RU" sz="4400" smtClean="0">
                <a:solidFill>
                  <a:srgbClr val="00B0F0"/>
                </a:solidFill>
              </a:rPr>
              <a:t>доли гарантированных выплат по должностным окладам в структуре заработной платы</a:t>
            </a:r>
            <a:r>
              <a:rPr lang="ru-RU" altLang="ru-RU" sz="4400" smtClean="0"/>
              <a:t>, предусмотрев при этом неснижение компенсационных и иных выплат;</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Заголовок 1"/>
          <p:cNvSpPr>
            <a:spLocks noGrp="1"/>
          </p:cNvSpPr>
          <p:nvPr>
            <p:ph type="title"/>
          </p:nvPr>
        </p:nvSpPr>
        <p:spPr>
          <a:xfrm>
            <a:off x="0" y="115888"/>
            <a:ext cx="9144000" cy="576262"/>
          </a:xfrm>
        </p:spPr>
        <p:txBody>
          <a:bodyPr/>
          <a:lstStyle/>
          <a:p>
            <a:r>
              <a:rPr lang="ru-RU" altLang="ru-RU" smtClean="0"/>
              <a:t>Исторически система КТУ возникла </a:t>
            </a:r>
          </a:p>
        </p:txBody>
      </p:sp>
      <p:sp>
        <p:nvSpPr>
          <p:cNvPr id="45059" name="Объект 2"/>
          <p:cNvSpPr>
            <a:spLocks noGrp="1"/>
          </p:cNvSpPr>
          <p:nvPr>
            <p:ph idx="1"/>
          </p:nvPr>
        </p:nvSpPr>
        <p:spPr>
          <a:xfrm>
            <a:off x="0" y="908050"/>
            <a:ext cx="9144000" cy="4525963"/>
          </a:xfrm>
        </p:spPr>
        <p:txBody>
          <a:bodyPr/>
          <a:lstStyle/>
          <a:p>
            <a:pPr>
              <a:lnSpc>
                <a:spcPct val="75000"/>
              </a:lnSpc>
            </a:pPr>
            <a:r>
              <a:rPr lang="ru-RU" altLang="ru-RU" smtClean="0"/>
              <a:t>как механизм распределения вакантного фонда оплаты труда – с тем, чтобы при выполнении работ не полным коллективом (отпуска, больничные и т.д.) в целях заполнения вакантных должностей (выполнения работ временно отсутствующих работников) ежемесячно не оформлять совместительство, либо совмещение профессий (должностей), расширение зон обслуживания и т.д. Основная задача КТУ – обеспечить выполнение всего объема медицинской помощи независимо от фактической численности работников коллектива.</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Заголовок 1"/>
          <p:cNvSpPr>
            <a:spLocks noGrp="1"/>
          </p:cNvSpPr>
          <p:nvPr>
            <p:ph type="title"/>
          </p:nvPr>
        </p:nvSpPr>
        <p:spPr/>
        <p:txBody>
          <a:bodyPr/>
          <a:lstStyle/>
          <a:p>
            <a:r>
              <a:rPr lang="ru-RU" altLang="ru-RU" smtClean="0"/>
              <a:t>КТУ обычно предполагает, </a:t>
            </a:r>
          </a:p>
        </p:txBody>
      </p:sp>
      <p:sp>
        <p:nvSpPr>
          <p:cNvPr id="46083" name="Объект 2"/>
          <p:cNvSpPr>
            <a:spLocks noGrp="1"/>
          </p:cNvSpPr>
          <p:nvPr>
            <p:ph idx="1"/>
          </p:nvPr>
        </p:nvSpPr>
        <p:spPr/>
        <p:txBody>
          <a:bodyPr/>
          <a:lstStyle/>
          <a:p>
            <a:r>
              <a:rPr lang="ru-RU" altLang="ru-RU" smtClean="0"/>
              <a:t>что оценку вклада работника осуществляет сам коллектив – это снимает с администрации достаточно сложную задачу оценки вклада конкретного работника в коллективные результаты. Поэтому КТУ целесообразно там, где часто имеет место перераспределение обязанностей, выполняемых функций и т.д. между различными работниками.</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928688"/>
            <a:ext cx="8229600" cy="4525962"/>
          </a:xfrm>
        </p:spPr>
        <p:txBody>
          <a:bodyPr>
            <a:normAutofit fontScale="92500" lnSpcReduction="10000"/>
          </a:bodyPr>
          <a:lstStyle/>
          <a:p>
            <a:pPr marL="0" indent="0">
              <a:buFont typeface="Arial" pitchFamily="34" charset="0"/>
              <a:buNone/>
              <a:defRPr/>
            </a:pPr>
            <a:r>
              <a:rPr lang="ru-RU" altLang="ru-RU" b="1" dirty="0" smtClean="0">
                <a:latin typeface="Times New Roman" pitchFamily="18" charset="0"/>
                <a:cs typeface="Times New Roman" pitchFamily="18" charset="0"/>
              </a:rPr>
              <a:t>Периодичность выплат</a:t>
            </a:r>
          </a:p>
          <a:p>
            <a:pPr>
              <a:defRPr/>
            </a:pPr>
            <a:r>
              <a:rPr lang="ru-RU" altLang="ru-RU" dirty="0" smtClean="0">
                <a:latin typeface="Times New Roman" pitchFamily="18" charset="0"/>
                <a:cs typeface="Times New Roman" pitchFamily="18" charset="0"/>
              </a:rPr>
              <a:t>Ежемесячно</a:t>
            </a:r>
            <a:endParaRPr lang="ru-RU" altLang="ru-RU" dirty="0">
              <a:latin typeface="Times New Roman" pitchFamily="18" charset="0"/>
              <a:cs typeface="Times New Roman" pitchFamily="18" charset="0"/>
            </a:endParaRPr>
          </a:p>
          <a:p>
            <a:pPr>
              <a:defRPr/>
            </a:pPr>
            <a:r>
              <a:rPr lang="ru-RU" altLang="ru-RU" dirty="0">
                <a:latin typeface="Times New Roman" pitchFamily="18" charset="0"/>
                <a:cs typeface="Times New Roman" pitchFamily="18" charset="0"/>
              </a:rPr>
              <a:t>Ежеквартально</a:t>
            </a:r>
          </a:p>
          <a:p>
            <a:pPr>
              <a:defRPr/>
            </a:pPr>
            <a:r>
              <a:rPr lang="ru-RU" altLang="ru-RU" dirty="0">
                <a:latin typeface="Times New Roman" pitchFamily="18" charset="0"/>
                <a:cs typeface="Times New Roman" pitchFamily="18" charset="0"/>
              </a:rPr>
              <a:t>Ежегодно</a:t>
            </a:r>
          </a:p>
          <a:p>
            <a:pPr marL="0" indent="0">
              <a:buFont typeface="Arial" pitchFamily="34" charset="0"/>
              <a:buNone/>
              <a:defRPr/>
            </a:pPr>
            <a:r>
              <a:rPr lang="ru-RU" altLang="ru-RU" b="1" dirty="0">
                <a:latin typeface="Times New Roman" pitchFamily="18" charset="0"/>
                <a:cs typeface="Times New Roman" pitchFamily="18" charset="0"/>
              </a:rPr>
              <a:t>Успеем ежемесячно начислять?</a:t>
            </a:r>
          </a:p>
          <a:p>
            <a:pPr>
              <a:defRPr/>
            </a:pPr>
            <a:r>
              <a:rPr lang="ru-RU" altLang="ru-RU" dirty="0">
                <a:latin typeface="Times New Roman" pitchFamily="18" charset="0"/>
                <a:cs typeface="Times New Roman" pitchFamily="18" charset="0"/>
              </a:rPr>
              <a:t>С отставанием на месяц </a:t>
            </a:r>
            <a:r>
              <a:rPr lang="ru-RU" altLang="ru-RU" dirty="0" smtClean="0">
                <a:latin typeface="Times New Roman" pitchFamily="18" charset="0"/>
                <a:cs typeface="Times New Roman" pitchFamily="18" charset="0"/>
              </a:rPr>
              <a:t>(отражаем </a:t>
            </a:r>
            <a:r>
              <a:rPr lang="ru-RU" altLang="ru-RU" dirty="0">
                <a:latin typeface="Times New Roman" pitchFamily="18" charset="0"/>
                <a:cs typeface="Times New Roman" pitchFamily="18" charset="0"/>
              </a:rPr>
              <a:t>в коллективном договоре)</a:t>
            </a:r>
          </a:p>
          <a:p>
            <a:pPr>
              <a:defRPr/>
            </a:pPr>
            <a:r>
              <a:rPr lang="ru-RU" altLang="ru-RU" dirty="0">
                <a:latin typeface="Times New Roman" pitchFamily="18" charset="0"/>
                <a:cs typeface="Times New Roman" pitchFamily="18" charset="0"/>
              </a:rPr>
              <a:t>А как быть, если работник уволился до окончания этого срока?</a:t>
            </a:r>
          </a:p>
          <a:p>
            <a:pPr>
              <a:defRPr/>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285750" y="785813"/>
            <a:ext cx="8229600" cy="5068887"/>
          </a:xfrm>
        </p:spPr>
        <p:txBody>
          <a:bodyPr>
            <a:normAutofit fontScale="92500" lnSpcReduction="10000"/>
          </a:bodyPr>
          <a:lstStyle/>
          <a:p>
            <a:pPr marL="0" indent="0" algn="ctr">
              <a:buFont typeface="Arial" pitchFamily="34" charset="0"/>
              <a:buNone/>
              <a:defRPr/>
            </a:pPr>
            <a:r>
              <a:rPr lang="ru-RU" altLang="ru-RU" b="1" dirty="0">
                <a:latin typeface="Times New Roman" pitchFamily="18" charset="0"/>
                <a:cs typeface="Times New Roman" pitchFamily="18" charset="0"/>
              </a:rPr>
              <a:t>Условия начисления выплат (приказ Минздрава № 421</a:t>
            </a:r>
            <a:r>
              <a:rPr lang="ru-RU" altLang="ru-RU" b="1" dirty="0" smtClean="0">
                <a:latin typeface="Times New Roman" pitchFamily="18" charset="0"/>
                <a:cs typeface="Times New Roman" pitchFamily="18" charset="0"/>
              </a:rPr>
              <a:t>)</a:t>
            </a:r>
          </a:p>
          <a:p>
            <a:pPr>
              <a:defRPr/>
            </a:pPr>
            <a:r>
              <a:rPr lang="ru-RU" altLang="ru-RU" dirty="0">
                <a:latin typeface="Times New Roman" pitchFamily="18" charset="0"/>
                <a:cs typeface="Times New Roman" pitchFamily="18" charset="0"/>
              </a:rPr>
              <a:t>Выплаты стимулирующего характера врачу не начисляются в следующих случаях:</a:t>
            </a:r>
          </a:p>
          <a:p>
            <a:pPr>
              <a:buFont typeface="Wingdings" panose="05000000000000000000" pitchFamily="2" charset="2"/>
              <a:buNone/>
              <a:defRPr/>
            </a:pPr>
            <a:r>
              <a:rPr lang="ru-RU" altLang="ru-RU" dirty="0">
                <a:latin typeface="Times New Roman" pitchFamily="18" charset="0"/>
                <a:cs typeface="Times New Roman" pitchFamily="18" charset="0"/>
              </a:rPr>
              <a:t>	</a:t>
            </a:r>
            <a:r>
              <a:rPr lang="ru-RU" altLang="ru-RU" b="1" dirty="0">
                <a:latin typeface="Times New Roman" pitchFamily="18" charset="0"/>
                <a:cs typeface="Times New Roman" pitchFamily="18" charset="0"/>
              </a:rPr>
              <a:t>а) </a:t>
            </a:r>
            <a:r>
              <a:rPr lang="ru-RU" altLang="ru-RU" dirty="0">
                <a:latin typeface="Times New Roman" pitchFamily="18" charset="0"/>
                <a:cs typeface="Times New Roman" pitchFamily="18" charset="0"/>
              </a:rPr>
              <a:t>наложения дисциплинарного взыскания в отчетном периоде;</a:t>
            </a:r>
          </a:p>
          <a:p>
            <a:pPr>
              <a:buFont typeface="Wingdings" panose="05000000000000000000" pitchFamily="2" charset="2"/>
              <a:buNone/>
              <a:defRPr/>
            </a:pPr>
            <a:r>
              <a:rPr lang="ru-RU" altLang="ru-RU" dirty="0">
                <a:latin typeface="Times New Roman" pitchFamily="18" charset="0"/>
                <a:cs typeface="Times New Roman" pitchFamily="18" charset="0"/>
              </a:rPr>
              <a:t>	</a:t>
            </a:r>
            <a:r>
              <a:rPr lang="ru-RU" altLang="ru-RU" b="1" dirty="0">
                <a:latin typeface="Times New Roman" pitchFamily="18" charset="0"/>
                <a:cs typeface="Times New Roman" pitchFamily="18" charset="0"/>
              </a:rPr>
              <a:t>б) </a:t>
            </a:r>
            <a:r>
              <a:rPr lang="ru-RU" altLang="ru-RU" dirty="0">
                <a:latin typeface="Times New Roman" pitchFamily="18" charset="0"/>
                <a:cs typeface="Times New Roman" pitchFamily="18" charset="0"/>
              </a:rPr>
              <a:t>выявленных фактов взимания денежных средств с пациентов за оказанную медицинскую помощь, предоставляемую в рамках </a:t>
            </a:r>
            <a:r>
              <a:rPr lang="ru-RU" altLang="ru-RU" dirty="0">
                <a:latin typeface="Times New Roman" pitchFamily="18" charset="0"/>
                <a:cs typeface="Times New Roman" pitchFamily="18" charset="0"/>
                <a:hlinkClick r:id="rId2" tooltip="Постановление Правительства РФ от 22.10.2012 N 1074 &quot;О программе государственных гарантий бесплатного оказания гражданам медицинской помощи на 2013 год и на плановый период 2014 и 2015 годов&quot;{КонсультантПлюс}"/>
              </a:rPr>
              <a:t>программы</a:t>
            </a:r>
            <a:r>
              <a:rPr lang="ru-RU" altLang="ru-RU" dirty="0">
                <a:latin typeface="Times New Roman" pitchFamily="18" charset="0"/>
                <a:cs typeface="Times New Roman" pitchFamily="18" charset="0"/>
              </a:rPr>
              <a:t> государственных гарантий бесплатно.</a:t>
            </a:r>
          </a:p>
          <a:p>
            <a:pPr>
              <a:defRPr/>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266700" y="188913"/>
            <a:ext cx="8893175" cy="6669087"/>
          </a:xfrm>
        </p:spPr>
        <p:txBody>
          <a:bodyPr anchor="ctr">
            <a:noAutofit/>
          </a:bodyPr>
          <a:lstStyle/>
          <a:p>
            <a:pPr marL="0" indent="0" algn="ctr">
              <a:spcBef>
                <a:spcPts val="0"/>
              </a:spcBef>
              <a:buFont typeface="Arial" pitchFamily="34" charset="0"/>
              <a:buNone/>
              <a:defRPr/>
            </a:pPr>
            <a:r>
              <a:rPr lang="ru-RU" sz="2400" b="1" dirty="0" smtClean="0">
                <a:latin typeface="Times New Roman" pitchFamily="18" charset="0"/>
                <a:cs typeface="Times New Roman" pitchFamily="18" charset="0"/>
              </a:rPr>
              <a:t>Какие возможны условия начисления выплат?</a:t>
            </a:r>
          </a:p>
          <a:p>
            <a:pPr>
              <a:lnSpc>
                <a:spcPct val="75000"/>
              </a:lnSpc>
              <a:spcBef>
                <a:spcPts val="0"/>
              </a:spcBef>
              <a:defRPr/>
            </a:pPr>
            <a:r>
              <a:rPr lang="ru-RU" sz="2400" dirty="0" smtClean="0">
                <a:latin typeface="Times New Roman" pitchFamily="18" charset="0"/>
                <a:cs typeface="Times New Roman" pitchFamily="18" charset="0"/>
              </a:rPr>
              <a:t>Отсутствие </a:t>
            </a:r>
            <a:r>
              <a:rPr lang="ru-RU" sz="2400" dirty="0">
                <a:latin typeface="Times New Roman" pitchFamily="18" charset="0"/>
                <a:cs typeface="Times New Roman" pitchFamily="18" charset="0"/>
              </a:rPr>
              <a:t>взысканий за отчетный </a:t>
            </a:r>
            <a:r>
              <a:rPr lang="ru-RU" sz="2400" dirty="0" smtClean="0">
                <a:latin typeface="Times New Roman" pitchFamily="18" charset="0"/>
                <a:cs typeface="Times New Roman" pitchFamily="18" charset="0"/>
              </a:rPr>
              <a:t>период;</a:t>
            </a:r>
            <a:endParaRPr lang="ru-RU" sz="2400" dirty="0">
              <a:latin typeface="Times New Roman" pitchFamily="18" charset="0"/>
              <a:cs typeface="Times New Roman" pitchFamily="18" charset="0"/>
            </a:endParaRPr>
          </a:p>
          <a:p>
            <a:pPr>
              <a:lnSpc>
                <a:spcPct val="75000"/>
              </a:lnSpc>
              <a:spcBef>
                <a:spcPts val="0"/>
              </a:spcBef>
              <a:defRPr/>
            </a:pPr>
            <a:r>
              <a:rPr lang="ru-RU" sz="2400" dirty="0">
                <a:latin typeface="Times New Roman" pitchFamily="18" charset="0"/>
                <a:cs typeface="Times New Roman" pitchFamily="18" charset="0"/>
              </a:rPr>
              <a:t>Отсутствие обоснованных жалоб;</a:t>
            </a:r>
          </a:p>
          <a:p>
            <a:pPr>
              <a:lnSpc>
                <a:spcPct val="75000"/>
              </a:lnSpc>
              <a:spcBef>
                <a:spcPts val="0"/>
              </a:spcBef>
              <a:defRPr/>
            </a:pPr>
            <a:r>
              <a:rPr lang="ru-RU" sz="2400" dirty="0">
                <a:latin typeface="Times New Roman" pitchFamily="18" charset="0"/>
                <a:cs typeface="Times New Roman" pitchFamily="18" charset="0"/>
              </a:rPr>
              <a:t>Отсутствие незаконного взимания денежных средств с граждан;</a:t>
            </a:r>
          </a:p>
          <a:p>
            <a:pPr>
              <a:lnSpc>
                <a:spcPct val="75000"/>
              </a:lnSpc>
              <a:spcBef>
                <a:spcPts val="0"/>
              </a:spcBef>
              <a:defRPr/>
            </a:pPr>
            <a:r>
              <a:rPr lang="ru-RU" sz="2400" dirty="0">
                <a:latin typeface="Times New Roman" pitchFamily="18" charset="0"/>
                <a:cs typeface="Times New Roman" pitchFamily="18" charset="0"/>
              </a:rPr>
              <a:t>Отсутствие случаев необоснованного отказа в оказании медицинской </a:t>
            </a:r>
            <a:r>
              <a:rPr lang="ru-RU" sz="2400" dirty="0" smtClean="0">
                <a:latin typeface="Times New Roman" pitchFamily="18" charset="0"/>
                <a:cs typeface="Times New Roman" pitchFamily="18" charset="0"/>
              </a:rPr>
              <a:t>помощи;</a:t>
            </a:r>
            <a:endParaRPr lang="ru-RU" sz="2400" dirty="0">
              <a:latin typeface="Times New Roman" pitchFamily="18" charset="0"/>
              <a:cs typeface="Times New Roman" pitchFamily="18" charset="0"/>
            </a:endParaRPr>
          </a:p>
          <a:p>
            <a:pPr>
              <a:lnSpc>
                <a:spcPct val="75000"/>
              </a:lnSpc>
              <a:spcBef>
                <a:spcPts val="0"/>
              </a:spcBef>
              <a:defRPr/>
            </a:pPr>
            <a:r>
              <a:rPr lang="ru-RU" sz="2400" dirty="0">
                <a:latin typeface="Times New Roman" pitchFamily="18" charset="0"/>
                <a:cs typeface="Times New Roman" pitchFamily="18" charset="0"/>
              </a:rPr>
              <a:t>Отсутствие нарушений трудовой и производственной дисциплины и т.д</a:t>
            </a:r>
            <a:r>
              <a:rPr lang="ru-RU" sz="2400" dirty="0" smtClean="0">
                <a:latin typeface="Times New Roman" pitchFamily="18" charset="0"/>
                <a:cs typeface="Times New Roman" pitchFamily="18" charset="0"/>
              </a:rPr>
              <a:t>.;</a:t>
            </a:r>
          </a:p>
          <a:p>
            <a:pPr>
              <a:lnSpc>
                <a:spcPct val="75000"/>
              </a:lnSpc>
              <a:spcBef>
                <a:spcPts val="0"/>
              </a:spcBef>
              <a:defRPr/>
            </a:pPr>
            <a:r>
              <a:rPr lang="ru-RU" sz="2400" dirty="0">
                <a:latin typeface="Times New Roman" pitchFamily="18" charset="0"/>
                <a:cs typeface="Times New Roman" pitchFamily="18" charset="0"/>
              </a:rPr>
              <a:t>Отсутствие случаев представления недостоверной отчетной информации;</a:t>
            </a:r>
          </a:p>
          <a:p>
            <a:pPr>
              <a:lnSpc>
                <a:spcPct val="75000"/>
              </a:lnSpc>
              <a:spcBef>
                <a:spcPts val="0"/>
              </a:spcBef>
              <a:defRPr/>
            </a:pPr>
            <a:r>
              <a:rPr lang="ru-RU" sz="2400" dirty="0">
                <a:latin typeface="Times New Roman" pitchFamily="18" charset="0"/>
                <a:cs typeface="Times New Roman" pitchFamily="18" charset="0"/>
              </a:rPr>
              <a:t>Соблюдение конфиденциальности, отсутствие нарушений врачебной, служебной, коммерческой или государственной тайны и др.</a:t>
            </a:r>
          </a:p>
          <a:p>
            <a:pPr>
              <a:lnSpc>
                <a:spcPct val="75000"/>
              </a:lnSpc>
              <a:spcBef>
                <a:spcPts val="0"/>
              </a:spcBef>
              <a:defRPr/>
            </a:pPr>
            <a:r>
              <a:rPr lang="ru-RU" sz="2400" dirty="0">
                <a:latin typeface="Times New Roman" pitchFamily="18" charset="0"/>
                <a:cs typeface="Times New Roman" pitchFamily="18" charset="0"/>
              </a:rPr>
              <a:t>Отсутствие штрафных санкций в рамках ОМС;</a:t>
            </a:r>
          </a:p>
          <a:p>
            <a:pPr>
              <a:lnSpc>
                <a:spcPct val="75000"/>
              </a:lnSpc>
              <a:spcBef>
                <a:spcPts val="0"/>
              </a:spcBef>
              <a:defRPr/>
            </a:pPr>
            <a:r>
              <a:rPr lang="ru-RU" sz="2400" dirty="0">
                <a:latin typeface="Times New Roman" pitchFamily="18" charset="0"/>
                <a:cs typeface="Times New Roman" pitchFamily="18" charset="0"/>
              </a:rPr>
              <a:t>Оплата со стороны СМО сверхплановых пациентов, если врачи превышают </a:t>
            </a:r>
            <a:r>
              <a:rPr lang="ru-RU" sz="2400" dirty="0" smtClean="0">
                <a:latin typeface="Times New Roman" pitchFamily="18" charset="0"/>
                <a:cs typeface="Times New Roman" pitchFamily="18" charset="0"/>
              </a:rPr>
              <a:t>планы;</a:t>
            </a:r>
            <a:endParaRPr lang="ru-RU" sz="2400" dirty="0">
              <a:latin typeface="Times New Roman" pitchFamily="18" charset="0"/>
              <a:cs typeface="Times New Roman" pitchFamily="18" charset="0"/>
            </a:endParaRPr>
          </a:p>
          <a:p>
            <a:pPr>
              <a:lnSpc>
                <a:spcPct val="75000"/>
              </a:lnSpc>
              <a:spcBef>
                <a:spcPts val="0"/>
              </a:spcBef>
              <a:defRPr/>
            </a:pPr>
            <a:r>
              <a:rPr lang="ru-RU" sz="2400" dirty="0">
                <a:latin typeface="Times New Roman" pitchFamily="18" charset="0"/>
                <a:cs typeface="Times New Roman" pitchFamily="18" charset="0"/>
              </a:rPr>
              <a:t>Определенное количество дежурств и т.д. (если врачи не очень хотят) – метод стимулирования (ведь это сверх основной </a:t>
            </a:r>
            <a:r>
              <a:rPr lang="ru-RU" sz="2400" dirty="0" smtClean="0">
                <a:latin typeface="Times New Roman" pitchFamily="18" charset="0"/>
                <a:cs typeface="Times New Roman" pitchFamily="18" charset="0"/>
              </a:rPr>
              <a:t>работы);</a:t>
            </a:r>
            <a:endParaRPr lang="ru-RU" sz="2400" dirty="0">
              <a:latin typeface="Times New Roman" pitchFamily="18" charset="0"/>
              <a:cs typeface="Times New Roman" pitchFamily="18" charset="0"/>
            </a:endParaRPr>
          </a:p>
          <a:p>
            <a:pPr>
              <a:lnSpc>
                <a:spcPct val="75000"/>
              </a:lnSpc>
              <a:spcBef>
                <a:spcPts val="0"/>
              </a:spcBef>
              <a:defRPr/>
            </a:pPr>
            <a:r>
              <a:rPr lang="ru-RU" sz="2400" dirty="0">
                <a:latin typeface="Times New Roman" pitchFamily="18" charset="0"/>
                <a:cs typeface="Times New Roman" pitchFamily="18" charset="0"/>
              </a:rPr>
              <a:t>Объем (процент) выполнения плана (если критерии качественные</a:t>
            </a:r>
            <a:r>
              <a:rPr lang="ru-RU" sz="2400" dirty="0" smtClean="0">
                <a:latin typeface="Times New Roman" pitchFamily="18" charset="0"/>
                <a:cs typeface="Times New Roman" pitchFamily="18" charset="0"/>
              </a:rPr>
              <a:t>);</a:t>
            </a:r>
          </a:p>
          <a:p>
            <a:pPr>
              <a:lnSpc>
                <a:spcPct val="75000"/>
              </a:lnSpc>
              <a:spcBef>
                <a:spcPts val="0"/>
              </a:spcBef>
              <a:defRPr/>
            </a:pPr>
            <a:r>
              <a:rPr lang="ru-RU" sz="2400" dirty="0" smtClean="0">
                <a:latin typeface="Times New Roman" pitchFamily="18" charset="0"/>
                <a:cs typeface="Times New Roman" pitchFamily="18" charset="0"/>
              </a:rPr>
              <a:t>Выполнение плановой нагрузки (для оплаты труда при оказании платных услуг в основное рабочее время)</a:t>
            </a:r>
            <a:endParaRPr lang="ru-RU" sz="2400" dirty="0">
              <a:latin typeface="Times New Roman" pitchFamily="18" charset="0"/>
              <a:cs typeface="Times New Roman" pitchFamily="18" charset="0"/>
            </a:endParaRPr>
          </a:p>
          <a:p>
            <a:pPr marL="0" indent="0">
              <a:spcBef>
                <a:spcPts val="0"/>
              </a:spcBef>
              <a:buFont typeface="Arial" pitchFamily="34" charset="0"/>
              <a:buNone/>
              <a:defRPr/>
            </a:pP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785813"/>
            <a:ext cx="8229600" cy="4768850"/>
          </a:xfrm>
        </p:spPr>
        <p:txBody>
          <a:bodyPr anchor="ctr"/>
          <a:lstStyle/>
          <a:p>
            <a:pPr marL="0" indent="0" algn="ctr">
              <a:buFont typeface="Arial" panose="020B0604020202020204" pitchFamily="34" charset="0"/>
              <a:buNone/>
              <a:defRPr/>
            </a:pPr>
            <a:r>
              <a:rPr lang="ru-RU" sz="3600" b="1" dirty="0">
                <a:latin typeface="Times New Roman" pitchFamily="18" charset="0"/>
                <a:cs typeface="Times New Roman" pitchFamily="18" charset="0"/>
              </a:rPr>
              <a:t>Показатели следует четко </a:t>
            </a:r>
            <a:r>
              <a:rPr lang="ru-RU" sz="3600" b="1" dirty="0" smtClean="0">
                <a:latin typeface="Times New Roman" pitchFamily="18" charset="0"/>
                <a:cs typeface="Times New Roman" pitchFamily="18" charset="0"/>
              </a:rPr>
              <a:t>разделить</a:t>
            </a:r>
          </a:p>
          <a:p>
            <a:pPr>
              <a:defRPr/>
            </a:pPr>
            <a:r>
              <a:rPr lang="ru-RU" dirty="0">
                <a:latin typeface="Times New Roman" pitchFamily="18" charset="0"/>
                <a:cs typeface="Times New Roman" pitchFamily="18" charset="0"/>
              </a:rPr>
              <a:t>на те, что будут выступать критериями оценки деятельности работника</a:t>
            </a:r>
          </a:p>
          <a:p>
            <a:pPr>
              <a:defRPr/>
            </a:pPr>
            <a:r>
              <a:rPr lang="ru-RU" dirty="0">
                <a:latin typeface="Times New Roman" pitchFamily="18" charset="0"/>
                <a:cs typeface="Times New Roman" pitchFamily="18" charset="0"/>
              </a:rPr>
              <a:t>на те, что будут выступать условиями осуществления выплат стимулирующего характера</a:t>
            </a:r>
          </a:p>
          <a:p>
            <a:pPr>
              <a:buFont typeface="Arial" charset="0"/>
              <a:buNone/>
              <a:defRPr/>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3704939835"/>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5328592"/>
          </a:xfrm>
        </p:spPr>
        <p:txBody>
          <a:bodyPr/>
          <a:lstStyle/>
          <a:p>
            <a:pPr marL="0" indent="0" algn="just">
              <a:buNone/>
            </a:pPr>
            <a:r>
              <a:rPr lang="ru-RU" sz="3600" b="1" dirty="0"/>
              <a:t>Проблема: Эффективный контракт внедрили, но сотрудники лучше работать не стали</a:t>
            </a:r>
            <a:r>
              <a:rPr lang="ru-RU" sz="3600" b="1" dirty="0" smtClean="0"/>
              <a:t>.</a:t>
            </a:r>
            <a:endParaRPr lang="ru-RU" sz="3600" dirty="0"/>
          </a:p>
          <a:p>
            <a:pPr marL="0" indent="0" algn="just">
              <a:buNone/>
            </a:pPr>
            <a:r>
              <a:rPr lang="ru-RU" sz="3600" dirty="0" smtClean="0"/>
              <a:t>Все </a:t>
            </a:r>
            <a:r>
              <a:rPr lang="ru-RU" sz="3600" dirty="0"/>
              <a:t>государственные (муниципальные) учреждения (далее – учреждения) отрапортовали о внедрении эффективного контракта. Однако реально его внедрили далеко не все. И не все, кто его внедрил, сделали это правильно.</a:t>
            </a:r>
          </a:p>
        </p:txBody>
      </p:sp>
    </p:spTree>
    <p:extLst>
      <p:ext uri="{BB962C8B-B14F-4D97-AF65-F5344CB8AC3E}">
        <p14:creationId xmlns:p14="http://schemas.microsoft.com/office/powerpoint/2010/main" xmlns="" val="168124937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76672"/>
            <a:ext cx="8496944" cy="5460510"/>
          </a:xfrm>
        </p:spPr>
        <p:txBody>
          <a:bodyPr/>
          <a:lstStyle/>
          <a:p>
            <a:pPr marL="0" indent="0" algn="just">
              <a:buNone/>
            </a:pPr>
            <a:r>
              <a:rPr lang="ru-RU" sz="4400" dirty="0"/>
              <a:t>Президент поручил разработать новую отраслевую систему оплаты труда работников здравоохранения, оценив при этом эффективность действующих систем оплаты труда. По сути, речь идет о ревизии эффективного контракта.</a:t>
            </a:r>
          </a:p>
        </p:txBody>
      </p:sp>
    </p:spTree>
    <p:extLst>
      <p:ext uri="{BB962C8B-B14F-4D97-AF65-F5344CB8AC3E}">
        <p14:creationId xmlns:p14="http://schemas.microsoft.com/office/powerpoint/2010/main" xmlns="" val="10597288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5328592"/>
          </a:xfrm>
        </p:spPr>
        <p:txBody>
          <a:bodyPr/>
          <a:lstStyle/>
          <a:p>
            <a:pPr marL="0" indent="0" algn="just">
              <a:buNone/>
            </a:pPr>
            <a:r>
              <a:rPr lang="ru-RU" sz="2800" b="1" dirty="0"/>
              <a:t>Можно выделить следующие основные критерии внедрения эффективного контракта:</a:t>
            </a:r>
          </a:p>
          <a:p>
            <a:pPr marL="0" indent="0" algn="just">
              <a:buNone/>
            </a:pPr>
            <a:r>
              <a:rPr lang="ru-RU" sz="2800" dirty="0"/>
              <a:t>1.	С работниками заключены трудовые договоры (дополнительные соглашения к трудовым договорам) в форме эффективного контракта. Форма эффективного контракта – это «Примерная форма трудового договора с работником государственного (муниципального) учреждения» - Приложение N 3 к «Программе поэтапного совершенствования системы оплаты труда в государственных (муниципальных) учреждениях на 2012 - 2018 годы», утвержденной Распоряжением № 2190-р. Договоры, заключенные ранее даты принятия данного распоряжения не могут рассматриваться как заключенные в форме эффективного контракта.</a:t>
            </a:r>
          </a:p>
        </p:txBody>
      </p:sp>
    </p:spTree>
    <p:extLst>
      <p:ext uri="{BB962C8B-B14F-4D97-AF65-F5344CB8AC3E}">
        <p14:creationId xmlns:p14="http://schemas.microsoft.com/office/powerpoint/2010/main" xmlns="" val="111406043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12968" cy="5328592"/>
          </a:xfrm>
        </p:spPr>
        <p:txBody>
          <a:bodyPr/>
          <a:lstStyle/>
          <a:p>
            <a:pPr marL="0" indent="0" algn="just">
              <a:buNone/>
            </a:pPr>
            <a:r>
              <a:rPr lang="ru-RU" sz="3400" dirty="0"/>
              <a:t>2.	В Положении об оплате труда и в трудовых договорах установлены показатели и критерии оценки эффективности деятельности сотрудников, а также условия осуществления выплат стимулирующего характера. </a:t>
            </a:r>
          </a:p>
          <a:p>
            <a:pPr marL="0" indent="0" algn="just">
              <a:buNone/>
            </a:pPr>
            <a:r>
              <a:rPr lang="ru-RU" sz="3400" dirty="0"/>
              <a:t>3.	В трудовых договорах и/или должностных инструкциях конкретизированы должностные обязанности работников.</a:t>
            </a:r>
          </a:p>
          <a:p>
            <a:pPr marL="0" indent="0" algn="just">
              <a:buNone/>
            </a:pPr>
            <a:r>
              <a:rPr lang="ru-RU" sz="3400" dirty="0"/>
              <a:t>4.	Реализованы предпосылки введения эффективного контракта.</a:t>
            </a:r>
          </a:p>
        </p:txBody>
      </p:sp>
    </p:spTree>
    <p:extLst>
      <p:ext uri="{BB962C8B-B14F-4D97-AF65-F5344CB8AC3E}">
        <p14:creationId xmlns:p14="http://schemas.microsoft.com/office/powerpoint/2010/main" xmlns="" val="2038477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Содержимое 2"/>
          <p:cNvSpPr>
            <a:spLocks noGrp="1"/>
          </p:cNvSpPr>
          <p:nvPr>
            <p:ph idx="1"/>
          </p:nvPr>
        </p:nvSpPr>
        <p:spPr>
          <a:xfrm>
            <a:off x="0" y="142875"/>
            <a:ext cx="9144000" cy="5983288"/>
          </a:xfrm>
        </p:spPr>
        <p:txBody>
          <a:bodyPr/>
          <a:lstStyle/>
          <a:p>
            <a:pPr algn="ctr">
              <a:buNone/>
            </a:pPr>
            <a:r>
              <a:rPr lang="ru-RU" sz="4400" b="1" dirty="0" smtClean="0"/>
              <a:t>Проблемы перехода на новую систему оплаты труда</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800" b="1" dirty="0"/>
              <a:t>Оценка (аудит) реализации эффективного контракта.</a:t>
            </a:r>
          </a:p>
          <a:p>
            <a:pPr marL="0" indent="0" algn="just">
              <a:buNone/>
            </a:pPr>
            <a:r>
              <a:rPr lang="ru-RU" sz="3800" dirty="0"/>
              <a:t>Необходимо провести ревизию «эффективного контракта» путем внутреннего аудита эффективности его внедрения. </a:t>
            </a:r>
          </a:p>
          <a:p>
            <a:pPr marL="0" indent="0" algn="just">
              <a:buNone/>
            </a:pPr>
            <a:r>
              <a:rPr lang="ru-RU" sz="3800" dirty="0"/>
              <a:t>Это необходимо как для того, чтобы эффективный контракт реально стал эффективным, так и для того, чтобы быть готовыми к проверкам. </a:t>
            </a:r>
          </a:p>
        </p:txBody>
      </p:sp>
    </p:spTree>
    <p:extLst>
      <p:ext uri="{BB962C8B-B14F-4D97-AF65-F5344CB8AC3E}">
        <p14:creationId xmlns:p14="http://schemas.microsoft.com/office/powerpoint/2010/main" xmlns="" val="22102085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100" b="1" dirty="0"/>
              <a:t>Предлагаем примерную форму «Чек-листа».  </a:t>
            </a:r>
          </a:p>
          <a:p>
            <a:pPr marL="0" indent="0" algn="just">
              <a:buNone/>
            </a:pPr>
            <a:r>
              <a:rPr lang="ru-RU" sz="3100" b="1" dirty="0" smtClean="0"/>
              <a:t>Цитата: </a:t>
            </a:r>
            <a:endParaRPr lang="ru-RU" sz="3100" dirty="0" smtClean="0"/>
          </a:p>
          <a:p>
            <a:pPr marL="0" indent="0" algn="just">
              <a:buNone/>
            </a:pPr>
            <a:r>
              <a:rPr lang="ru-RU" sz="3100" i="1" dirty="0" smtClean="0"/>
              <a:t>«</a:t>
            </a:r>
            <a:r>
              <a:rPr lang="ru-RU" sz="3100" i="1" dirty="0"/>
              <a:t>Изменение систем стимулирования будет включать упразднение постоянных выплат, формально классифицированных как стимулирующие, но реально не мотивирующих работников к качественному и эффективному выполнению трудовых обязанностей, с возможностью перераспределения средств на увеличение окладов работников и на реальные выплаты стимулирующего характера». (Распоряжение № 2190-р)</a:t>
            </a:r>
            <a:endParaRPr lang="ru-RU" sz="3100" dirty="0"/>
          </a:p>
        </p:txBody>
      </p:sp>
    </p:spTree>
    <p:extLst>
      <p:ext uri="{BB962C8B-B14F-4D97-AF65-F5344CB8AC3E}">
        <p14:creationId xmlns:p14="http://schemas.microsoft.com/office/powerpoint/2010/main" xmlns="" val="150527549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438467744"/>
              </p:ext>
            </p:extLst>
          </p:nvPr>
        </p:nvGraphicFramePr>
        <p:xfrm>
          <a:off x="338773" y="1245440"/>
          <a:ext cx="8528918" cy="2511425"/>
        </p:xfrm>
        <a:graphic>
          <a:graphicData uri="http://schemas.openxmlformats.org/drawingml/2006/table">
            <a:tbl>
              <a:tblPr firstRow="1" firstCol="1" bandRow="1"/>
              <a:tblGrid>
                <a:gridCol w="920859">
                  <a:extLst>
                    <a:ext uri="{9D8B030D-6E8A-4147-A177-3AD203B41FA5}">
                      <a16:colId xmlns:a16="http://schemas.microsoft.com/office/drawing/2014/main" xmlns="" val="20000"/>
                    </a:ext>
                  </a:extLst>
                </a:gridCol>
                <a:gridCol w="5256584">
                  <a:extLst>
                    <a:ext uri="{9D8B030D-6E8A-4147-A177-3AD203B41FA5}">
                      <a16:colId xmlns:a16="http://schemas.microsoft.com/office/drawing/2014/main" xmlns="" val="20001"/>
                    </a:ext>
                  </a:extLst>
                </a:gridCol>
                <a:gridCol w="1224136">
                  <a:extLst>
                    <a:ext uri="{9D8B030D-6E8A-4147-A177-3AD203B41FA5}">
                      <a16:colId xmlns:a16="http://schemas.microsoft.com/office/drawing/2014/main" xmlns="" val="20002"/>
                    </a:ext>
                  </a:extLst>
                </a:gridCol>
                <a:gridCol w="1127339">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200" b="1" dirty="0">
                          <a:effectLst/>
                          <a:latin typeface="+mn-lt"/>
                          <a:ea typeface="Calibri" panose="020F0502020204030204" pitchFamily="34" charset="0"/>
                          <a:cs typeface="Times New Roman" panose="02020603050405020304" pitchFamily="18" charset="0"/>
                        </a:rPr>
                        <a:t>№ по порядку</a:t>
                      </a:r>
                      <a:endParaRPr lang="ru-RU" sz="2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b="1">
                          <a:effectLst/>
                          <a:latin typeface="+mn-lt"/>
                          <a:ea typeface="Calibri" panose="020F0502020204030204" pitchFamily="34" charset="0"/>
                          <a:cs typeface="Times New Roman" panose="02020603050405020304" pitchFamily="18" charset="0"/>
                        </a:rPr>
                        <a:t>Оцениваемые параметры</a:t>
                      </a:r>
                      <a:endParaRPr lang="ru-RU" sz="2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b="1">
                          <a:effectLst/>
                          <a:latin typeface="+mn-lt"/>
                          <a:ea typeface="Calibri" panose="020F0502020204030204" pitchFamily="34" charset="0"/>
                          <a:cs typeface="Times New Roman" panose="02020603050405020304" pitchFamily="18" charset="0"/>
                        </a:rPr>
                        <a:t>Позитивная оценка</a:t>
                      </a:r>
                      <a:endParaRPr lang="ru-RU" sz="2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b="1">
                          <a:effectLst/>
                          <a:latin typeface="+mn-lt"/>
                          <a:ea typeface="Calibri" panose="020F0502020204030204" pitchFamily="34" charset="0"/>
                          <a:cs typeface="Times New Roman" panose="02020603050405020304" pitchFamily="18" charset="0"/>
                        </a:rPr>
                        <a:t>Негативная  оценка</a:t>
                      </a:r>
                      <a:endParaRPr lang="ru-RU" sz="2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200">
                          <a:effectLst/>
                          <a:latin typeface="+mn-lt"/>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415" algn="just">
                        <a:lnSpc>
                          <a:spcPct val="107000"/>
                        </a:lnSpc>
                        <a:spcAft>
                          <a:spcPts val="0"/>
                        </a:spcAft>
                      </a:pPr>
                      <a:r>
                        <a:rPr lang="ru-RU" sz="2200" dirty="0">
                          <a:effectLst/>
                          <a:latin typeface="+mn-lt"/>
                          <a:ea typeface="Calibri" panose="020F0502020204030204" pitchFamily="34" charset="0"/>
                          <a:cs typeface="Times New Roman" panose="02020603050405020304" pitchFamily="18" charset="0"/>
                        </a:rPr>
                        <a:t>Каков процент трудовых договоров или (дополнительных соглашений к трудовым договорам), которые заключены в форме эффективного контракта?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dirty="0">
                          <a:effectLst/>
                          <a:latin typeface="+mn-lt"/>
                          <a:ea typeface="Calibri" panose="020F0502020204030204" pitchFamily="34" charset="0"/>
                          <a:cs typeface="Times New Roman" panose="02020603050405020304" pitchFamily="18" charset="0"/>
                        </a:rPr>
                        <a:t>100 %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dirty="0">
                          <a:effectLst/>
                          <a:latin typeface="+mn-lt"/>
                          <a:ea typeface="Calibri" panose="020F0502020204030204" pitchFamily="34" charset="0"/>
                          <a:cs typeface="Times New Roman" panose="02020603050405020304" pitchFamily="18" charset="0"/>
                        </a:rPr>
                        <a:t>Менее 100 %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352302" y="3779522"/>
            <a:ext cx="8571221" cy="2308324"/>
          </a:xfrm>
          <a:prstGeom prst="rect">
            <a:avLst/>
          </a:prstGeom>
        </p:spPr>
        <p:txBody>
          <a:bodyPr wrap="square">
            <a:spAutoFit/>
          </a:bodyPr>
          <a:lstStyle/>
          <a:p>
            <a:pPr algn="just"/>
            <a:r>
              <a:rPr lang="ru-RU" sz="2400" dirty="0">
                <a:latin typeface="+mn-lt"/>
              </a:rPr>
              <a:t>Процент трудовых договоров, заключенных в форме эффективного контракта считается от общего числа заключенных трудовых договоров, а не от числа сотрудников (физических лиц), поскольку с некоторыми сотрудниками (например, с работающими по внутреннему совместительству) может быть заключено несколько трудовых договоров. </a:t>
            </a:r>
          </a:p>
        </p:txBody>
      </p:sp>
    </p:spTree>
    <p:extLst>
      <p:ext uri="{BB962C8B-B14F-4D97-AF65-F5344CB8AC3E}">
        <p14:creationId xmlns:p14="http://schemas.microsoft.com/office/powerpoint/2010/main" xmlns="" val="42541793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3472179380"/>
              </p:ext>
            </p:extLst>
          </p:nvPr>
        </p:nvGraphicFramePr>
        <p:xfrm>
          <a:off x="338773" y="1245440"/>
          <a:ext cx="8528918" cy="2511425"/>
        </p:xfrm>
        <a:graphic>
          <a:graphicData uri="http://schemas.openxmlformats.org/drawingml/2006/table">
            <a:tbl>
              <a:tblPr firstRow="1" firstCol="1" bandRow="1"/>
              <a:tblGrid>
                <a:gridCol w="1208891">
                  <a:extLst>
                    <a:ext uri="{9D8B030D-6E8A-4147-A177-3AD203B41FA5}">
                      <a16:colId xmlns:a16="http://schemas.microsoft.com/office/drawing/2014/main" xmlns="" val="20000"/>
                    </a:ext>
                  </a:extLst>
                </a:gridCol>
                <a:gridCol w="4504416">
                  <a:extLst>
                    <a:ext uri="{9D8B030D-6E8A-4147-A177-3AD203B41FA5}">
                      <a16:colId xmlns:a16="http://schemas.microsoft.com/office/drawing/2014/main" xmlns="" val="20001"/>
                    </a:ext>
                  </a:extLst>
                </a:gridCol>
                <a:gridCol w="1397316">
                  <a:extLst>
                    <a:ext uri="{9D8B030D-6E8A-4147-A177-3AD203B41FA5}">
                      <a16:colId xmlns:a16="http://schemas.microsoft.com/office/drawing/2014/main" xmlns="" val="20002"/>
                    </a:ext>
                  </a:extLst>
                </a:gridCol>
                <a:gridCol w="1418295">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200" b="1" dirty="0">
                          <a:effectLst/>
                          <a:latin typeface="+mn-lt"/>
                          <a:ea typeface="Calibri" panose="020F0502020204030204" pitchFamily="34" charset="0"/>
                          <a:cs typeface="Times New Roman" panose="02020603050405020304" pitchFamily="18" charset="0"/>
                        </a:rPr>
                        <a:t>№ по порядку</a:t>
                      </a:r>
                      <a:endParaRPr lang="ru-RU" sz="2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b="1">
                          <a:effectLst/>
                          <a:latin typeface="+mn-lt"/>
                          <a:ea typeface="Calibri" panose="020F0502020204030204" pitchFamily="34" charset="0"/>
                          <a:cs typeface="Times New Roman" panose="02020603050405020304" pitchFamily="18" charset="0"/>
                        </a:rPr>
                        <a:t>Оцениваемые параметры</a:t>
                      </a:r>
                      <a:endParaRPr lang="ru-RU" sz="2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b="1">
                          <a:effectLst/>
                          <a:latin typeface="+mn-lt"/>
                          <a:ea typeface="Calibri" panose="020F0502020204030204" pitchFamily="34" charset="0"/>
                          <a:cs typeface="Times New Roman" panose="02020603050405020304" pitchFamily="18" charset="0"/>
                        </a:rPr>
                        <a:t>Позитивная оценка</a:t>
                      </a:r>
                      <a:endParaRPr lang="ru-RU" sz="2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b="1">
                          <a:effectLst/>
                          <a:latin typeface="+mn-lt"/>
                          <a:ea typeface="Calibri" panose="020F0502020204030204" pitchFamily="34" charset="0"/>
                          <a:cs typeface="Times New Roman" panose="02020603050405020304" pitchFamily="18" charset="0"/>
                        </a:rPr>
                        <a:t>Негативная  оценка</a:t>
                      </a:r>
                      <a:endParaRPr lang="ru-RU" sz="2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200" dirty="0" smtClean="0">
                          <a:effectLst/>
                          <a:latin typeface="+mn-lt"/>
                          <a:ea typeface="Calibri" panose="020F0502020204030204" pitchFamily="34" charset="0"/>
                          <a:cs typeface="Times New Roman" panose="02020603050405020304" pitchFamily="18" charset="0"/>
                        </a:rPr>
                        <a:t>2.</a:t>
                      </a:r>
                      <a:endParaRPr lang="ru-RU" sz="2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415" algn="just">
                        <a:lnSpc>
                          <a:spcPct val="107000"/>
                        </a:lnSpc>
                        <a:spcAft>
                          <a:spcPts val="0"/>
                        </a:spcAft>
                      </a:pPr>
                      <a:r>
                        <a:rPr lang="ru-RU" sz="2200" dirty="0" smtClean="0">
                          <a:effectLst/>
                          <a:latin typeface="+mn-lt"/>
                          <a:ea typeface="Calibri" panose="020F0502020204030204" pitchFamily="34" charset="0"/>
                          <a:cs typeface="Times New Roman" panose="02020603050405020304" pitchFamily="18" charset="0"/>
                        </a:rPr>
                        <a:t>Каков удельный вес  формализованных показателей в общем числе показателей и критериев оценки эффективности деятельности сотрудников?</a:t>
                      </a:r>
                      <a:endParaRPr lang="ru-RU" sz="2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dirty="0">
                          <a:effectLst/>
                          <a:latin typeface="+mn-lt"/>
                          <a:ea typeface="Calibri" panose="020F0502020204030204" pitchFamily="34" charset="0"/>
                          <a:cs typeface="Times New Roman" panose="02020603050405020304" pitchFamily="18" charset="0"/>
                        </a:rPr>
                        <a:t>100 %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dirty="0">
                          <a:effectLst/>
                          <a:latin typeface="+mn-lt"/>
                          <a:ea typeface="Calibri" panose="020F0502020204030204" pitchFamily="34" charset="0"/>
                          <a:cs typeface="Times New Roman" panose="02020603050405020304" pitchFamily="18" charset="0"/>
                        </a:rPr>
                        <a:t>Менее 100 %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334234" y="3933056"/>
            <a:ext cx="8571221" cy="1938992"/>
          </a:xfrm>
          <a:prstGeom prst="rect">
            <a:avLst/>
          </a:prstGeom>
        </p:spPr>
        <p:txBody>
          <a:bodyPr wrap="square">
            <a:spAutoFit/>
          </a:bodyPr>
          <a:lstStyle/>
          <a:p>
            <a:pPr algn="just"/>
            <a:r>
              <a:rPr lang="ru-RU" sz="2400" dirty="0">
                <a:latin typeface="+mn-lt"/>
              </a:rPr>
              <a:t>Использование формализованных показателей в качестве критериев оценки эффективности деятельности сотрудников означает применение числовых значений в целях обеспечения их измеримости и сравнимости (количество посещений, исследований и т.д.). </a:t>
            </a:r>
          </a:p>
        </p:txBody>
      </p:sp>
    </p:spTree>
    <p:extLst>
      <p:ext uri="{BB962C8B-B14F-4D97-AF65-F5344CB8AC3E}">
        <p14:creationId xmlns:p14="http://schemas.microsoft.com/office/powerpoint/2010/main" xmlns="" val="153548011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568952" cy="3223120"/>
          </a:xfrm>
        </p:spPr>
        <p:txBody>
          <a:bodyPr/>
          <a:lstStyle/>
          <a:p>
            <a:pPr marL="0" indent="0" algn="just">
              <a:buNone/>
            </a:pPr>
            <a:r>
              <a:rPr lang="ru-RU" dirty="0"/>
              <a:t>Ориентироваться на измеримые результаты нужно не только в отношении объемных (количественных) показателей, но и показателей качества оказанной медицинской помощи. Качественные показатели в целом ряде случаев могут быть формализованы: уровень заболеваемости, смертности; количество (удельный вес) повторных госпитализаций, вызовов скорой помощи; количество случаев внутрибольничной инфекции и т.д.</a:t>
            </a:r>
          </a:p>
        </p:txBody>
      </p:sp>
    </p:spTree>
    <p:extLst>
      <p:ext uri="{BB962C8B-B14F-4D97-AF65-F5344CB8AC3E}">
        <p14:creationId xmlns:p14="http://schemas.microsoft.com/office/powerpoint/2010/main" xmlns="" val="115280988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2765734176"/>
              </p:ext>
            </p:extLst>
          </p:nvPr>
        </p:nvGraphicFramePr>
        <p:xfrm>
          <a:off x="335603" y="1104850"/>
          <a:ext cx="8528918" cy="2511425"/>
        </p:xfrm>
        <a:graphic>
          <a:graphicData uri="http://schemas.openxmlformats.org/drawingml/2006/table">
            <a:tbl>
              <a:tblPr firstRow="1" firstCol="1" bandRow="1"/>
              <a:tblGrid>
                <a:gridCol w="1208891">
                  <a:extLst>
                    <a:ext uri="{9D8B030D-6E8A-4147-A177-3AD203B41FA5}">
                      <a16:colId xmlns:a16="http://schemas.microsoft.com/office/drawing/2014/main" xmlns="" val="20000"/>
                    </a:ext>
                  </a:extLst>
                </a:gridCol>
                <a:gridCol w="4504416">
                  <a:extLst>
                    <a:ext uri="{9D8B030D-6E8A-4147-A177-3AD203B41FA5}">
                      <a16:colId xmlns:a16="http://schemas.microsoft.com/office/drawing/2014/main" xmlns="" val="20001"/>
                    </a:ext>
                  </a:extLst>
                </a:gridCol>
                <a:gridCol w="1397316">
                  <a:extLst>
                    <a:ext uri="{9D8B030D-6E8A-4147-A177-3AD203B41FA5}">
                      <a16:colId xmlns:a16="http://schemas.microsoft.com/office/drawing/2014/main" xmlns="" val="20002"/>
                    </a:ext>
                  </a:extLst>
                </a:gridCol>
                <a:gridCol w="1418295">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200" b="1" dirty="0">
                          <a:effectLst/>
                          <a:latin typeface="+mn-lt"/>
                          <a:ea typeface="Calibri" panose="020F0502020204030204" pitchFamily="34" charset="0"/>
                          <a:cs typeface="Times New Roman" panose="02020603050405020304" pitchFamily="18" charset="0"/>
                        </a:rPr>
                        <a:t>№ по порядку</a:t>
                      </a:r>
                      <a:endParaRPr lang="ru-RU" sz="2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b="1">
                          <a:effectLst/>
                          <a:latin typeface="+mn-lt"/>
                          <a:ea typeface="Calibri" panose="020F0502020204030204" pitchFamily="34" charset="0"/>
                          <a:cs typeface="Times New Roman" panose="02020603050405020304" pitchFamily="18" charset="0"/>
                        </a:rPr>
                        <a:t>Оцениваемые параметры</a:t>
                      </a:r>
                      <a:endParaRPr lang="ru-RU" sz="2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b="1">
                          <a:effectLst/>
                          <a:latin typeface="+mn-lt"/>
                          <a:ea typeface="Calibri" panose="020F0502020204030204" pitchFamily="34" charset="0"/>
                          <a:cs typeface="Times New Roman" panose="02020603050405020304" pitchFamily="18" charset="0"/>
                        </a:rPr>
                        <a:t>Позитивная оценка</a:t>
                      </a:r>
                      <a:endParaRPr lang="ru-RU" sz="2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b="1">
                          <a:effectLst/>
                          <a:latin typeface="+mn-lt"/>
                          <a:ea typeface="Calibri" panose="020F0502020204030204" pitchFamily="34" charset="0"/>
                          <a:cs typeface="Times New Roman" panose="02020603050405020304" pitchFamily="18" charset="0"/>
                        </a:rPr>
                        <a:t>Негативная  оценка</a:t>
                      </a:r>
                      <a:endParaRPr lang="ru-RU" sz="2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200" dirty="0" smtClean="0">
                          <a:effectLst/>
                          <a:latin typeface="+mn-lt"/>
                          <a:ea typeface="Calibri" panose="020F0502020204030204" pitchFamily="34" charset="0"/>
                          <a:cs typeface="Times New Roman" panose="02020603050405020304" pitchFamily="18" charset="0"/>
                        </a:rPr>
                        <a:t>3.</a:t>
                      </a:r>
                      <a:endParaRPr lang="ru-RU" sz="2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415" algn="just">
                        <a:lnSpc>
                          <a:spcPct val="107000"/>
                        </a:lnSpc>
                        <a:spcAft>
                          <a:spcPts val="0"/>
                        </a:spcAft>
                      </a:pPr>
                      <a:r>
                        <a:rPr lang="ru-RU" sz="2200" dirty="0" smtClean="0">
                          <a:effectLst/>
                          <a:latin typeface="+mn-lt"/>
                          <a:ea typeface="Calibri" panose="020F0502020204030204" pitchFamily="34" charset="0"/>
                          <a:cs typeface="Times New Roman" panose="02020603050405020304" pitchFamily="18" charset="0"/>
                        </a:rPr>
                        <a:t>Каков удельный вес показателей, устанавливаемых на объективной основе, в общем числе показателей и критериев оценки эффективности деятельности сотрудников?</a:t>
                      </a:r>
                      <a:endParaRPr lang="ru-RU" sz="22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dirty="0">
                          <a:effectLst/>
                          <a:latin typeface="+mn-lt"/>
                          <a:ea typeface="Calibri" panose="020F0502020204030204" pitchFamily="34" charset="0"/>
                          <a:cs typeface="Times New Roman" panose="02020603050405020304" pitchFamily="18" charset="0"/>
                        </a:rPr>
                        <a:t>100 %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200" dirty="0">
                          <a:effectLst/>
                          <a:latin typeface="+mn-lt"/>
                          <a:ea typeface="Calibri" panose="020F0502020204030204" pitchFamily="34" charset="0"/>
                          <a:cs typeface="Times New Roman" panose="02020603050405020304" pitchFamily="18" charset="0"/>
                        </a:rPr>
                        <a:t>Менее 100 %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300458" y="3600400"/>
            <a:ext cx="8571221" cy="2677656"/>
          </a:xfrm>
          <a:prstGeom prst="rect">
            <a:avLst/>
          </a:prstGeom>
        </p:spPr>
        <p:txBody>
          <a:bodyPr wrap="square">
            <a:spAutoFit/>
          </a:bodyPr>
          <a:lstStyle/>
          <a:p>
            <a:pPr algn="just"/>
            <a:r>
              <a:rPr lang="ru-RU" sz="2400" dirty="0">
                <a:latin typeface="+mn-lt"/>
              </a:rPr>
              <a:t>Объективность оценки труда работников – это зависимость выплат стимулирующего характера от объективных фактов, в качестве которых могут выступать официальные отчетные данные об объеме оказанных услуг (выполненных работ), наличие или отсутствие каких-либо фиксируемых документально событий (нарушение, внутрибольничная инфекция и т.д.). </a:t>
            </a:r>
          </a:p>
        </p:txBody>
      </p:sp>
    </p:spTree>
    <p:extLst>
      <p:ext uri="{BB962C8B-B14F-4D97-AF65-F5344CB8AC3E}">
        <p14:creationId xmlns:p14="http://schemas.microsoft.com/office/powerpoint/2010/main" xmlns="" val="153433790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568952" cy="3223120"/>
          </a:xfrm>
        </p:spPr>
        <p:txBody>
          <a:bodyPr/>
          <a:lstStyle/>
          <a:p>
            <a:pPr marL="0" indent="0" algn="just">
              <a:buNone/>
            </a:pPr>
            <a:r>
              <a:rPr lang="ru-RU" sz="3800" dirty="0"/>
              <a:t>Определение количества баллов, КТУ и т.д. путем голосования членов комиссии не относится к объективным методам оценки – это субъективная оценка. Критерием объективности является удельный вес (%) показателей и критериев оценки эффективности деятельности работников, устанавливаемых на основе объективных показателей. </a:t>
            </a:r>
          </a:p>
        </p:txBody>
      </p:sp>
    </p:spTree>
    <p:extLst>
      <p:ext uri="{BB962C8B-B14F-4D97-AF65-F5344CB8AC3E}">
        <p14:creationId xmlns:p14="http://schemas.microsoft.com/office/powerpoint/2010/main" xmlns="" val="196204582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3561634858"/>
              </p:ext>
            </p:extLst>
          </p:nvPr>
        </p:nvGraphicFramePr>
        <p:xfrm>
          <a:off x="323528" y="1052736"/>
          <a:ext cx="8528918" cy="5087557"/>
        </p:xfrm>
        <a:graphic>
          <a:graphicData uri="http://schemas.openxmlformats.org/drawingml/2006/table">
            <a:tbl>
              <a:tblPr firstRow="1" firstCol="1" bandRow="1"/>
              <a:tblGrid>
                <a:gridCol w="1208891">
                  <a:extLst>
                    <a:ext uri="{9D8B030D-6E8A-4147-A177-3AD203B41FA5}">
                      <a16:colId xmlns:a16="http://schemas.microsoft.com/office/drawing/2014/main" xmlns="" val="20000"/>
                    </a:ext>
                  </a:extLst>
                </a:gridCol>
                <a:gridCol w="4504416">
                  <a:extLst>
                    <a:ext uri="{9D8B030D-6E8A-4147-A177-3AD203B41FA5}">
                      <a16:colId xmlns:a16="http://schemas.microsoft.com/office/drawing/2014/main" xmlns="" val="20001"/>
                    </a:ext>
                  </a:extLst>
                </a:gridCol>
                <a:gridCol w="1397316">
                  <a:extLst>
                    <a:ext uri="{9D8B030D-6E8A-4147-A177-3AD203B41FA5}">
                      <a16:colId xmlns:a16="http://schemas.microsoft.com/office/drawing/2014/main" xmlns="" val="20002"/>
                    </a:ext>
                  </a:extLst>
                </a:gridCol>
                <a:gridCol w="1418295">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 по порядку</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a:effectLst/>
                          <a:latin typeface="+mn-lt"/>
                          <a:ea typeface="Calibri" panose="020F0502020204030204" pitchFamily="34" charset="0"/>
                          <a:cs typeface="Times New Roman" panose="02020603050405020304" pitchFamily="18" charset="0"/>
                        </a:rPr>
                        <a:t>Оцениваемые параметры</a:t>
                      </a:r>
                      <a:endParaRPr lang="ru-RU" sz="2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a:effectLst/>
                          <a:latin typeface="+mn-lt"/>
                          <a:ea typeface="Calibri" panose="020F0502020204030204" pitchFamily="34" charset="0"/>
                          <a:cs typeface="Times New Roman" panose="02020603050405020304" pitchFamily="18" charset="0"/>
                        </a:rPr>
                        <a:t>Позитивная оценка</a:t>
                      </a:r>
                      <a:endParaRPr lang="ru-RU" sz="2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a:effectLst/>
                          <a:latin typeface="+mn-lt"/>
                          <a:ea typeface="Calibri" panose="020F0502020204030204" pitchFamily="34" charset="0"/>
                          <a:cs typeface="Times New Roman" panose="02020603050405020304" pitchFamily="18" charset="0"/>
                        </a:rPr>
                        <a:t>Негативная  оценка</a:t>
                      </a:r>
                      <a:endParaRPr lang="ru-RU" sz="2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400" dirty="0" smtClean="0">
                          <a:effectLst/>
                          <a:latin typeface="+mn-lt"/>
                          <a:ea typeface="Calibri" panose="020F0502020204030204" pitchFamily="34" charset="0"/>
                          <a:cs typeface="Times New Roman" panose="02020603050405020304" pitchFamily="18" charset="0"/>
                        </a:rPr>
                        <a:t>4.</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415" algn="just">
                        <a:lnSpc>
                          <a:spcPct val="107000"/>
                        </a:lnSpc>
                        <a:spcAft>
                          <a:spcPts val="0"/>
                        </a:spcAft>
                      </a:pPr>
                      <a:r>
                        <a:rPr lang="ru-RU" sz="2400" dirty="0" smtClean="0">
                          <a:effectLst/>
                          <a:latin typeface="+mn-lt"/>
                          <a:ea typeface="Calibri" panose="020F0502020204030204" pitchFamily="34" charset="0"/>
                          <a:cs typeface="Times New Roman" panose="02020603050405020304" pitchFamily="18" charset="0"/>
                        </a:rPr>
                        <a:t>Каков удельный вес показателей, устанавливаемых на основе математической зависимости (прямой или обратной) от степени достижения установленных плановых показателей, в общем числе показателей и критериев оценки эффективности деятельности сотрудников?</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dirty="0">
                          <a:effectLst/>
                          <a:latin typeface="+mn-lt"/>
                          <a:ea typeface="Calibri" panose="020F0502020204030204" pitchFamily="34" charset="0"/>
                          <a:cs typeface="Times New Roman" panose="02020603050405020304" pitchFamily="18" charset="0"/>
                        </a:rPr>
                        <a:t>100 %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dirty="0">
                          <a:effectLst/>
                          <a:latin typeface="+mn-lt"/>
                          <a:ea typeface="Calibri" panose="020F0502020204030204" pitchFamily="34" charset="0"/>
                          <a:cs typeface="Times New Roman" panose="02020603050405020304" pitchFamily="18" charset="0"/>
                        </a:rPr>
                        <a:t>Менее 100 %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334687726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88640"/>
            <a:ext cx="8568952" cy="3223120"/>
          </a:xfrm>
        </p:spPr>
        <p:txBody>
          <a:bodyPr/>
          <a:lstStyle/>
          <a:p>
            <a:pPr marL="0" indent="0" algn="just">
              <a:buNone/>
            </a:pPr>
            <a:r>
              <a:rPr lang="ru-RU" sz="3600" dirty="0"/>
              <a:t>Наличие математической зависимости (прямой или обратной) выплат стимулирующего характера от степени достижения установленных показателей (количество исследований; процент прикрепленных граждан, прошедших диспансеризацию; уровень заболеваемости или смертности и т.д.) обеспечивает четкую и понятную связь достигнутых показателей и полагающейся за это оплаты труда.</a:t>
            </a:r>
          </a:p>
        </p:txBody>
      </p:sp>
    </p:spTree>
    <p:extLst>
      <p:ext uri="{BB962C8B-B14F-4D97-AF65-F5344CB8AC3E}">
        <p14:creationId xmlns:p14="http://schemas.microsoft.com/office/powerpoint/2010/main" xmlns="" val="428385377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136027376"/>
              </p:ext>
            </p:extLst>
          </p:nvPr>
        </p:nvGraphicFramePr>
        <p:xfrm>
          <a:off x="323528" y="1052736"/>
          <a:ext cx="8528918" cy="2739454"/>
        </p:xfrm>
        <a:graphic>
          <a:graphicData uri="http://schemas.openxmlformats.org/drawingml/2006/table">
            <a:tbl>
              <a:tblPr firstRow="1" firstCol="1" bandRow="1"/>
              <a:tblGrid>
                <a:gridCol w="1208891">
                  <a:extLst>
                    <a:ext uri="{9D8B030D-6E8A-4147-A177-3AD203B41FA5}">
                      <a16:colId xmlns:a16="http://schemas.microsoft.com/office/drawing/2014/main" xmlns="" val="20000"/>
                    </a:ext>
                  </a:extLst>
                </a:gridCol>
                <a:gridCol w="4504416">
                  <a:extLst>
                    <a:ext uri="{9D8B030D-6E8A-4147-A177-3AD203B41FA5}">
                      <a16:colId xmlns:a16="http://schemas.microsoft.com/office/drawing/2014/main" xmlns="" val="20001"/>
                    </a:ext>
                  </a:extLst>
                </a:gridCol>
                <a:gridCol w="1397316">
                  <a:extLst>
                    <a:ext uri="{9D8B030D-6E8A-4147-A177-3AD203B41FA5}">
                      <a16:colId xmlns:a16="http://schemas.microsoft.com/office/drawing/2014/main" xmlns="" val="20002"/>
                    </a:ext>
                  </a:extLst>
                </a:gridCol>
                <a:gridCol w="1418295">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 по порядку</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a:effectLst/>
                          <a:latin typeface="+mn-lt"/>
                          <a:ea typeface="Calibri" panose="020F0502020204030204" pitchFamily="34" charset="0"/>
                          <a:cs typeface="Times New Roman" panose="02020603050405020304" pitchFamily="18" charset="0"/>
                        </a:rPr>
                        <a:t>Оцениваемые параметры</a:t>
                      </a:r>
                      <a:endParaRPr lang="ru-RU" sz="2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a:effectLst/>
                          <a:latin typeface="+mn-lt"/>
                          <a:ea typeface="Calibri" panose="020F0502020204030204" pitchFamily="34" charset="0"/>
                          <a:cs typeface="Times New Roman" panose="02020603050405020304" pitchFamily="18" charset="0"/>
                        </a:rPr>
                        <a:t>Позитивная оценка</a:t>
                      </a:r>
                      <a:endParaRPr lang="ru-RU" sz="2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a:effectLst/>
                          <a:latin typeface="+mn-lt"/>
                          <a:ea typeface="Calibri" panose="020F0502020204030204" pitchFamily="34" charset="0"/>
                          <a:cs typeface="Times New Roman" panose="02020603050405020304" pitchFamily="18" charset="0"/>
                        </a:rPr>
                        <a:t>Негативная  оценка</a:t>
                      </a:r>
                      <a:endParaRPr lang="ru-RU" sz="24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400" dirty="0" smtClean="0">
                          <a:effectLst/>
                          <a:latin typeface="+mn-lt"/>
                          <a:ea typeface="Calibri" panose="020F0502020204030204" pitchFamily="34" charset="0"/>
                          <a:cs typeface="Times New Roman" panose="02020603050405020304" pitchFamily="18" charset="0"/>
                        </a:rPr>
                        <a:t>5.</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Используются ли диапазоны значений показателей, служащих основой выплат стимулирующего характера?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Нет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323528" y="3755383"/>
            <a:ext cx="8528918" cy="2492990"/>
          </a:xfrm>
          <a:prstGeom prst="rect">
            <a:avLst/>
          </a:prstGeom>
        </p:spPr>
        <p:txBody>
          <a:bodyPr wrap="square">
            <a:spAutoFit/>
          </a:bodyPr>
          <a:lstStyle/>
          <a:p>
            <a:pPr algn="just"/>
            <a:r>
              <a:rPr lang="ru-RU" sz="2600" dirty="0">
                <a:latin typeface="+mn-lt"/>
              </a:rPr>
              <a:t>Использование диапазонов значений показателей, служащих основой выплат стимулирующего характера не рекомендуется. Например, не целесообразны такие фразы: «При достижении такого-то значения такого-то показателя работнику начисляются баллы (коэффициенты и т.д.) в размере от 1 до 5».</a:t>
            </a:r>
          </a:p>
        </p:txBody>
      </p:sp>
    </p:spTree>
    <p:extLst>
      <p:ext uri="{BB962C8B-B14F-4D97-AF65-F5344CB8AC3E}">
        <p14:creationId xmlns:p14="http://schemas.microsoft.com/office/powerpoint/2010/main" xmlns="" val="1996156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Содержимое 2"/>
          <p:cNvSpPr>
            <a:spLocks noGrp="1"/>
          </p:cNvSpPr>
          <p:nvPr>
            <p:ph idx="1"/>
          </p:nvPr>
        </p:nvSpPr>
        <p:spPr>
          <a:xfrm>
            <a:off x="0" y="142875"/>
            <a:ext cx="9144000" cy="5983288"/>
          </a:xfrm>
        </p:spPr>
        <p:txBody>
          <a:bodyPr/>
          <a:lstStyle/>
          <a:p>
            <a:r>
              <a:rPr lang="ru-RU" sz="4400" smtClean="0"/>
              <a:t>Информирование работников о введении новой системы оплаты труда</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3542304026"/>
              </p:ext>
            </p:extLst>
          </p:nvPr>
        </p:nvGraphicFramePr>
        <p:xfrm>
          <a:off x="323528" y="1196752"/>
          <a:ext cx="8528918" cy="2348104"/>
        </p:xfrm>
        <a:graphic>
          <a:graphicData uri="http://schemas.openxmlformats.org/drawingml/2006/table">
            <a:tbl>
              <a:tblPr firstRow="1" firstCol="1" bandRow="1"/>
              <a:tblGrid>
                <a:gridCol w="1008112">
                  <a:extLst>
                    <a:ext uri="{9D8B030D-6E8A-4147-A177-3AD203B41FA5}">
                      <a16:colId xmlns:a16="http://schemas.microsoft.com/office/drawing/2014/main" xmlns="" val="20000"/>
                    </a:ext>
                  </a:extLst>
                </a:gridCol>
                <a:gridCol w="5040560">
                  <a:extLst>
                    <a:ext uri="{9D8B030D-6E8A-4147-A177-3AD203B41FA5}">
                      <a16:colId xmlns:a16="http://schemas.microsoft.com/office/drawing/2014/main" xmlns="" val="20001"/>
                    </a:ext>
                  </a:extLst>
                </a:gridCol>
                <a:gridCol w="1296144">
                  <a:extLst>
                    <a:ext uri="{9D8B030D-6E8A-4147-A177-3AD203B41FA5}">
                      <a16:colId xmlns:a16="http://schemas.microsoft.com/office/drawing/2014/main" xmlns="" val="20002"/>
                    </a:ext>
                  </a:extLst>
                </a:gridCol>
                <a:gridCol w="1184102">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 по порядку</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Оцениваемые параметры</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Позитивная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Негативная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400" dirty="0">
                          <a:effectLst/>
                          <a:latin typeface="+mn-lt"/>
                          <a:ea typeface="Calibri" panose="020F0502020204030204" pitchFamily="34" charset="0"/>
                          <a:cs typeface="Times New Roman" panose="02020603050405020304" pitchFamily="18" charset="0"/>
                        </a:rPr>
                        <a:t>6.</a:t>
                      </a:r>
                      <a:endParaRPr lang="ru-RU"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400" dirty="0">
                          <a:effectLst/>
                          <a:latin typeface="+mn-lt"/>
                          <a:ea typeface="Calibri" panose="020F0502020204030204" pitchFamily="34" charset="0"/>
                          <a:cs typeface="Times New Roman" panose="02020603050405020304" pitchFamily="18" charset="0"/>
                        </a:rPr>
                        <a:t>Каков удельный вес (%) показателей, связанных с результатами (а не с затратами) труда?</a:t>
                      </a:r>
                      <a:endParaRPr lang="ru-RU"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dirty="0">
                          <a:effectLst/>
                          <a:latin typeface="+mn-lt"/>
                          <a:ea typeface="Calibri" panose="020F0502020204030204" pitchFamily="34" charset="0"/>
                          <a:cs typeface="Times New Roman" panose="02020603050405020304" pitchFamily="18" charset="0"/>
                        </a:rPr>
                        <a:t>100 %</a:t>
                      </a:r>
                      <a:endParaRPr lang="ru-RU"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dirty="0">
                          <a:effectLst/>
                          <a:latin typeface="+mn-lt"/>
                          <a:ea typeface="Calibri" panose="020F0502020204030204" pitchFamily="34" charset="0"/>
                          <a:cs typeface="Times New Roman" panose="02020603050405020304" pitchFamily="18" charset="0"/>
                        </a:rPr>
                        <a:t>Менее 100 %</a:t>
                      </a:r>
                      <a:endParaRPr lang="ru-RU"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323528" y="3572779"/>
            <a:ext cx="8528918" cy="2677656"/>
          </a:xfrm>
          <a:prstGeom prst="rect">
            <a:avLst/>
          </a:prstGeom>
        </p:spPr>
        <p:txBody>
          <a:bodyPr wrap="square">
            <a:spAutoFit/>
          </a:bodyPr>
          <a:lstStyle/>
          <a:p>
            <a:pPr algn="just"/>
            <a:r>
              <a:rPr lang="ru-RU" sz="2800" dirty="0">
                <a:latin typeface="+mn-lt"/>
              </a:rPr>
              <a:t>Удельный вес (%) показателей, связанных с затратами (а не результатами) труда должен быть минимален или вообще отсутствовать. Стимулирующие выплаты должны производиться за результаты труда (количество пролеченных пациентов, оказанных услуг и т.д.), а не за затраты труда. </a:t>
            </a:r>
            <a:endParaRPr lang="ru-RU" sz="2600" dirty="0">
              <a:latin typeface="+mn-lt"/>
            </a:endParaRPr>
          </a:p>
        </p:txBody>
      </p:sp>
    </p:spTree>
    <p:extLst>
      <p:ext uri="{BB962C8B-B14F-4D97-AF65-F5344CB8AC3E}">
        <p14:creationId xmlns:p14="http://schemas.microsoft.com/office/powerpoint/2010/main" xmlns="" val="119995095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568952" cy="3223120"/>
          </a:xfrm>
        </p:spPr>
        <p:txBody>
          <a:bodyPr/>
          <a:lstStyle/>
          <a:p>
            <a:pPr marL="0" indent="0" algn="just">
              <a:buNone/>
            </a:pPr>
            <a:r>
              <a:rPr lang="ru-RU" sz="3400" dirty="0"/>
              <a:t>В соответствии с Распоряжением № 2190-р предусмотрено «исключение стимулирующих выплат, назначаемых без учета показателей качества и количества оказываемых государственных (муниципальных) услуг (выполнения работ)». Показателями, характеризующими затраты труда, являются такие как:</a:t>
            </a:r>
          </a:p>
          <a:p>
            <a:pPr marL="0" indent="0" algn="just">
              <a:buNone/>
            </a:pPr>
            <a:r>
              <a:rPr lang="ru-RU" sz="3400" dirty="0"/>
              <a:t>- интенсивность труда;</a:t>
            </a:r>
          </a:p>
          <a:p>
            <a:pPr marL="0" indent="0" algn="just">
              <a:buNone/>
            </a:pPr>
            <a:r>
              <a:rPr lang="ru-RU" sz="3400" dirty="0"/>
              <a:t>- напряженность труда и т.д.</a:t>
            </a:r>
          </a:p>
        </p:txBody>
      </p:sp>
    </p:spTree>
    <p:extLst>
      <p:ext uri="{BB962C8B-B14F-4D97-AF65-F5344CB8AC3E}">
        <p14:creationId xmlns:p14="http://schemas.microsoft.com/office/powerpoint/2010/main" xmlns="" val="129182691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182832609"/>
              </p:ext>
            </p:extLst>
          </p:nvPr>
        </p:nvGraphicFramePr>
        <p:xfrm>
          <a:off x="288383" y="1124744"/>
          <a:ext cx="8528918" cy="2625217"/>
        </p:xfrm>
        <a:graphic>
          <a:graphicData uri="http://schemas.openxmlformats.org/drawingml/2006/table">
            <a:tbl>
              <a:tblPr firstRow="1" firstCol="1" bandRow="1"/>
              <a:tblGrid>
                <a:gridCol w="1008112">
                  <a:extLst>
                    <a:ext uri="{9D8B030D-6E8A-4147-A177-3AD203B41FA5}">
                      <a16:colId xmlns:a16="http://schemas.microsoft.com/office/drawing/2014/main" xmlns="" val="20000"/>
                    </a:ext>
                  </a:extLst>
                </a:gridCol>
                <a:gridCol w="5040560">
                  <a:extLst>
                    <a:ext uri="{9D8B030D-6E8A-4147-A177-3AD203B41FA5}">
                      <a16:colId xmlns:a16="http://schemas.microsoft.com/office/drawing/2014/main" xmlns="" val="20001"/>
                    </a:ext>
                  </a:extLst>
                </a:gridCol>
                <a:gridCol w="1296144">
                  <a:extLst>
                    <a:ext uri="{9D8B030D-6E8A-4147-A177-3AD203B41FA5}">
                      <a16:colId xmlns:a16="http://schemas.microsoft.com/office/drawing/2014/main" xmlns="" val="20002"/>
                    </a:ext>
                  </a:extLst>
                </a:gridCol>
                <a:gridCol w="1184102">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7.</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Каков удельный вес (%) показателей, носящих субъективный характер, не подтвержденных объективными данными?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Более 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97461" y="3716687"/>
            <a:ext cx="8528918" cy="2400657"/>
          </a:xfrm>
          <a:prstGeom prst="rect">
            <a:avLst/>
          </a:prstGeom>
        </p:spPr>
        <p:txBody>
          <a:bodyPr wrap="square">
            <a:spAutoFit/>
          </a:bodyPr>
          <a:lstStyle/>
          <a:p>
            <a:pPr algn="just"/>
            <a:r>
              <a:rPr lang="ru-RU" sz="2500" dirty="0">
                <a:latin typeface="+mn-lt"/>
              </a:rPr>
              <a:t>К показателям, имеющим исключительно субъективный характер, относятся такие как:</a:t>
            </a:r>
          </a:p>
          <a:p>
            <a:pPr algn="just"/>
            <a:r>
              <a:rPr lang="ru-RU" sz="2500" dirty="0">
                <a:latin typeface="+mn-lt"/>
              </a:rPr>
              <a:t>- добросовестное отношение к труду;</a:t>
            </a:r>
          </a:p>
          <a:p>
            <a:pPr algn="just"/>
            <a:r>
              <a:rPr lang="ru-RU" sz="2500" dirty="0">
                <a:latin typeface="+mn-lt"/>
              </a:rPr>
              <a:t>- инициативность;</a:t>
            </a:r>
          </a:p>
          <a:p>
            <a:pPr algn="just"/>
            <a:r>
              <a:rPr lang="ru-RU" sz="2500" dirty="0">
                <a:latin typeface="+mn-lt"/>
              </a:rPr>
              <a:t>- высокие показатели в труде (в случае, если не указано, в каких показателях оценивается эти показатели) и т.д.</a:t>
            </a:r>
          </a:p>
        </p:txBody>
      </p:sp>
    </p:spTree>
    <p:extLst>
      <p:ext uri="{BB962C8B-B14F-4D97-AF65-F5344CB8AC3E}">
        <p14:creationId xmlns:p14="http://schemas.microsoft.com/office/powerpoint/2010/main" xmlns="" val="268855911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76672"/>
            <a:ext cx="8568952" cy="3223120"/>
          </a:xfrm>
        </p:spPr>
        <p:txBody>
          <a:bodyPr/>
          <a:lstStyle/>
          <a:p>
            <a:pPr marL="0" indent="0" algn="just">
              <a:buNone/>
            </a:pPr>
            <a:r>
              <a:rPr lang="ru-RU" sz="4400" dirty="0"/>
              <a:t>Указанные и аналогичные показатели невозможно измерить (отсутствуют единицы измерения) и оценить объективно. Это показатели, не подтвержденные объективными данными.</a:t>
            </a:r>
          </a:p>
        </p:txBody>
      </p:sp>
    </p:spTree>
    <p:extLst>
      <p:ext uri="{BB962C8B-B14F-4D97-AF65-F5344CB8AC3E}">
        <p14:creationId xmlns:p14="http://schemas.microsoft.com/office/powerpoint/2010/main" xmlns="" val="420394044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578305668"/>
              </p:ext>
            </p:extLst>
          </p:nvPr>
        </p:nvGraphicFramePr>
        <p:xfrm>
          <a:off x="294201" y="1186831"/>
          <a:ext cx="8528918" cy="2250186"/>
        </p:xfrm>
        <a:graphic>
          <a:graphicData uri="http://schemas.openxmlformats.org/drawingml/2006/table">
            <a:tbl>
              <a:tblPr firstRow="1" firstCol="1" bandRow="1"/>
              <a:tblGrid>
                <a:gridCol w="1008112">
                  <a:extLst>
                    <a:ext uri="{9D8B030D-6E8A-4147-A177-3AD203B41FA5}">
                      <a16:colId xmlns:a16="http://schemas.microsoft.com/office/drawing/2014/main" xmlns="" val="20000"/>
                    </a:ext>
                  </a:extLst>
                </a:gridCol>
                <a:gridCol w="5040560">
                  <a:extLst>
                    <a:ext uri="{9D8B030D-6E8A-4147-A177-3AD203B41FA5}">
                      <a16:colId xmlns:a16="http://schemas.microsoft.com/office/drawing/2014/main" xmlns="" val="20001"/>
                    </a:ext>
                  </a:extLst>
                </a:gridCol>
                <a:gridCol w="1296144">
                  <a:extLst>
                    <a:ext uri="{9D8B030D-6E8A-4147-A177-3AD203B41FA5}">
                      <a16:colId xmlns:a16="http://schemas.microsoft.com/office/drawing/2014/main" xmlns="" val="20002"/>
                    </a:ext>
                  </a:extLst>
                </a:gridCol>
                <a:gridCol w="1184102">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8.</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2300" kern="1200" dirty="0">
                          <a:solidFill>
                            <a:schemeClr val="tx1"/>
                          </a:solidFill>
                          <a:effectLst/>
                          <a:latin typeface="+mn-lt"/>
                          <a:ea typeface="Calibri" panose="020F0502020204030204" pitchFamily="34" charset="0"/>
                          <a:cs typeface="Times New Roman" panose="02020603050405020304" pitchFamily="18" charset="0"/>
                        </a:rPr>
                        <a:t>Имеются ли фиксированные выплаты, установленные не по результатам труда?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Нет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94201" y="3501008"/>
            <a:ext cx="8528918" cy="2585323"/>
          </a:xfrm>
          <a:prstGeom prst="rect">
            <a:avLst/>
          </a:prstGeom>
        </p:spPr>
        <p:txBody>
          <a:bodyPr wrap="square">
            <a:spAutoFit/>
          </a:bodyPr>
          <a:lstStyle/>
          <a:p>
            <a:pPr algn="just"/>
            <a:r>
              <a:rPr lang="ru-RU" sz="2700" dirty="0">
                <a:latin typeface="+mn-lt"/>
              </a:rPr>
              <a:t>Нецелесообразно устанавливать размер выплат стимулирующего характера в фиксированном размере - как в абсолютном значении, так и в процентном отношении к окладу (должностному окладу) – они должны быть установлены по результатам труда, которые практически никогда не бывают одинаковыми.</a:t>
            </a:r>
          </a:p>
        </p:txBody>
      </p:sp>
    </p:spTree>
    <p:extLst>
      <p:ext uri="{BB962C8B-B14F-4D97-AF65-F5344CB8AC3E}">
        <p14:creationId xmlns:p14="http://schemas.microsoft.com/office/powerpoint/2010/main" xmlns="" val="238321654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3551346821"/>
              </p:ext>
            </p:extLst>
          </p:nvPr>
        </p:nvGraphicFramePr>
        <p:xfrm>
          <a:off x="294201" y="1186831"/>
          <a:ext cx="8528918" cy="2625217"/>
        </p:xfrm>
        <a:graphic>
          <a:graphicData uri="http://schemas.openxmlformats.org/drawingml/2006/table">
            <a:tbl>
              <a:tblPr firstRow="1" firstCol="1" bandRow="1"/>
              <a:tblGrid>
                <a:gridCol w="1008112">
                  <a:extLst>
                    <a:ext uri="{9D8B030D-6E8A-4147-A177-3AD203B41FA5}">
                      <a16:colId xmlns:a16="http://schemas.microsoft.com/office/drawing/2014/main" xmlns="" val="20000"/>
                    </a:ext>
                  </a:extLst>
                </a:gridCol>
                <a:gridCol w="5040560">
                  <a:extLst>
                    <a:ext uri="{9D8B030D-6E8A-4147-A177-3AD203B41FA5}">
                      <a16:colId xmlns:a16="http://schemas.microsoft.com/office/drawing/2014/main" xmlns="" val="20001"/>
                    </a:ext>
                  </a:extLst>
                </a:gridCol>
                <a:gridCol w="1296144">
                  <a:extLst>
                    <a:ext uri="{9D8B030D-6E8A-4147-A177-3AD203B41FA5}">
                      <a16:colId xmlns:a16="http://schemas.microsoft.com/office/drawing/2014/main" xmlns="" val="20002"/>
                    </a:ext>
                  </a:extLst>
                </a:gridCol>
                <a:gridCol w="1184102">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9.</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Имеются ли фиксированные ежемесячные выплаты, установленные на предстоящий период (например, на год вперед)?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Нет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94201" y="3803724"/>
            <a:ext cx="8528918" cy="2169825"/>
          </a:xfrm>
          <a:prstGeom prst="rect">
            <a:avLst/>
          </a:prstGeom>
        </p:spPr>
        <p:txBody>
          <a:bodyPr wrap="square">
            <a:spAutoFit/>
          </a:bodyPr>
          <a:lstStyle/>
          <a:p>
            <a:pPr algn="just"/>
            <a:r>
              <a:rPr lang="ru-RU" sz="2700" dirty="0">
                <a:latin typeface="+mn-lt"/>
              </a:rPr>
              <a:t>Желательно отсутствие фиксированных ежемесячных выплат, установленных на предстоящий период (например, на год вперед). Выплаты должны зависеть от результатов труда, которые не бывают неизменными и заранее не известны.</a:t>
            </a:r>
          </a:p>
        </p:txBody>
      </p:sp>
    </p:spTree>
    <p:extLst>
      <p:ext uri="{BB962C8B-B14F-4D97-AF65-F5344CB8AC3E}">
        <p14:creationId xmlns:p14="http://schemas.microsoft.com/office/powerpoint/2010/main" xmlns="" val="161282372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2920372192"/>
              </p:ext>
            </p:extLst>
          </p:nvPr>
        </p:nvGraphicFramePr>
        <p:xfrm>
          <a:off x="294201" y="1186831"/>
          <a:ext cx="8528918" cy="2625217"/>
        </p:xfrm>
        <a:graphic>
          <a:graphicData uri="http://schemas.openxmlformats.org/drawingml/2006/table">
            <a:tbl>
              <a:tblPr firstRow="1" firstCol="1" bandRow="1"/>
              <a:tblGrid>
                <a:gridCol w="1008112">
                  <a:extLst>
                    <a:ext uri="{9D8B030D-6E8A-4147-A177-3AD203B41FA5}">
                      <a16:colId xmlns:a16="http://schemas.microsoft.com/office/drawing/2014/main" xmlns="" val="20000"/>
                    </a:ext>
                  </a:extLst>
                </a:gridCol>
                <a:gridCol w="5040560">
                  <a:extLst>
                    <a:ext uri="{9D8B030D-6E8A-4147-A177-3AD203B41FA5}">
                      <a16:colId xmlns:a16="http://schemas.microsoft.com/office/drawing/2014/main" xmlns="" val="20001"/>
                    </a:ext>
                  </a:extLst>
                </a:gridCol>
                <a:gridCol w="1296144">
                  <a:extLst>
                    <a:ext uri="{9D8B030D-6E8A-4147-A177-3AD203B41FA5}">
                      <a16:colId xmlns:a16="http://schemas.microsoft.com/office/drawing/2014/main" xmlns="" val="20002"/>
                    </a:ext>
                  </a:extLst>
                </a:gridCol>
                <a:gridCol w="1184102">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10.</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lnSpc>
                          <a:spcPct val="107000"/>
                        </a:lnSpc>
                        <a:spcAft>
                          <a:spcPts val="0"/>
                        </a:spcAft>
                        <a:tabLst>
                          <a:tab pos="5940425" algn="r"/>
                        </a:tabLst>
                      </a:pPr>
                      <a:r>
                        <a:rPr lang="ru-RU" sz="2300" kern="1200" dirty="0" smtClean="0">
                          <a:solidFill>
                            <a:schemeClr val="tx1"/>
                          </a:solidFill>
                          <a:effectLst/>
                          <a:latin typeface="+mn-lt"/>
                          <a:ea typeface="Calibri" panose="020F0502020204030204" pitchFamily="34" charset="0"/>
                          <a:cs typeface="Times New Roman" panose="02020603050405020304" pitchFamily="18" charset="0"/>
                        </a:rPr>
                        <a:t>Имеются ли индивидуальные (персональные) выплаты (надбавки и т.д.) без установления оценочных показателей?</a:t>
                      </a:r>
                      <a:endParaRPr lang="ru-RU" sz="23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Нет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94201" y="3803724"/>
            <a:ext cx="8528918" cy="2308324"/>
          </a:xfrm>
          <a:prstGeom prst="rect">
            <a:avLst/>
          </a:prstGeom>
        </p:spPr>
        <p:txBody>
          <a:bodyPr wrap="square">
            <a:spAutoFit/>
          </a:bodyPr>
          <a:lstStyle/>
          <a:p>
            <a:pPr algn="just"/>
            <a:r>
              <a:rPr lang="ru-RU" sz="2400" dirty="0">
                <a:latin typeface="+mn-lt"/>
              </a:rPr>
              <a:t>В силу специфики работы, выполнения дополнительных функций, не предусмотренных должностными обязанностями конкретного работника и т.д., могут устанавливаться индивидуальные (персональные) выплаты (надбавки и т.д.), что само по себе не является нарушением, если предусмотрено Положением об оплате труда и/или трудовым договором. </a:t>
            </a:r>
          </a:p>
        </p:txBody>
      </p:sp>
    </p:spTree>
    <p:extLst>
      <p:ext uri="{BB962C8B-B14F-4D97-AF65-F5344CB8AC3E}">
        <p14:creationId xmlns:p14="http://schemas.microsoft.com/office/powerpoint/2010/main" xmlns="" val="305856687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76672"/>
            <a:ext cx="8568952" cy="3223120"/>
          </a:xfrm>
        </p:spPr>
        <p:txBody>
          <a:bodyPr/>
          <a:lstStyle/>
          <a:p>
            <a:pPr marL="0" indent="0" algn="just">
              <a:buNone/>
            </a:pPr>
            <a:r>
              <a:rPr lang="ru-RU" sz="4400" dirty="0" smtClean="0"/>
              <a:t>Однако, </a:t>
            </a:r>
            <a:r>
              <a:rPr lang="ru-RU" sz="4400" dirty="0"/>
              <a:t>назначение таких выплат без установления оценочных показателей приводит к тому, что работники получают эти выплате независимо от объема и качества работы, за которую установлены эти выплаты, что оценивается как негативный фактор.</a:t>
            </a:r>
          </a:p>
        </p:txBody>
      </p:sp>
    </p:spTree>
    <p:extLst>
      <p:ext uri="{BB962C8B-B14F-4D97-AF65-F5344CB8AC3E}">
        <p14:creationId xmlns:p14="http://schemas.microsoft.com/office/powerpoint/2010/main" xmlns="" val="125762294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2550360188"/>
              </p:ext>
            </p:extLst>
          </p:nvPr>
        </p:nvGraphicFramePr>
        <p:xfrm>
          <a:off x="294201" y="1186831"/>
          <a:ext cx="8528918" cy="2625217"/>
        </p:xfrm>
        <a:graphic>
          <a:graphicData uri="http://schemas.openxmlformats.org/drawingml/2006/table">
            <a:tbl>
              <a:tblPr firstRow="1" firstCol="1" bandRow="1"/>
              <a:tblGrid>
                <a:gridCol w="893423">
                  <a:extLst>
                    <a:ext uri="{9D8B030D-6E8A-4147-A177-3AD203B41FA5}">
                      <a16:colId xmlns:a16="http://schemas.microsoft.com/office/drawing/2014/main" xmlns="" val="20000"/>
                    </a:ext>
                  </a:extLst>
                </a:gridCol>
                <a:gridCol w="4032448">
                  <a:extLst>
                    <a:ext uri="{9D8B030D-6E8A-4147-A177-3AD203B41FA5}">
                      <a16:colId xmlns:a16="http://schemas.microsoft.com/office/drawing/2014/main" xmlns="" val="20001"/>
                    </a:ext>
                  </a:extLst>
                </a:gridCol>
                <a:gridCol w="1800200">
                  <a:extLst>
                    <a:ext uri="{9D8B030D-6E8A-4147-A177-3AD203B41FA5}">
                      <a16:colId xmlns:a16="http://schemas.microsoft.com/office/drawing/2014/main" xmlns="" val="20002"/>
                    </a:ext>
                  </a:extLst>
                </a:gridCol>
                <a:gridCol w="1802847">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11.</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2300" kern="1200" dirty="0">
                          <a:solidFill>
                            <a:schemeClr val="tx1"/>
                          </a:solidFill>
                          <a:effectLst/>
                          <a:latin typeface="+mn-lt"/>
                          <a:ea typeface="Calibri" panose="020F0502020204030204" pitchFamily="34" charset="0"/>
                          <a:cs typeface="Times New Roman" panose="02020603050405020304" pitchFamily="18" charset="0"/>
                        </a:rPr>
                        <a:t>Каков удельный вес «статусных» выплат в общем объеме (сумме) выплат стимулирующего характера?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Ниже среднего по учреждению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Выше среднего по учреждению</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94201" y="3803724"/>
            <a:ext cx="8528918" cy="2308324"/>
          </a:xfrm>
          <a:prstGeom prst="rect">
            <a:avLst/>
          </a:prstGeom>
        </p:spPr>
        <p:txBody>
          <a:bodyPr wrap="square">
            <a:spAutoFit/>
          </a:bodyPr>
          <a:lstStyle/>
          <a:p>
            <a:pPr algn="just"/>
            <a:r>
              <a:rPr lang="ru-RU" sz="2400" dirty="0">
                <a:latin typeface="+mn-lt"/>
              </a:rPr>
              <a:t>К «статусным» выплатам относятся выплаты, предусмотренные действующей системой оплаты труда, но не связанные напрямую с результатами труда. К ним относятся выплаты:</a:t>
            </a:r>
          </a:p>
          <a:p>
            <a:pPr algn="just"/>
            <a:r>
              <a:rPr lang="ru-RU" sz="2400" dirty="0">
                <a:latin typeface="+mn-lt"/>
              </a:rPr>
              <a:t>- за стаж (стаж непрерывной работы и т.д.);</a:t>
            </a:r>
          </a:p>
          <a:p>
            <a:pPr algn="just"/>
            <a:r>
              <a:rPr lang="ru-RU" sz="2400" dirty="0">
                <a:latin typeface="+mn-lt"/>
              </a:rPr>
              <a:t>- за наличие квалификационной категории;</a:t>
            </a:r>
          </a:p>
          <a:p>
            <a:pPr algn="just"/>
            <a:r>
              <a:rPr lang="ru-RU" sz="2400" dirty="0">
                <a:latin typeface="+mn-lt"/>
              </a:rPr>
              <a:t>- за наличие ученой степени (научного звания) и т.д.</a:t>
            </a:r>
          </a:p>
        </p:txBody>
      </p:sp>
    </p:spTree>
    <p:extLst>
      <p:ext uri="{BB962C8B-B14F-4D97-AF65-F5344CB8AC3E}">
        <p14:creationId xmlns:p14="http://schemas.microsoft.com/office/powerpoint/2010/main" xmlns="" val="57034967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568952" cy="3223120"/>
          </a:xfrm>
        </p:spPr>
        <p:txBody>
          <a:bodyPr/>
          <a:lstStyle/>
          <a:p>
            <a:pPr marL="0" indent="0" algn="just">
              <a:buNone/>
            </a:pPr>
            <a:r>
              <a:rPr lang="ru-RU" sz="3400" dirty="0"/>
              <a:t>Высокий удельный вес «статусных» выплат стимулирующего характера означает низкие стимулирующие качества системы оплаты труда – мало средств остается для выплат, связанных с результатами труда. </a:t>
            </a:r>
          </a:p>
          <a:p>
            <a:pPr marL="0" indent="0" algn="just">
              <a:buNone/>
            </a:pPr>
            <a:r>
              <a:rPr lang="ru-RU" sz="3400" dirty="0"/>
              <a:t>Удельный вес статусный выплат нужно оценить по учреждению в целом, а затем сравнивать с этим значением применительно к конкретному подразделению или работнику.</a:t>
            </a:r>
          </a:p>
        </p:txBody>
      </p:sp>
    </p:spTree>
    <p:extLst>
      <p:ext uri="{BB962C8B-B14F-4D97-AF65-F5344CB8AC3E}">
        <p14:creationId xmlns:p14="http://schemas.microsoft.com/office/powerpoint/2010/main" xmlns="" val="1212167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Содержимое 2"/>
          <p:cNvSpPr>
            <a:spLocks noGrp="1"/>
          </p:cNvSpPr>
          <p:nvPr>
            <p:ph idx="1"/>
          </p:nvPr>
        </p:nvSpPr>
        <p:spPr>
          <a:xfrm>
            <a:off x="0" y="142875"/>
            <a:ext cx="9144000" cy="5983288"/>
          </a:xfrm>
        </p:spPr>
        <p:txBody>
          <a:bodyPr/>
          <a:lstStyle/>
          <a:p>
            <a:pPr>
              <a:lnSpc>
                <a:spcPct val="70000"/>
              </a:lnSpc>
              <a:spcBef>
                <a:spcPct val="0"/>
              </a:spcBef>
            </a:pPr>
            <a:r>
              <a:rPr lang="ru-RU" sz="3500" smtClean="0"/>
              <a:t>В соответствии с Постановлением № 847 этап подготовки предложений по параметрам систем оплаты труда работников на основе результатов подготовительного этапа - </a:t>
            </a:r>
            <a:r>
              <a:rPr lang="ru-RU" sz="3500" smtClean="0">
                <a:solidFill>
                  <a:srgbClr val="FF0000"/>
                </a:solidFill>
              </a:rPr>
              <a:t>до 31 октября</a:t>
            </a:r>
            <a:r>
              <a:rPr lang="ru-RU" sz="3500" smtClean="0"/>
              <a:t> 2021 г.</a:t>
            </a:r>
          </a:p>
          <a:p>
            <a:pPr>
              <a:lnSpc>
                <a:spcPct val="70000"/>
              </a:lnSpc>
              <a:spcBef>
                <a:spcPct val="0"/>
              </a:spcBef>
            </a:pPr>
            <a:r>
              <a:rPr lang="ru-RU" sz="3500" smtClean="0"/>
              <a:t>А этап внедрения новых систем оплаты труда работников в пилотном проекте с ноября </a:t>
            </a:r>
            <a:r>
              <a:rPr lang="ru-RU" sz="3500" smtClean="0">
                <a:solidFill>
                  <a:srgbClr val="FF0000"/>
                </a:solidFill>
              </a:rPr>
              <a:t>(декабря)</a:t>
            </a:r>
            <a:r>
              <a:rPr lang="ru-RU" sz="3500" smtClean="0"/>
              <a:t> 2021 г. по март 2022 г.</a:t>
            </a:r>
          </a:p>
          <a:p>
            <a:pPr>
              <a:lnSpc>
                <a:spcPct val="70000"/>
              </a:lnSpc>
              <a:spcBef>
                <a:spcPct val="0"/>
              </a:spcBef>
            </a:pPr>
            <a:r>
              <a:rPr lang="ru-RU" sz="3500" smtClean="0"/>
              <a:t>Но в соответствии с Трудовыми кодексом (ст.74) о предстоящих изменениях определенных сторонами условий трудового договора, а также о причинах, вызвавших необходимость таких изменений, работодатель обязан уведомить работника в письменной форме не позднее чем за два месяца, если иное не предусмотрено ТК РФ.</a:t>
            </a:r>
          </a:p>
          <a:p>
            <a:endParaRPr lang="ru-RU" smtClean="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1813393743"/>
              </p:ext>
            </p:extLst>
          </p:nvPr>
        </p:nvGraphicFramePr>
        <p:xfrm>
          <a:off x="294201" y="1196752"/>
          <a:ext cx="8528918" cy="2625217"/>
        </p:xfrm>
        <a:graphic>
          <a:graphicData uri="http://schemas.openxmlformats.org/drawingml/2006/table">
            <a:tbl>
              <a:tblPr firstRow="1" firstCol="1" bandRow="1"/>
              <a:tblGrid>
                <a:gridCol w="893423">
                  <a:extLst>
                    <a:ext uri="{9D8B030D-6E8A-4147-A177-3AD203B41FA5}">
                      <a16:colId xmlns:a16="http://schemas.microsoft.com/office/drawing/2014/main" xmlns="" val="20000"/>
                    </a:ext>
                  </a:extLst>
                </a:gridCol>
                <a:gridCol w="4032448">
                  <a:extLst>
                    <a:ext uri="{9D8B030D-6E8A-4147-A177-3AD203B41FA5}">
                      <a16:colId xmlns:a16="http://schemas.microsoft.com/office/drawing/2014/main" xmlns="" val="20001"/>
                    </a:ext>
                  </a:extLst>
                </a:gridCol>
                <a:gridCol w="1800200">
                  <a:extLst>
                    <a:ext uri="{9D8B030D-6E8A-4147-A177-3AD203B41FA5}">
                      <a16:colId xmlns:a16="http://schemas.microsoft.com/office/drawing/2014/main" xmlns="" val="20002"/>
                    </a:ext>
                  </a:extLst>
                </a:gridCol>
                <a:gridCol w="1802847">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12.</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300" kern="1200" dirty="0">
                          <a:solidFill>
                            <a:schemeClr val="tx1"/>
                          </a:solidFill>
                          <a:effectLst/>
                          <a:latin typeface="+mn-lt"/>
                          <a:ea typeface="Calibri" panose="020F0502020204030204" pitchFamily="34" charset="0"/>
                          <a:cs typeface="Times New Roman" panose="02020603050405020304" pitchFamily="18" charset="0"/>
                        </a:rPr>
                        <a:t>Имеется ли зависимость начисления премий или других выплат от результатов труда конкретных работников?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Нет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94201" y="3926891"/>
            <a:ext cx="8528918" cy="1877437"/>
          </a:xfrm>
          <a:prstGeom prst="rect">
            <a:avLst/>
          </a:prstGeom>
        </p:spPr>
        <p:txBody>
          <a:bodyPr wrap="square">
            <a:spAutoFit/>
          </a:bodyPr>
          <a:lstStyle/>
          <a:p>
            <a:pPr algn="just"/>
            <a:r>
              <a:rPr lang="ru-RU" sz="2900" dirty="0">
                <a:latin typeface="+mn-lt"/>
              </a:rPr>
              <a:t>Зависимость начисления премий от результатов труда конкретных работников не является обязательным требованием. Однако наличие такой зависимости оценивается с положительной стороны.</a:t>
            </a:r>
          </a:p>
        </p:txBody>
      </p:sp>
    </p:spTree>
    <p:extLst>
      <p:ext uri="{BB962C8B-B14F-4D97-AF65-F5344CB8AC3E}">
        <p14:creationId xmlns:p14="http://schemas.microsoft.com/office/powerpoint/2010/main" xmlns="" val="43472188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1489443559"/>
              </p:ext>
            </p:extLst>
          </p:nvPr>
        </p:nvGraphicFramePr>
        <p:xfrm>
          <a:off x="294201" y="1196752"/>
          <a:ext cx="8528918" cy="3000248"/>
        </p:xfrm>
        <a:graphic>
          <a:graphicData uri="http://schemas.openxmlformats.org/drawingml/2006/table">
            <a:tbl>
              <a:tblPr firstRow="1" firstCol="1" bandRow="1"/>
              <a:tblGrid>
                <a:gridCol w="893423">
                  <a:extLst>
                    <a:ext uri="{9D8B030D-6E8A-4147-A177-3AD203B41FA5}">
                      <a16:colId xmlns:a16="http://schemas.microsoft.com/office/drawing/2014/main" xmlns="" val="20000"/>
                    </a:ext>
                  </a:extLst>
                </a:gridCol>
                <a:gridCol w="4032448">
                  <a:extLst>
                    <a:ext uri="{9D8B030D-6E8A-4147-A177-3AD203B41FA5}">
                      <a16:colId xmlns:a16="http://schemas.microsoft.com/office/drawing/2014/main" xmlns="" val="20001"/>
                    </a:ext>
                  </a:extLst>
                </a:gridCol>
                <a:gridCol w="1800200">
                  <a:extLst>
                    <a:ext uri="{9D8B030D-6E8A-4147-A177-3AD203B41FA5}">
                      <a16:colId xmlns:a16="http://schemas.microsoft.com/office/drawing/2014/main" xmlns="" val="20002"/>
                    </a:ext>
                  </a:extLst>
                </a:gridCol>
                <a:gridCol w="1802847">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13.</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300" kern="1200" dirty="0" smtClean="0">
                          <a:solidFill>
                            <a:schemeClr val="tx1"/>
                          </a:solidFill>
                          <a:effectLst/>
                          <a:latin typeface="+mn-lt"/>
                          <a:ea typeface="Calibri" panose="020F0502020204030204" pitchFamily="34" charset="0"/>
                          <a:cs typeface="Times New Roman" panose="02020603050405020304" pitchFamily="18" charset="0"/>
                        </a:rPr>
                        <a:t>Имеется ли зависимость начисления премий или других выплат от финансовых результатов учреждения (подразделения)?</a:t>
                      </a:r>
                      <a:endParaRPr lang="ru-RU" sz="23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Нет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94201" y="4180363"/>
            <a:ext cx="8528918" cy="1815882"/>
          </a:xfrm>
          <a:prstGeom prst="rect">
            <a:avLst/>
          </a:prstGeom>
        </p:spPr>
        <p:txBody>
          <a:bodyPr wrap="square">
            <a:spAutoFit/>
          </a:bodyPr>
          <a:lstStyle/>
          <a:p>
            <a:pPr algn="just"/>
            <a:r>
              <a:rPr lang="ru-RU" sz="2800" dirty="0">
                <a:latin typeface="+mn-lt"/>
              </a:rPr>
              <a:t>Наличие зависимости начисления премий или других выплат от финансовых результатов учреждения (подразделения) позволяет «жить по средствам» и не скатываться в кредиторскую задолженность. </a:t>
            </a:r>
          </a:p>
        </p:txBody>
      </p:sp>
    </p:spTree>
    <p:extLst>
      <p:ext uri="{BB962C8B-B14F-4D97-AF65-F5344CB8AC3E}">
        <p14:creationId xmlns:p14="http://schemas.microsoft.com/office/powerpoint/2010/main" xmlns="" val="41097432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568952" cy="3223120"/>
          </a:xfrm>
        </p:spPr>
        <p:txBody>
          <a:bodyPr/>
          <a:lstStyle/>
          <a:p>
            <a:pPr marL="0" indent="0" algn="just">
              <a:buNone/>
            </a:pPr>
            <a:r>
              <a:rPr lang="ru-RU" sz="4400" dirty="0"/>
              <a:t>Поэтому наличие такой зависимости тоже оценивается как положительный фактор в отношении премий и выплат стимулирующего характера, не являющихся обязательными (не относящихся к статусным выплатам).</a:t>
            </a:r>
          </a:p>
        </p:txBody>
      </p:sp>
    </p:spTree>
    <p:extLst>
      <p:ext uri="{BB962C8B-B14F-4D97-AF65-F5344CB8AC3E}">
        <p14:creationId xmlns:p14="http://schemas.microsoft.com/office/powerpoint/2010/main" xmlns="" val="20973548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3309635294"/>
              </p:ext>
            </p:extLst>
          </p:nvPr>
        </p:nvGraphicFramePr>
        <p:xfrm>
          <a:off x="294201" y="1196752"/>
          <a:ext cx="8528918" cy="3000248"/>
        </p:xfrm>
        <a:graphic>
          <a:graphicData uri="http://schemas.openxmlformats.org/drawingml/2006/table">
            <a:tbl>
              <a:tblPr firstRow="1" firstCol="1" bandRow="1"/>
              <a:tblGrid>
                <a:gridCol w="1253463">
                  <a:extLst>
                    <a:ext uri="{9D8B030D-6E8A-4147-A177-3AD203B41FA5}">
                      <a16:colId xmlns:a16="http://schemas.microsoft.com/office/drawing/2014/main" xmlns="" val="20000"/>
                    </a:ext>
                  </a:extLst>
                </a:gridCol>
                <a:gridCol w="4248472">
                  <a:extLst>
                    <a:ext uri="{9D8B030D-6E8A-4147-A177-3AD203B41FA5}">
                      <a16:colId xmlns:a16="http://schemas.microsoft.com/office/drawing/2014/main" xmlns="" val="20001"/>
                    </a:ext>
                  </a:extLst>
                </a:gridCol>
                <a:gridCol w="1512168">
                  <a:extLst>
                    <a:ext uri="{9D8B030D-6E8A-4147-A177-3AD203B41FA5}">
                      <a16:colId xmlns:a16="http://schemas.microsoft.com/office/drawing/2014/main" xmlns="" val="20002"/>
                    </a:ext>
                  </a:extLst>
                </a:gridCol>
                <a:gridCol w="1514815">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14.</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300" kern="1200" dirty="0" smtClean="0">
                          <a:solidFill>
                            <a:schemeClr val="tx1"/>
                          </a:solidFill>
                          <a:effectLst/>
                          <a:latin typeface="+mn-lt"/>
                          <a:ea typeface="Calibri" panose="020F0502020204030204" pitchFamily="34" charset="0"/>
                          <a:cs typeface="Times New Roman" panose="02020603050405020304" pitchFamily="18" charset="0"/>
                        </a:rPr>
                        <a:t>Имеются ли показатели, определяющих условия осуществление выплат (возможность неосуществления выплат при наличии нарушений, жалоб пациентов и т.д.)?</a:t>
                      </a:r>
                      <a:endParaRPr lang="ru-RU" sz="23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Нет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94201" y="4180363"/>
            <a:ext cx="8528918" cy="1815882"/>
          </a:xfrm>
          <a:prstGeom prst="rect">
            <a:avLst/>
          </a:prstGeom>
        </p:spPr>
        <p:txBody>
          <a:bodyPr wrap="square">
            <a:spAutoFit/>
          </a:bodyPr>
          <a:lstStyle/>
          <a:p>
            <a:pPr algn="just"/>
            <a:r>
              <a:rPr lang="ru-RU" sz="2800" dirty="0">
                <a:latin typeface="+mn-lt"/>
              </a:rPr>
              <a:t>Эффективный контракт предполагает наличие показателей, определяющих условие осуществление выплат (возможность неосуществления выплат при наличии нарушений, жалоб пациентов и т.д.). </a:t>
            </a:r>
          </a:p>
        </p:txBody>
      </p:sp>
    </p:spTree>
    <p:extLst>
      <p:ext uri="{BB962C8B-B14F-4D97-AF65-F5344CB8AC3E}">
        <p14:creationId xmlns:p14="http://schemas.microsoft.com/office/powerpoint/2010/main" xmlns="" val="267576656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568952" cy="3223120"/>
          </a:xfrm>
        </p:spPr>
        <p:txBody>
          <a:bodyPr/>
          <a:lstStyle/>
          <a:p>
            <a:pPr marL="0" indent="0" algn="just">
              <a:buNone/>
            </a:pPr>
            <a:r>
              <a:rPr lang="ru-RU" sz="4000" dirty="0"/>
              <a:t>Система стимулирования должна быть двусторонней, включающей не только поощрение за позитивные результаты труда, но и наказание за негативные значения показателей. Поскольку речь идет об уменьшении лишь выплат стимулирующего характера и не затрагивает оклада, это не является нарушением.</a:t>
            </a:r>
          </a:p>
        </p:txBody>
      </p:sp>
    </p:spTree>
    <p:extLst>
      <p:ext uri="{BB962C8B-B14F-4D97-AF65-F5344CB8AC3E}">
        <p14:creationId xmlns:p14="http://schemas.microsoft.com/office/powerpoint/2010/main" xmlns="" val="18998134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397383261"/>
              </p:ext>
            </p:extLst>
          </p:nvPr>
        </p:nvGraphicFramePr>
        <p:xfrm>
          <a:off x="294201" y="1196752"/>
          <a:ext cx="8528918" cy="3375279"/>
        </p:xfrm>
        <a:graphic>
          <a:graphicData uri="http://schemas.openxmlformats.org/drawingml/2006/table">
            <a:tbl>
              <a:tblPr firstRow="1" firstCol="1" bandRow="1"/>
              <a:tblGrid>
                <a:gridCol w="1253463">
                  <a:extLst>
                    <a:ext uri="{9D8B030D-6E8A-4147-A177-3AD203B41FA5}">
                      <a16:colId xmlns:a16="http://schemas.microsoft.com/office/drawing/2014/main" xmlns="" val="20000"/>
                    </a:ext>
                  </a:extLst>
                </a:gridCol>
                <a:gridCol w="4248472">
                  <a:extLst>
                    <a:ext uri="{9D8B030D-6E8A-4147-A177-3AD203B41FA5}">
                      <a16:colId xmlns:a16="http://schemas.microsoft.com/office/drawing/2014/main" xmlns="" val="20001"/>
                    </a:ext>
                  </a:extLst>
                </a:gridCol>
                <a:gridCol w="1512168">
                  <a:extLst>
                    <a:ext uri="{9D8B030D-6E8A-4147-A177-3AD203B41FA5}">
                      <a16:colId xmlns:a16="http://schemas.microsoft.com/office/drawing/2014/main" xmlns="" val="20002"/>
                    </a:ext>
                  </a:extLst>
                </a:gridCol>
                <a:gridCol w="1514815">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15.</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300" kern="1200" dirty="0" smtClean="0">
                          <a:solidFill>
                            <a:schemeClr val="tx1"/>
                          </a:solidFill>
                          <a:effectLst/>
                          <a:latin typeface="+mn-lt"/>
                          <a:ea typeface="Calibri" panose="020F0502020204030204" pitchFamily="34" charset="0"/>
                          <a:cs typeface="Times New Roman" panose="02020603050405020304" pitchFamily="18" charset="0"/>
                        </a:rPr>
                        <a:t>Имеются ли выплаты стимулирующего характера, связанные с экономией материальных ресурсов (химреактивов, расходных материалов, коммунальных расходов и т.д.)?</a:t>
                      </a:r>
                      <a:endParaRPr lang="ru-RU" sz="23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Нет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76133" y="4555394"/>
            <a:ext cx="8528918" cy="1384995"/>
          </a:xfrm>
          <a:prstGeom prst="rect">
            <a:avLst/>
          </a:prstGeom>
        </p:spPr>
        <p:txBody>
          <a:bodyPr wrap="square">
            <a:spAutoFit/>
          </a:bodyPr>
          <a:lstStyle/>
          <a:p>
            <a:pPr algn="just"/>
            <a:r>
              <a:rPr lang="ru-RU" sz="2800" dirty="0">
                <a:latin typeface="+mn-lt"/>
              </a:rPr>
              <a:t>Наличие выплат стимулирующего характера, связанных с экономией материальных ресурсов оценивается с положительной стороны. </a:t>
            </a:r>
          </a:p>
        </p:txBody>
      </p:sp>
    </p:spTree>
    <p:extLst>
      <p:ext uri="{BB962C8B-B14F-4D97-AF65-F5344CB8AC3E}">
        <p14:creationId xmlns:p14="http://schemas.microsoft.com/office/powerpoint/2010/main" xmlns="" val="375611230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4143321275"/>
              </p:ext>
            </p:extLst>
          </p:nvPr>
        </p:nvGraphicFramePr>
        <p:xfrm>
          <a:off x="294201" y="1196752"/>
          <a:ext cx="8528918" cy="1500124"/>
        </p:xfrm>
        <a:graphic>
          <a:graphicData uri="http://schemas.openxmlformats.org/drawingml/2006/table">
            <a:tbl>
              <a:tblPr firstRow="1" firstCol="1" bandRow="1"/>
              <a:tblGrid>
                <a:gridCol w="1253463">
                  <a:extLst>
                    <a:ext uri="{9D8B030D-6E8A-4147-A177-3AD203B41FA5}">
                      <a16:colId xmlns:a16="http://schemas.microsoft.com/office/drawing/2014/main" xmlns="" val="20000"/>
                    </a:ext>
                  </a:extLst>
                </a:gridCol>
                <a:gridCol w="4248472">
                  <a:extLst>
                    <a:ext uri="{9D8B030D-6E8A-4147-A177-3AD203B41FA5}">
                      <a16:colId xmlns:a16="http://schemas.microsoft.com/office/drawing/2014/main" xmlns="" val="20001"/>
                    </a:ext>
                  </a:extLst>
                </a:gridCol>
                <a:gridCol w="1512168">
                  <a:extLst>
                    <a:ext uri="{9D8B030D-6E8A-4147-A177-3AD203B41FA5}">
                      <a16:colId xmlns:a16="http://schemas.microsoft.com/office/drawing/2014/main" xmlns="" val="20002"/>
                    </a:ext>
                  </a:extLst>
                </a:gridCol>
                <a:gridCol w="1514815">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 по порядку</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Оцениваемые параметры</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Позитивная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b="1" dirty="0">
                          <a:effectLst/>
                          <a:latin typeface="+mn-lt"/>
                          <a:ea typeface="Calibri" panose="020F0502020204030204" pitchFamily="34" charset="0"/>
                          <a:cs typeface="Times New Roman" panose="02020603050405020304" pitchFamily="18" charset="0"/>
                        </a:rPr>
                        <a:t>Негативная  оценка</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300" dirty="0" smtClean="0">
                          <a:effectLst/>
                          <a:latin typeface="+mn-lt"/>
                          <a:ea typeface="Calibri" panose="020F0502020204030204" pitchFamily="34" charset="0"/>
                          <a:cs typeface="Times New Roman" panose="02020603050405020304" pitchFamily="18" charset="0"/>
                        </a:rPr>
                        <a:t>16.</a:t>
                      </a:r>
                      <a:endParaRPr lang="ru-RU" sz="23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300" kern="1200" dirty="0" smtClean="0">
                          <a:solidFill>
                            <a:schemeClr val="tx1"/>
                          </a:solidFill>
                          <a:effectLst/>
                          <a:latin typeface="+mn-lt"/>
                          <a:ea typeface="Calibri" panose="020F0502020204030204" pitchFamily="34" charset="0"/>
                          <a:cs typeface="Times New Roman" panose="02020603050405020304" pitchFamily="18" charset="0"/>
                        </a:rPr>
                        <a:t>Используется ли сдельная форма оплаты труда?</a:t>
                      </a:r>
                      <a:endParaRPr lang="ru-RU" sz="23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300" kern="1200" dirty="0">
                          <a:solidFill>
                            <a:schemeClr val="tx1"/>
                          </a:solidFill>
                          <a:effectLst/>
                          <a:latin typeface="+mn-lt"/>
                          <a:ea typeface="Calibri" panose="020F0502020204030204" pitchFamily="34" charset="0"/>
                          <a:cs typeface="Times New Roman" panose="02020603050405020304" pitchFamily="18" charset="0"/>
                        </a:rPr>
                        <a:t>Нет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86665" y="2703711"/>
            <a:ext cx="8528918" cy="3539430"/>
          </a:xfrm>
          <a:prstGeom prst="rect">
            <a:avLst/>
          </a:prstGeom>
        </p:spPr>
        <p:txBody>
          <a:bodyPr wrap="square">
            <a:spAutoFit/>
          </a:bodyPr>
          <a:lstStyle/>
          <a:p>
            <a:pPr algn="just"/>
            <a:r>
              <a:rPr lang="ru-RU" sz="2800" dirty="0">
                <a:latin typeface="+mn-lt"/>
              </a:rPr>
              <a:t>Сдельная форма оплаты труда характеризуется гораздо большими стимулирующими качествами, чем повременная форма оплаты труда. Поэтому ее применение соответствует принципам эффективного контракта и заслуживает положительной оценки. Однако использование сдельной формы оплаты труда в здравоохранении ограничено – она может использоваться не во всех случаях. </a:t>
            </a:r>
          </a:p>
        </p:txBody>
      </p:sp>
    </p:spTree>
    <p:extLst>
      <p:ext uri="{BB962C8B-B14F-4D97-AF65-F5344CB8AC3E}">
        <p14:creationId xmlns:p14="http://schemas.microsoft.com/office/powerpoint/2010/main" xmlns="" val="15105785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568952" cy="3223120"/>
          </a:xfrm>
        </p:spPr>
        <p:txBody>
          <a:bodyPr/>
          <a:lstStyle/>
          <a:p>
            <a:pPr marL="0" indent="0" algn="just">
              <a:buNone/>
            </a:pPr>
            <a:r>
              <a:rPr lang="ru-RU" sz="3300" dirty="0"/>
              <a:t>Тем не менее, Трудовой кодекс прямо прописывает ситуации, когда может использоваться сдельная система оплаты труда. Например, это касается оплаты труда совместителей. Статья 285 ТК РФ устанавливает, что оплата труда лиц, работающих по совместительству, может производиться как пропорционально отработанному времени, так и в зависимости от выработки либо на других условиях, определенных трудовым договором.</a:t>
            </a:r>
          </a:p>
        </p:txBody>
      </p:sp>
    </p:spTree>
    <p:extLst>
      <p:ext uri="{BB962C8B-B14F-4D97-AF65-F5344CB8AC3E}">
        <p14:creationId xmlns:p14="http://schemas.microsoft.com/office/powerpoint/2010/main" xmlns="" val="15894865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1716" y="207029"/>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877681713"/>
              </p:ext>
            </p:extLst>
          </p:nvPr>
        </p:nvGraphicFramePr>
        <p:xfrm>
          <a:off x="276395" y="1325497"/>
          <a:ext cx="8528918" cy="3130804"/>
        </p:xfrm>
        <a:graphic>
          <a:graphicData uri="http://schemas.openxmlformats.org/drawingml/2006/table">
            <a:tbl>
              <a:tblPr firstRow="1" firstCol="1" bandRow="1"/>
              <a:tblGrid>
                <a:gridCol w="1253463">
                  <a:extLst>
                    <a:ext uri="{9D8B030D-6E8A-4147-A177-3AD203B41FA5}">
                      <a16:colId xmlns:a16="http://schemas.microsoft.com/office/drawing/2014/main" xmlns="" val="20000"/>
                    </a:ext>
                  </a:extLst>
                </a:gridCol>
                <a:gridCol w="4248472">
                  <a:extLst>
                    <a:ext uri="{9D8B030D-6E8A-4147-A177-3AD203B41FA5}">
                      <a16:colId xmlns:a16="http://schemas.microsoft.com/office/drawing/2014/main" xmlns="" val="20001"/>
                    </a:ext>
                  </a:extLst>
                </a:gridCol>
                <a:gridCol w="1512168">
                  <a:extLst>
                    <a:ext uri="{9D8B030D-6E8A-4147-A177-3AD203B41FA5}">
                      <a16:colId xmlns:a16="http://schemas.microsoft.com/office/drawing/2014/main" xmlns="" val="20002"/>
                    </a:ext>
                  </a:extLst>
                </a:gridCol>
                <a:gridCol w="1514815">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 по порядку</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Оцениваемые параметры</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Позитивная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Негативная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400" dirty="0" smtClean="0">
                          <a:effectLst/>
                          <a:latin typeface="+mn-lt"/>
                          <a:ea typeface="Calibri" panose="020F0502020204030204" pitchFamily="34" charset="0"/>
                          <a:cs typeface="Times New Roman" panose="02020603050405020304" pitchFamily="18" charset="0"/>
                        </a:rPr>
                        <a:t>17.</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400" kern="1200" dirty="0" smtClean="0">
                          <a:solidFill>
                            <a:schemeClr val="tx1"/>
                          </a:solidFill>
                          <a:effectLst/>
                          <a:latin typeface="+mn-lt"/>
                          <a:ea typeface="Calibri" panose="020F0502020204030204" pitchFamily="34" charset="0"/>
                          <a:cs typeface="Times New Roman" panose="02020603050405020304" pitchFamily="18" charset="0"/>
                        </a:rPr>
                        <a:t>Используются ли «бестарифные» системы оплаты труда, когда весь размер заработной платы «привязан» к стоимости оказанных услуг?</a:t>
                      </a:r>
                      <a:endParaRPr lang="ru-RU" sz="24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Нет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10670693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568952" cy="3223120"/>
          </a:xfrm>
        </p:spPr>
        <p:txBody>
          <a:bodyPr/>
          <a:lstStyle/>
          <a:p>
            <a:pPr marL="0" indent="0" algn="just">
              <a:buNone/>
            </a:pPr>
            <a:r>
              <a:rPr lang="ru-RU" sz="3300" dirty="0"/>
              <a:t>Использование «бестарифных» систем оплаты труда больше всего подходит к оплате труда при оказании платных услуг (которая также должна быть «вписана» в эффективный контракт), а в ряде случаев – и при оказании медицинской помощи в системе ОМС (оплату труда можно увязать со стоимостью оказанных услуг, на которые установлены тарифы). Поэтому использование «бестарифных» систем оплаты труда также оценивается положительно.</a:t>
            </a:r>
          </a:p>
        </p:txBody>
      </p:sp>
    </p:spTree>
    <p:extLst>
      <p:ext uri="{BB962C8B-B14F-4D97-AF65-F5344CB8AC3E}">
        <p14:creationId xmlns:p14="http://schemas.microsoft.com/office/powerpoint/2010/main" xmlns="" val="617035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Содержимое 2"/>
          <p:cNvSpPr>
            <a:spLocks noGrp="1"/>
          </p:cNvSpPr>
          <p:nvPr>
            <p:ph idx="1"/>
          </p:nvPr>
        </p:nvSpPr>
        <p:spPr>
          <a:xfrm>
            <a:off x="0" y="142875"/>
            <a:ext cx="9144000" cy="5983288"/>
          </a:xfrm>
        </p:spPr>
        <p:txBody>
          <a:bodyPr/>
          <a:lstStyle/>
          <a:p>
            <a:pPr>
              <a:lnSpc>
                <a:spcPct val="70000"/>
              </a:lnSpc>
              <a:spcBef>
                <a:spcPct val="0"/>
              </a:spcBef>
            </a:pPr>
            <a:r>
              <a:rPr lang="ru-RU" sz="4400" smtClean="0"/>
              <a:t>Как учреждениям, участвующим в пилотном проекте успеть уведомить своих медицинских работников за 2 месяца?</a:t>
            </a:r>
          </a:p>
          <a:p>
            <a:pPr>
              <a:lnSpc>
                <a:spcPct val="70000"/>
              </a:lnSpc>
              <a:spcBef>
                <a:spcPct val="0"/>
              </a:spcBef>
            </a:pPr>
            <a:r>
              <a:rPr lang="ru-RU" sz="4400" smtClean="0"/>
              <a:t>Не успеть!</a:t>
            </a:r>
          </a:p>
          <a:p>
            <a:pPr>
              <a:lnSpc>
                <a:spcPct val="70000"/>
              </a:lnSpc>
              <a:spcBef>
                <a:spcPct val="0"/>
              </a:spcBef>
            </a:pPr>
            <a:r>
              <a:rPr lang="ru-RU" sz="4400" smtClean="0"/>
              <a:t>Но есть варианты:</a:t>
            </a:r>
          </a:p>
          <a:p>
            <a:pPr>
              <a:lnSpc>
                <a:spcPct val="70000"/>
              </a:lnSpc>
              <a:spcBef>
                <a:spcPct val="0"/>
              </a:spcBef>
              <a:buFont typeface="Arial" pitchFamily="34" charset="0"/>
              <a:buNone/>
            </a:pPr>
            <a:r>
              <a:rPr lang="ru-RU" sz="4400" smtClean="0"/>
              <a:t>	1. Уведомить за два месяца (до 1 сентября) о том, что с 1 ноября будет введена новая система оплаты труда.</a:t>
            </a:r>
          </a:p>
          <a:p>
            <a:pPr>
              <a:lnSpc>
                <a:spcPct val="70000"/>
              </a:lnSpc>
              <a:spcBef>
                <a:spcPct val="0"/>
              </a:spcBef>
              <a:buFont typeface="Arial" pitchFamily="34" charset="0"/>
              <a:buNone/>
            </a:pPr>
            <a:r>
              <a:rPr lang="ru-RU" sz="4400" smtClean="0"/>
              <a:t>	2. Изменить условия трудового договора по соглашению сторон в соответствии со статьей 72 ТК РФ.</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1716" y="207029"/>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3420737747"/>
              </p:ext>
            </p:extLst>
          </p:nvPr>
        </p:nvGraphicFramePr>
        <p:xfrm>
          <a:off x="276395" y="1325497"/>
          <a:ext cx="8528918" cy="2348103"/>
        </p:xfrm>
        <a:graphic>
          <a:graphicData uri="http://schemas.openxmlformats.org/drawingml/2006/table">
            <a:tbl>
              <a:tblPr firstRow="1" firstCol="1" bandRow="1"/>
              <a:tblGrid>
                <a:gridCol w="1253463">
                  <a:extLst>
                    <a:ext uri="{9D8B030D-6E8A-4147-A177-3AD203B41FA5}">
                      <a16:colId xmlns:a16="http://schemas.microsoft.com/office/drawing/2014/main" xmlns="" val="20000"/>
                    </a:ext>
                  </a:extLst>
                </a:gridCol>
                <a:gridCol w="4248472">
                  <a:extLst>
                    <a:ext uri="{9D8B030D-6E8A-4147-A177-3AD203B41FA5}">
                      <a16:colId xmlns:a16="http://schemas.microsoft.com/office/drawing/2014/main" xmlns="" val="20001"/>
                    </a:ext>
                  </a:extLst>
                </a:gridCol>
                <a:gridCol w="1512168">
                  <a:extLst>
                    <a:ext uri="{9D8B030D-6E8A-4147-A177-3AD203B41FA5}">
                      <a16:colId xmlns:a16="http://schemas.microsoft.com/office/drawing/2014/main" xmlns="" val="20002"/>
                    </a:ext>
                  </a:extLst>
                </a:gridCol>
                <a:gridCol w="1514815">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 по порядку</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Оцениваемые параметры</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Позитивная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Негативная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400" dirty="0" smtClean="0">
                          <a:effectLst/>
                          <a:latin typeface="+mn-lt"/>
                          <a:ea typeface="Calibri" panose="020F0502020204030204" pitchFamily="34" charset="0"/>
                          <a:cs typeface="Times New Roman" panose="02020603050405020304" pitchFamily="18" charset="0"/>
                        </a:rPr>
                        <a:t>18.</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400" kern="1200" dirty="0" smtClean="0">
                          <a:solidFill>
                            <a:schemeClr val="tx1"/>
                          </a:solidFill>
                          <a:effectLst/>
                          <a:latin typeface="+mn-lt"/>
                          <a:ea typeface="Calibri" panose="020F0502020204030204" pitchFamily="34" charset="0"/>
                          <a:cs typeface="Times New Roman" panose="02020603050405020304" pitchFamily="18" charset="0"/>
                        </a:rPr>
                        <a:t>Имеются ли выплаты за выполнение работ, прямо предусмотренных должностными инструкциями?</a:t>
                      </a:r>
                      <a:endParaRPr lang="ru-RU" sz="24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kern="1200" dirty="0" smtClean="0">
                          <a:solidFill>
                            <a:schemeClr val="tx1"/>
                          </a:solidFill>
                          <a:effectLst/>
                          <a:latin typeface="+mn-lt"/>
                          <a:ea typeface="Calibri" panose="020F0502020204030204" pitchFamily="34" charset="0"/>
                          <a:cs typeface="Times New Roman" panose="02020603050405020304" pitchFamily="18" charset="0"/>
                        </a:rPr>
                        <a:t>Нет</a:t>
                      </a:r>
                      <a:endParaRPr lang="ru-RU" sz="24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kern="1200" dirty="0" smtClean="0">
                          <a:solidFill>
                            <a:schemeClr val="tx1"/>
                          </a:solidFill>
                          <a:effectLst/>
                          <a:latin typeface="+mn-lt"/>
                          <a:ea typeface="Calibri" panose="020F0502020204030204" pitchFamily="34" charset="0"/>
                          <a:cs typeface="Times New Roman" panose="02020603050405020304" pitchFamily="18" charset="0"/>
                        </a:rPr>
                        <a:t>Да</a:t>
                      </a:r>
                      <a:endParaRPr lang="ru-RU" sz="24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76395" y="3718679"/>
            <a:ext cx="8528918" cy="2308324"/>
          </a:xfrm>
          <a:prstGeom prst="rect">
            <a:avLst/>
          </a:prstGeom>
        </p:spPr>
        <p:txBody>
          <a:bodyPr wrap="square">
            <a:spAutoFit/>
          </a:bodyPr>
          <a:lstStyle/>
          <a:p>
            <a:pPr algn="just"/>
            <a:r>
              <a:rPr lang="ru-RU" sz="2400" dirty="0">
                <a:latin typeface="+mn-lt"/>
              </a:rPr>
              <a:t>Выплаты стимулирующего характера не должны производиться за выполнение работ, прямо предусмотренных должностными инструкциями работников. Так, не следует устанавливать выплаты стимулирующего характера «за качественное выполнение должностных обязанностей», «за выполнение плана» и т.д. За это работник получает свой оклад.</a:t>
            </a:r>
          </a:p>
        </p:txBody>
      </p:sp>
    </p:spTree>
    <p:extLst>
      <p:ext uri="{BB962C8B-B14F-4D97-AF65-F5344CB8AC3E}">
        <p14:creationId xmlns:p14="http://schemas.microsoft.com/office/powerpoint/2010/main" xmlns="" val="423611937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1716" y="207029"/>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1904839301"/>
              </p:ext>
            </p:extLst>
          </p:nvPr>
        </p:nvGraphicFramePr>
        <p:xfrm>
          <a:off x="276395" y="1325497"/>
          <a:ext cx="8528918" cy="2739454"/>
        </p:xfrm>
        <a:graphic>
          <a:graphicData uri="http://schemas.openxmlformats.org/drawingml/2006/table">
            <a:tbl>
              <a:tblPr firstRow="1" firstCol="1" bandRow="1"/>
              <a:tblGrid>
                <a:gridCol w="911229">
                  <a:extLst>
                    <a:ext uri="{9D8B030D-6E8A-4147-A177-3AD203B41FA5}">
                      <a16:colId xmlns:a16="http://schemas.microsoft.com/office/drawing/2014/main" xmlns="" val="20000"/>
                    </a:ext>
                  </a:extLst>
                </a:gridCol>
                <a:gridCol w="4824536">
                  <a:extLst>
                    <a:ext uri="{9D8B030D-6E8A-4147-A177-3AD203B41FA5}">
                      <a16:colId xmlns:a16="http://schemas.microsoft.com/office/drawing/2014/main" xmlns="" val="20001"/>
                    </a:ext>
                  </a:extLst>
                </a:gridCol>
                <a:gridCol w="1440160">
                  <a:extLst>
                    <a:ext uri="{9D8B030D-6E8A-4147-A177-3AD203B41FA5}">
                      <a16:colId xmlns:a16="http://schemas.microsoft.com/office/drawing/2014/main" xmlns="" val="20002"/>
                    </a:ext>
                  </a:extLst>
                </a:gridCol>
                <a:gridCol w="1352993">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 по порядку</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Оцениваемые параметры</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Позитивная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Негативная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400" dirty="0" smtClean="0">
                          <a:effectLst/>
                          <a:latin typeface="+mn-lt"/>
                          <a:ea typeface="Calibri" panose="020F0502020204030204" pitchFamily="34" charset="0"/>
                          <a:cs typeface="Times New Roman" panose="02020603050405020304" pitchFamily="18" charset="0"/>
                        </a:rPr>
                        <a:t>19.</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400" kern="1200" dirty="0" smtClean="0">
                          <a:solidFill>
                            <a:schemeClr val="tx1"/>
                          </a:solidFill>
                          <a:effectLst/>
                          <a:latin typeface="+mn-lt"/>
                          <a:ea typeface="Calibri" panose="020F0502020204030204" pitchFamily="34" charset="0"/>
                          <a:cs typeface="Times New Roman" panose="02020603050405020304" pitchFamily="18" charset="0"/>
                        </a:rPr>
                        <a:t>Устанавливаются ли выплаты стимулирующего характера при неполном выполнении плановых показателей, норм труда?</a:t>
                      </a:r>
                      <a:endParaRPr lang="ru-RU" sz="24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Нет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76395" y="4221088"/>
            <a:ext cx="8528918" cy="1384995"/>
          </a:xfrm>
          <a:prstGeom prst="rect">
            <a:avLst/>
          </a:prstGeom>
        </p:spPr>
        <p:txBody>
          <a:bodyPr wrap="square">
            <a:spAutoFit/>
          </a:bodyPr>
          <a:lstStyle/>
          <a:p>
            <a:pPr algn="just"/>
            <a:r>
              <a:rPr lang="ru-RU" sz="2800" dirty="0">
                <a:latin typeface="+mn-lt"/>
              </a:rPr>
              <a:t>Не должны устанавливаться выплаты стимулирующего характера при неполном выполнении плановых показателей, норм труда. </a:t>
            </a:r>
          </a:p>
        </p:txBody>
      </p:sp>
    </p:spTree>
    <p:extLst>
      <p:ext uri="{BB962C8B-B14F-4D97-AF65-F5344CB8AC3E}">
        <p14:creationId xmlns:p14="http://schemas.microsoft.com/office/powerpoint/2010/main" xmlns="" val="125002447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568952" cy="3223120"/>
          </a:xfrm>
        </p:spPr>
        <p:txBody>
          <a:bodyPr/>
          <a:lstStyle/>
          <a:p>
            <a:pPr marL="0" indent="0" algn="just">
              <a:buNone/>
            </a:pPr>
            <a:r>
              <a:rPr lang="ru-RU" sz="3300" dirty="0"/>
              <a:t>Так, недопустимы ситуации, когда, например, при выполнении плана от 80 до 90% начисляется 3 балла; при выполнении плана на от 90 до 100% начисляется 4 балла; при выполнении плана на 100 % - 5 баллов. Если план выполнен менее чем 100 % баллы за объем работы вообще не должны начисляться. Однако это не исключает начисления баллов за качественные показатели и т.д.</a:t>
            </a:r>
          </a:p>
        </p:txBody>
      </p:sp>
    </p:spTree>
    <p:extLst>
      <p:ext uri="{BB962C8B-B14F-4D97-AF65-F5344CB8AC3E}">
        <p14:creationId xmlns:p14="http://schemas.microsoft.com/office/powerpoint/2010/main" xmlns="" val="290607705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1716" y="207029"/>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960615018"/>
              </p:ext>
            </p:extLst>
          </p:nvPr>
        </p:nvGraphicFramePr>
        <p:xfrm>
          <a:off x="276395" y="1325497"/>
          <a:ext cx="8528918" cy="2739454"/>
        </p:xfrm>
        <a:graphic>
          <a:graphicData uri="http://schemas.openxmlformats.org/drawingml/2006/table">
            <a:tbl>
              <a:tblPr firstRow="1" firstCol="1" bandRow="1"/>
              <a:tblGrid>
                <a:gridCol w="911229">
                  <a:extLst>
                    <a:ext uri="{9D8B030D-6E8A-4147-A177-3AD203B41FA5}">
                      <a16:colId xmlns:a16="http://schemas.microsoft.com/office/drawing/2014/main" xmlns="" val="20000"/>
                    </a:ext>
                  </a:extLst>
                </a:gridCol>
                <a:gridCol w="4824536">
                  <a:extLst>
                    <a:ext uri="{9D8B030D-6E8A-4147-A177-3AD203B41FA5}">
                      <a16:colId xmlns:a16="http://schemas.microsoft.com/office/drawing/2014/main" xmlns="" val="20001"/>
                    </a:ext>
                  </a:extLst>
                </a:gridCol>
                <a:gridCol w="1440160">
                  <a:extLst>
                    <a:ext uri="{9D8B030D-6E8A-4147-A177-3AD203B41FA5}">
                      <a16:colId xmlns:a16="http://schemas.microsoft.com/office/drawing/2014/main" xmlns="" val="20002"/>
                    </a:ext>
                  </a:extLst>
                </a:gridCol>
                <a:gridCol w="1352993">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 по порядку</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Оцениваемые параметры</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Позитивная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Негативная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400" dirty="0" smtClean="0">
                          <a:effectLst/>
                          <a:latin typeface="+mn-lt"/>
                          <a:ea typeface="Calibri" panose="020F0502020204030204" pitchFamily="34" charset="0"/>
                          <a:cs typeface="Times New Roman" panose="02020603050405020304" pitchFamily="18" charset="0"/>
                        </a:rPr>
                        <a:t>20.</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Используются ли в качестве основы показателей и критериев оценки эффективности деятельности работников нормы труда?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Нет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Прямоугольник 3"/>
          <p:cNvSpPr/>
          <p:nvPr/>
        </p:nvSpPr>
        <p:spPr>
          <a:xfrm>
            <a:off x="276395" y="4221088"/>
            <a:ext cx="8528918" cy="1384995"/>
          </a:xfrm>
          <a:prstGeom prst="rect">
            <a:avLst/>
          </a:prstGeom>
        </p:spPr>
        <p:txBody>
          <a:bodyPr wrap="square">
            <a:spAutoFit/>
          </a:bodyPr>
          <a:lstStyle/>
          <a:p>
            <a:pPr algn="just"/>
            <a:r>
              <a:rPr lang="ru-RU" sz="2800" dirty="0">
                <a:latin typeface="+mn-lt"/>
              </a:rPr>
              <a:t>При разработке объемных показателей и критериев оценки эффективности работников за основу следует брать нормы труда. </a:t>
            </a:r>
          </a:p>
        </p:txBody>
      </p:sp>
    </p:spTree>
    <p:extLst>
      <p:ext uri="{BB962C8B-B14F-4D97-AF65-F5344CB8AC3E}">
        <p14:creationId xmlns:p14="http://schemas.microsoft.com/office/powerpoint/2010/main" xmlns="" val="306844481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496944" cy="3223120"/>
          </a:xfrm>
        </p:spPr>
        <p:txBody>
          <a:bodyPr/>
          <a:lstStyle/>
          <a:p>
            <a:pPr marL="0" indent="0" algn="just">
              <a:buNone/>
            </a:pPr>
            <a:r>
              <a:rPr lang="ru-RU" sz="4400" dirty="0"/>
              <a:t>Отсутствие норм труда, отсутствие в учреждении системы по нормирования труда, (являющейся предпосылкой эффективного контракта) означает отсутствие объективного подхода к разработке объемных показателей. </a:t>
            </a:r>
          </a:p>
        </p:txBody>
      </p:sp>
    </p:spTree>
    <p:extLst>
      <p:ext uri="{BB962C8B-B14F-4D97-AF65-F5344CB8AC3E}">
        <p14:creationId xmlns:p14="http://schemas.microsoft.com/office/powerpoint/2010/main" xmlns="" val="342151859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73864"/>
            <a:ext cx="8568952" cy="3223120"/>
          </a:xfrm>
        </p:spPr>
        <p:txBody>
          <a:bodyPr/>
          <a:lstStyle/>
          <a:p>
            <a:pPr marL="0" indent="0" algn="ctr">
              <a:buNone/>
            </a:pPr>
            <a:r>
              <a:rPr lang="ru-RU" sz="3000" b="1" dirty="0"/>
              <a:t>Чек-лист оценки эффективности реализации эффективного </a:t>
            </a:r>
            <a:r>
              <a:rPr lang="ru-RU" sz="3000" b="1" dirty="0" smtClean="0"/>
              <a:t>контракта</a:t>
            </a:r>
            <a:r>
              <a:rPr lang="ru-RU" sz="3000" b="1" dirty="0"/>
              <a:t> </a:t>
            </a:r>
            <a:endParaRPr lang="ru-RU" sz="3000" b="1" dirty="0" smtClean="0"/>
          </a:p>
          <a:p>
            <a:pPr marL="0" indent="0" algn="ctr">
              <a:buNone/>
            </a:pPr>
            <a:endParaRPr lang="ru-RU" sz="3000" b="1" dirty="0"/>
          </a:p>
        </p:txBody>
      </p:sp>
      <p:graphicFrame>
        <p:nvGraphicFramePr>
          <p:cNvPr id="2" name="Таблица 1"/>
          <p:cNvGraphicFramePr>
            <a:graphicFrameLocks noGrp="1"/>
          </p:cNvGraphicFramePr>
          <p:nvPr>
            <p:extLst>
              <p:ext uri="{D42A27DB-BD31-4B8C-83A1-F6EECF244321}">
                <p14:modId xmlns:p14="http://schemas.microsoft.com/office/powerpoint/2010/main" xmlns="" val="3042101312"/>
              </p:ext>
            </p:extLst>
          </p:nvPr>
        </p:nvGraphicFramePr>
        <p:xfrm>
          <a:off x="288207" y="1292332"/>
          <a:ext cx="8528918" cy="3522155"/>
        </p:xfrm>
        <a:graphic>
          <a:graphicData uri="http://schemas.openxmlformats.org/drawingml/2006/table">
            <a:tbl>
              <a:tblPr firstRow="1" firstCol="1" bandRow="1"/>
              <a:tblGrid>
                <a:gridCol w="911229">
                  <a:extLst>
                    <a:ext uri="{9D8B030D-6E8A-4147-A177-3AD203B41FA5}">
                      <a16:colId xmlns:a16="http://schemas.microsoft.com/office/drawing/2014/main" xmlns="" val="20000"/>
                    </a:ext>
                  </a:extLst>
                </a:gridCol>
                <a:gridCol w="4824536">
                  <a:extLst>
                    <a:ext uri="{9D8B030D-6E8A-4147-A177-3AD203B41FA5}">
                      <a16:colId xmlns:a16="http://schemas.microsoft.com/office/drawing/2014/main" xmlns="" val="20001"/>
                    </a:ext>
                  </a:extLst>
                </a:gridCol>
                <a:gridCol w="1440160">
                  <a:extLst>
                    <a:ext uri="{9D8B030D-6E8A-4147-A177-3AD203B41FA5}">
                      <a16:colId xmlns:a16="http://schemas.microsoft.com/office/drawing/2014/main" xmlns="" val="20002"/>
                    </a:ext>
                  </a:extLst>
                </a:gridCol>
                <a:gridCol w="1352993">
                  <a:extLst>
                    <a:ext uri="{9D8B030D-6E8A-4147-A177-3AD203B41FA5}">
                      <a16:colId xmlns:a16="http://schemas.microsoft.com/office/drawing/2014/main" xmlns="" val="20003"/>
                    </a:ext>
                  </a:extLst>
                </a:gridCol>
              </a:tblGrid>
              <a:tr h="0">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 по порядку</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Оцениваемые параметры</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Позитивная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b="1" dirty="0">
                          <a:effectLst/>
                          <a:latin typeface="+mn-lt"/>
                          <a:ea typeface="Calibri" panose="020F0502020204030204" pitchFamily="34" charset="0"/>
                          <a:cs typeface="Times New Roman" panose="02020603050405020304" pitchFamily="18" charset="0"/>
                        </a:rPr>
                        <a:t>Негативная  оценка</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lnSpc>
                          <a:spcPct val="107000"/>
                        </a:lnSpc>
                        <a:spcAft>
                          <a:spcPts val="0"/>
                        </a:spcAft>
                        <a:tabLst>
                          <a:tab pos="5940425" algn="r"/>
                        </a:tabLst>
                      </a:pPr>
                      <a:r>
                        <a:rPr lang="ru-RU" sz="2400" dirty="0" smtClean="0">
                          <a:effectLst/>
                          <a:latin typeface="+mn-lt"/>
                          <a:ea typeface="Calibri" panose="020F0502020204030204" pitchFamily="34" charset="0"/>
                          <a:cs typeface="Times New Roman" panose="02020603050405020304" pitchFamily="18" charset="0"/>
                        </a:rPr>
                        <a:t>21.</a:t>
                      </a:r>
                      <a:endParaRPr lang="ru-RU"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2400" kern="1200" dirty="0">
                          <a:solidFill>
                            <a:schemeClr val="tx1"/>
                          </a:solidFill>
                          <a:effectLst/>
                          <a:latin typeface="+mn-lt"/>
                          <a:ea typeface="Calibri" panose="020F0502020204030204" pitchFamily="34" charset="0"/>
                          <a:cs typeface="Times New Roman" panose="02020603050405020304" pitchFamily="18" charset="0"/>
                        </a:rPr>
                        <a:t>Используются ли  гарантированные выплаты стимулирующего характера (кроме «статусных» выплат (за стаж, наличие квалификационной категории и т.д.).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Нет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940425" algn="r"/>
                        </a:tabLst>
                      </a:pPr>
                      <a:r>
                        <a:rPr lang="ru-RU" sz="2400" kern="1200" dirty="0">
                          <a:solidFill>
                            <a:schemeClr val="tx1"/>
                          </a:solidFill>
                          <a:effectLst/>
                          <a:latin typeface="+mn-lt"/>
                          <a:ea typeface="Calibri" panose="020F0502020204030204" pitchFamily="34" charset="0"/>
                          <a:cs typeface="Times New Roman" panose="02020603050405020304" pitchFamily="18" charset="0"/>
                        </a:rPr>
                        <a:t>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325424210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3223120"/>
          </a:xfrm>
        </p:spPr>
        <p:txBody>
          <a:bodyPr/>
          <a:lstStyle/>
          <a:p>
            <a:pPr marL="0" indent="0" algn="just">
              <a:buNone/>
            </a:pPr>
            <a:r>
              <a:rPr lang="ru-RU" sz="3500" dirty="0"/>
              <a:t>Нецелесообразно устанавливать гарантированные выплаты стимулирующего характера. Они должны зависеть от результатов труда и, как было показано выше, в ряде случаев (при наличии жалоб, нарушений) могут не выплачиваться. Исключение составляют «статусные» выплаты (за стаж, наличие квалификационной категории и т.д.), которые, как правило, носят гарантированный характер. </a:t>
            </a:r>
          </a:p>
        </p:txBody>
      </p:sp>
    </p:spTree>
    <p:extLst>
      <p:ext uri="{BB962C8B-B14F-4D97-AF65-F5344CB8AC3E}">
        <p14:creationId xmlns:p14="http://schemas.microsoft.com/office/powerpoint/2010/main" xmlns="" val="349197161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3223120"/>
          </a:xfrm>
        </p:spPr>
        <p:txBody>
          <a:bodyPr/>
          <a:lstStyle/>
          <a:p>
            <a:pPr marL="0" indent="0" algn="just">
              <a:buNone/>
            </a:pPr>
            <a:r>
              <a:rPr lang="ru-RU" sz="4300" dirty="0"/>
              <a:t>Чек-лист должен быть адаптирован к конкретной службе (работнику). Например, для сотрудников диагностических служб, врачей на амбулаторном приеме объемные показатели вполне уместны. Но они неуместны для врачей-методистов и т.д.</a:t>
            </a:r>
          </a:p>
        </p:txBody>
      </p:sp>
    </p:spTree>
    <p:extLst>
      <p:ext uri="{BB962C8B-B14F-4D97-AF65-F5344CB8AC3E}">
        <p14:creationId xmlns:p14="http://schemas.microsoft.com/office/powerpoint/2010/main" xmlns="" val="320853779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640960" cy="3223120"/>
          </a:xfrm>
        </p:spPr>
        <p:txBody>
          <a:bodyPr/>
          <a:lstStyle/>
          <a:p>
            <a:pPr marL="0" indent="0" algn="just">
              <a:buNone/>
            </a:pPr>
            <a:r>
              <a:rPr lang="ru-RU" sz="4300" dirty="0"/>
              <a:t>Чек-лист целесообразно дополнить анкетированием работников (хотя бы заведующих) по поводу того, что их не устраивает в действующей системе оплаты труда и что бы они предложили для усиления стимулирующих качеств системы оплаты труда.</a:t>
            </a:r>
          </a:p>
        </p:txBody>
      </p:sp>
    </p:spTree>
    <p:extLst>
      <p:ext uri="{BB962C8B-B14F-4D97-AF65-F5344CB8AC3E}">
        <p14:creationId xmlns:p14="http://schemas.microsoft.com/office/powerpoint/2010/main" xmlns="" val="353427265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640960" cy="3223120"/>
          </a:xfrm>
        </p:spPr>
        <p:txBody>
          <a:bodyPr/>
          <a:lstStyle/>
          <a:p>
            <a:pPr marL="0" indent="0" algn="just">
              <a:buNone/>
            </a:pPr>
            <a:r>
              <a:rPr lang="ru-RU" sz="4000" dirty="0"/>
              <a:t>Итак, требования эффективного контракта вкратце можно выразить следующим образом: необходимо проводить четкую политику - ориентироваться не на затраты труда («количество и качество затраченного труда»), а на реальные результаты труда, связанные с улучшением оказания медицинской помощи.</a:t>
            </a:r>
          </a:p>
        </p:txBody>
      </p:sp>
    </p:spTree>
    <p:extLst>
      <p:ext uri="{BB962C8B-B14F-4D97-AF65-F5344CB8AC3E}">
        <p14:creationId xmlns:p14="http://schemas.microsoft.com/office/powerpoint/2010/main" xmlns="" val="1495554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Содержимое 2"/>
          <p:cNvSpPr>
            <a:spLocks noGrp="1"/>
          </p:cNvSpPr>
          <p:nvPr>
            <p:ph idx="1"/>
          </p:nvPr>
        </p:nvSpPr>
        <p:spPr>
          <a:xfrm>
            <a:off x="0" y="142875"/>
            <a:ext cx="9144000" cy="5983288"/>
          </a:xfrm>
        </p:spPr>
        <p:txBody>
          <a:bodyPr/>
          <a:lstStyle/>
          <a:p>
            <a:pPr>
              <a:lnSpc>
                <a:spcPct val="70000"/>
              </a:lnSpc>
              <a:spcBef>
                <a:spcPct val="0"/>
              </a:spcBef>
              <a:buFont typeface="Arial" pitchFamily="34" charset="0"/>
              <a:buNone/>
            </a:pPr>
            <a:r>
              <a:rPr lang="ru-RU" sz="4400" smtClean="0"/>
              <a:t>	</a:t>
            </a:r>
            <a:r>
              <a:rPr lang="ru-RU" sz="4200" smtClean="0"/>
              <a:t>1. Уведомить за два месяца (до 1 сентября) о том, что с 1 ноября будет введена новая система оплаты труда.</a:t>
            </a:r>
          </a:p>
          <a:p>
            <a:pPr>
              <a:lnSpc>
                <a:spcPct val="70000"/>
              </a:lnSpc>
              <a:spcBef>
                <a:spcPct val="0"/>
              </a:spcBef>
              <a:buFont typeface="Arial" pitchFamily="34" charset="0"/>
              <a:buNone/>
            </a:pPr>
            <a:r>
              <a:rPr lang="ru-RU" sz="4200" smtClean="0"/>
              <a:t>	Уведомить о всех нюансах НСОТ не получится. Поэтому уведомлять нужно о том, что с ноября будет введена новая система оплаты труда в соответствии с нормативным правовым актом такого-то органа.</a:t>
            </a:r>
          </a:p>
          <a:p>
            <a:pPr>
              <a:lnSpc>
                <a:spcPct val="70000"/>
              </a:lnSpc>
              <a:spcBef>
                <a:spcPct val="0"/>
              </a:spcBef>
              <a:buFont typeface="Arial" pitchFamily="34" charset="0"/>
              <a:buNone/>
            </a:pPr>
            <a:r>
              <a:rPr lang="ru-RU" sz="4200" smtClean="0"/>
              <a:t>	А конкретные условия оплаты труда работника будут установлены в трудовом договоре с ним путем подписания дополнительного соглашения к нему. </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Заголовок 1"/>
          <p:cNvSpPr>
            <a:spLocks noGrp="1"/>
          </p:cNvSpPr>
          <p:nvPr>
            <p:ph type="title"/>
          </p:nvPr>
        </p:nvSpPr>
        <p:spPr/>
        <p:txBody>
          <a:bodyPr/>
          <a:lstStyle/>
          <a:p>
            <a:r>
              <a:rPr lang="ru-RU" altLang="ru-RU" smtClean="0"/>
              <a:t>Перечень поручений Президента от 2.09.2019 г. № Пр-1755 </a:t>
            </a:r>
          </a:p>
        </p:txBody>
      </p:sp>
      <p:sp>
        <p:nvSpPr>
          <p:cNvPr id="62467" name="Объект 2"/>
          <p:cNvSpPr>
            <a:spLocks noGrp="1"/>
          </p:cNvSpPr>
          <p:nvPr>
            <p:ph idx="1"/>
          </p:nvPr>
        </p:nvSpPr>
        <p:spPr>
          <a:xfrm>
            <a:off x="457200" y="1600200"/>
            <a:ext cx="8578850" cy="4525963"/>
          </a:xfrm>
        </p:spPr>
        <p:txBody>
          <a:bodyPr/>
          <a:lstStyle/>
          <a:p>
            <a:pPr marL="0" indent="0" algn="ctr">
              <a:buFont typeface="Arial" panose="020B0604020202020204" pitchFamily="34" charset="0"/>
              <a:buNone/>
            </a:pPr>
            <a:r>
              <a:rPr lang="ru-RU" altLang="ru-RU" sz="4400" smtClean="0"/>
              <a:t>(по итогам совещания по вопросам модернизации первичного звена здравоохранения, состоявшегося 20 августа 2019 года)</a:t>
            </a:r>
          </a:p>
        </p:txBody>
      </p:sp>
    </p:spTree>
    <p:extLst>
      <p:ext uri="{BB962C8B-B14F-4D97-AF65-F5344CB8AC3E}">
        <p14:creationId xmlns:p14="http://schemas.microsoft.com/office/powerpoint/2010/main" xmlns="" val="34665140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Заголовок 1"/>
          <p:cNvSpPr>
            <a:spLocks noGrp="1"/>
          </p:cNvSpPr>
          <p:nvPr>
            <p:ph type="title"/>
          </p:nvPr>
        </p:nvSpPr>
        <p:spPr/>
        <p:txBody>
          <a:bodyPr/>
          <a:lstStyle/>
          <a:p>
            <a:r>
              <a:rPr lang="ru-RU" altLang="ru-RU" smtClean="0"/>
              <a:t>Поручения, в частности, включают в себя:</a:t>
            </a:r>
          </a:p>
        </p:txBody>
      </p:sp>
      <p:sp>
        <p:nvSpPr>
          <p:cNvPr id="63491" name="Объект 2"/>
          <p:cNvSpPr>
            <a:spLocks noGrp="1"/>
          </p:cNvSpPr>
          <p:nvPr>
            <p:ph idx="1"/>
          </p:nvPr>
        </p:nvSpPr>
        <p:spPr>
          <a:xfrm>
            <a:off x="457200" y="1600200"/>
            <a:ext cx="8686800" cy="4525963"/>
          </a:xfrm>
        </p:spPr>
        <p:txBody>
          <a:bodyPr/>
          <a:lstStyle/>
          <a:p>
            <a:pPr marL="0" indent="0">
              <a:buFont typeface="Arial" panose="020B0604020202020204" pitchFamily="34" charset="0"/>
              <a:buNone/>
            </a:pPr>
            <a:r>
              <a:rPr lang="ru-RU" altLang="ru-RU" sz="4000" smtClean="0"/>
              <a:t>1. Правительству Российской Федерации:</a:t>
            </a:r>
          </a:p>
          <a:p>
            <a:pPr marL="0" indent="0">
              <a:buFont typeface="Arial" panose="020B0604020202020204" pitchFamily="34" charset="0"/>
              <a:buNone/>
            </a:pPr>
            <a:r>
              <a:rPr lang="ru-RU" altLang="ru-RU" sz="4000" smtClean="0"/>
              <a:t>а) разработать и утвердить принципы модернизации первичного звена здравоохранения.</a:t>
            </a:r>
          </a:p>
          <a:p>
            <a:pPr marL="0" indent="0">
              <a:buFont typeface="Arial" panose="020B0604020202020204" pitchFamily="34" charset="0"/>
              <a:buNone/>
            </a:pPr>
            <a:endParaRPr lang="ru-RU" altLang="ru-RU" sz="4000" smtClean="0"/>
          </a:p>
        </p:txBody>
      </p:sp>
    </p:spTree>
    <p:extLst>
      <p:ext uri="{BB962C8B-B14F-4D97-AF65-F5344CB8AC3E}">
        <p14:creationId xmlns:p14="http://schemas.microsoft.com/office/powerpoint/2010/main" xmlns="" val="310208588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Объект 2"/>
          <p:cNvSpPr>
            <a:spLocks noGrp="1"/>
          </p:cNvSpPr>
          <p:nvPr>
            <p:ph idx="1"/>
          </p:nvPr>
        </p:nvSpPr>
        <p:spPr>
          <a:xfrm>
            <a:off x="-36513" y="0"/>
            <a:ext cx="9144001" cy="6010275"/>
          </a:xfrm>
        </p:spPr>
        <p:txBody>
          <a:bodyPr/>
          <a:lstStyle/>
          <a:p>
            <a:r>
              <a:rPr lang="ru-RU" altLang="ru-RU" sz="4000" smtClean="0"/>
              <a:t>б) обеспечить при участии органов исполнительной власти субъектов Российской Федерации проведение анализа состояния первичного звена здравоохранения, в том числе оценку:</a:t>
            </a:r>
          </a:p>
          <a:p>
            <a:r>
              <a:rPr lang="ru-RU" altLang="ru-RU" sz="4000" smtClean="0"/>
              <a:t>уровня заработной платы медицинских работников медицинских организаций, оказывающих первичную медико-санитарную помощь, и эффективности применяемых систем оплаты труда;</a:t>
            </a:r>
          </a:p>
        </p:txBody>
      </p:sp>
    </p:spTree>
    <p:extLst>
      <p:ext uri="{BB962C8B-B14F-4D97-AF65-F5344CB8AC3E}">
        <p14:creationId xmlns:p14="http://schemas.microsoft.com/office/powerpoint/2010/main" xmlns="" val="307683435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Объект 2"/>
          <p:cNvSpPr>
            <a:spLocks noGrp="1"/>
          </p:cNvSpPr>
          <p:nvPr>
            <p:ph idx="1"/>
          </p:nvPr>
        </p:nvSpPr>
        <p:spPr>
          <a:xfrm>
            <a:off x="23813" y="115888"/>
            <a:ext cx="9120187" cy="4525962"/>
          </a:xfrm>
        </p:spPr>
        <p:txBody>
          <a:bodyPr/>
          <a:lstStyle/>
          <a:p>
            <a:r>
              <a:rPr lang="ru-RU" altLang="ru-RU" sz="4000" smtClean="0"/>
              <a:t>создание механизма мотивации руководителей и медицинских работников медицинских организаций первичного звена здравоохранения с учётом внедрения новой модели оказания гражданам первичной медико-санитарной помощи;</a:t>
            </a:r>
          </a:p>
        </p:txBody>
      </p:sp>
    </p:spTree>
    <p:extLst>
      <p:ext uri="{BB962C8B-B14F-4D97-AF65-F5344CB8AC3E}">
        <p14:creationId xmlns:p14="http://schemas.microsoft.com/office/powerpoint/2010/main" xmlns="" val="210583790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Заголовок 1"/>
          <p:cNvSpPr>
            <a:spLocks noGrp="1"/>
          </p:cNvSpPr>
          <p:nvPr>
            <p:ph type="title"/>
          </p:nvPr>
        </p:nvSpPr>
        <p:spPr/>
        <p:txBody>
          <a:bodyPr/>
          <a:lstStyle/>
          <a:p>
            <a:r>
              <a:rPr lang="ru-RU" altLang="ru-RU" smtClean="0"/>
              <a:t>Поручения также включают в себя:</a:t>
            </a:r>
          </a:p>
        </p:txBody>
      </p:sp>
      <p:sp>
        <p:nvSpPr>
          <p:cNvPr id="66563" name="Объект 2"/>
          <p:cNvSpPr>
            <a:spLocks noGrp="1"/>
          </p:cNvSpPr>
          <p:nvPr>
            <p:ph idx="1"/>
          </p:nvPr>
        </p:nvSpPr>
        <p:spPr/>
        <p:txBody>
          <a:bodyPr/>
          <a:lstStyle/>
          <a:p>
            <a:r>
              <a:rPr lang="ru-RU" altLang="ru-RU" sz="4000" smtClean="0"/>
              <a:t>наделение Минздрава России полномочиями по созданию и ведению федерального регистра лиц, получающих медицинское и фармацевтическое образование;</a:t>
            </a:r>
          </a:p>
        </p:txBody>
      </p:sp>
    </p:spTree>
    <p:extLst>
      <p:ext uri="{BB962C8B-B14F-4D97-AF65-F5344CB8AC3E}">
        <p14:creationId xmlns:p14="http://schemas.microsoft.com/office/powerpoint/2010/main" xmlns="" val="94487985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Объект 2"/>
          <p:cNvSpPr>
            <a:spLocks noGrp="1"/>
          </p:cNvSpPr>
          <p:nvPr>
            <p:ph idx="1"/>
          </p:nvPr>
        </p:nvSpPr>
        <p:spPr>
          <a:xfrm>
            <a:off x="0" y="115888"/>
            <a:ext cx="9144000" cy="6010275"/>
          </a:xfrm>
        </p:spPr>
        <p:txBody>
          <a:bodyPr/>
          <a:lstStyle/>
          <a:p>
            <a:r>
              <a:rPr lang="ru-RU" altLang="ru-RU" sz="4000" smtClean="0"/>
              <a:t>совершенствование порядка лицензирования медицинской деятельности, в том числе внедрения процедуры предварительного согласования органами исполнительной власти субъектов Российской Федерации решений о  создании медицинской организации либо об изменении профиля её деятельности;</a:t>
            </a:r>
          </a:p>
        </p:txBody>
      </p:sp>
    </p:spTree>
    <p:extLst>
      <p:ext uri="{BB962C8B-B14F-4D97-AF65-F5344CB8AC3E}">
        <p14:creationId xmlns:p14="http://schemas.microsoft.com/office/powerpoint/2010/main" xmlns="" val="294926424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Объект 2"/>
          <p:cNvSpPr>
            <a:spLocks noGrp="1"/>
          </p:cNvSpPr>
          <p:nvPr>
            <p:ph idx="1"/>
          </p:nvPr>
        </p:nvSpPr>
        <p:spPr>
          <a:xfrm>
            <a:off x="0" y="22225"/>
            <a:ext cx="9251950" cy="4525963"/>
          </a:xfrm>
        </p:spPr>
        <p:txBody>
          <a:bodyPr/>
          <a:lstStyle/>
          <a:p>
            <a:pPr>
              <a:lnSpc>
                <a:spcPct val="80000"/>
              </a:lnSpc>
            </a:pPr>
            <a:r>
              <a:rPr lang="ru-RU" altLang="ru-RU" sz="4000" smtClean="0"/>
              <a:t>законодательное закрепление понятий «молодой специалист» и «врач-наставник» для обеспечения лицам, завершившим обучение по программам высшего образования по направлению подготовки «Здравоохранение и медицинские науки», возможности осуществлять медицинскую деятельность в медицинских организациях государственной и муниципальной систем здравоохранения под контролем опытных специалистов в течение трёх лет;</a:t>
            </a:r>
          </a:p>
        </p:txBody>
      </p:sp>
    </p:spTree>
    <p:extLst>
      <p:ext uri="{BB962C8B-B14F-4D97-AF65-F5344CB8AC3E}">
        <p14:creationId xmlns:p14="http://schemas.microsoft.com/office/powerpoint/2010/main" xmlns="" val="71785446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Объект 2"/>
          <p:cNvSpPr>
            <a:spLocks noGrp="1"/>
          </p:cNvSpPr>
          <p:nvPr>
            <p:ph idx="1"/>
          </p:nvPr>
        </p:nvSpPr>
        <p:spPr>
          <a:xfrm>
            <a:off x="0" y="115888"/>
            <a:ext cx="9144000" cy="6010275"/>
          </a:xfrm>
        </p:spPr>
        <p:txBody>
          <a:bodyPr/>
          <a:lstStyle/>
          <a:p>
            <a:r>
              <a:rPr lang="ru-RU" altLang="ru-RU" sz="4000" smtClean="0"/>
              <a:t>установление ежемесячных дополнительных денежных выплат медицинским работникам медицинских организаций, оказывающих первичную медико-санитарную помощь;</a:t>
            </a:r>
          </a:p>
        </p:txBody>
      </p:sp>
    </p:spTree>
    <p:extLst>
      <p:ext uri="{BB962C8B-B14F-4D97-AF65-F5344CB8AC3E}">
        <p14:creationId xmlns:p14="http://schemas.microsoft.com/office/powerpoint/2010/main" xmlns="" val="304486568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Объект 2"/>
          <p:cNvSpPr>
            <a:spLocks noGrp="1"/>
          </p:cNvSpPr>
          <p:nvPr>
            <p:ph idx="1"/>
          </p:nvPr>
        </p:nvSpPr>
        <p:spPr>
          <a:xfrm>
            <a:off x="0" y="115888"/>
            <a:ext cx="9144000" cy="6010275"/>
          </a:xfrm>
        </p:spPr>
        <p:txBody>
          <a:bodyPr/>
          <a:lstStyle/>
          <a:p>
            <a:pPr>
              <a:lnSpc>
                <a:spcPct val="75000"/>
              </a:lnSpc>
            </a:pPr>
            <a:r>
              <a:rPr lang="ru-RU" altLang="ru-RU" sz="4000" smtClean="0"/>
              <a:t>введение дополнительного повышающего коэффициента к единовременным компенсационным выплатам медицинским работникам, соответствующим установленным критериям и прибывшим (переехавшим) на работу в сельские населённые пункты, либо рабочие посёлки, либо посёлки городского типа, расположенные в районах Крайнего Севера и приравненных к ним местностях, Арктической зоне, а также на удалённых территориях с низкой транспортной доступностью;</a:t>
            </a:r>
          </a:p>
        </p:txBody>
      </p:sp>
    </p:spTree>
    <p:extLst>
      <p:ext uri="{BB962C8B-B14F-4D97-AF65-F5344CB8AC3E}">
        <p14:creationId xmlns:p14="http://schemas.microsoft.com/office/powerpoint/2010/main" xmlns="" val="399111780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Объект 2"/>
          <p:cNvSpPr>
            <a:spLocks noGrp="1"/>
          </p:cNvSpPr>
          <p:nvPr>
            <p:ph idx="1"/>
          </p:nvPr>
        </p:nvSpPr>
        <p:spPr>
          <a:xfrm>
            <a:off x="0" y="115888"/>
            <a:ext cx="9144000" cy="6010275"/>
          </a:xfrm>
        </p:spPr>
        <p:txBody>
          <a:bodyPr/>
          <a:lstStyle/>
          <a:p>
            <a:r>
              <a:rPr lang="ru-RU" altLang="ru-RU" sz="4000" smtClean="0"/>
              <a:t>з) представить предложения о совершенствовании отраслевой системы оплаты труда медицинских работников, предусмотрев при этом:</a:t>
            </a:r>
          </a:p>
          <a:p>
            <a:r>
              <a:rPr lang="ru-RU" altLang="ru-RU" sz="4000" smtClean="0"/>
              <a:t>единую структуру заработной платы медицинских работников на всей территории Российской Федерации;</a:t>
            </a:r>
          </a:p>
          <a:p>
            <a:r>
              <a:rPr lang="ru-RU" altLang="ru-RU" sz="4000" smtClean="0"/>
              <a:t>нормативы минимального должностного оклада медицинского работника;</a:t>
            </a:r>
          </a:p>
        </p:txBody>
      </p:sp>
    </p:spTree>
    <p:extLst>
      <p:ext uri="{BB962C8B-B14F-4D97-AF65-F5344CB8AC3E}">
        <p14:creationId xmlns:p14="http://schemas.microsoft.com/office/powerpoint/2010/main" xmlns="" val="1431799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Содержимое 2"/>
          <p:cNvSpPr>
            <a:spLocks noGrp="1"/>
          </p:cNvSpPr>
          <p:nvPr>
            <p:ph idx="1"/>
          </p:nvPr>
        </p:nvSpPr>
        <p:spPr>
          <a:xfrm>
            <a:off x="0" y="142875"/>
            <a:ext cx="9144000" cy="5983288"/>
          </a:xfrm>
        </p:spPr>
        <p:txBody>
          <a:bodyPr/>
          <a:lstStyle/>
          <a:p>
            <a:pPr>
              <a:lnSpc>
                <a:spcPct val="70000"/>
              </a:lnSpc>
              <a:spcBef>
                <a:spcPct val="0"/>
              </a:spcBef>
              <a:buFont typeface="Arial" pitchFamily="34" charset="0"/>
              <a:buNone/>
            </a:pPr>
            <a:r>
              <a:rPr lang="ru-RU" sz="4400" smtClean="0"/>
              <a:t>	2. Изменить условия трудового договора по соглашению сторон в соответствии со статьей 72 ТК РФ.</a:t>
            </a:r>
          </a:p>
          <a:p>
            <a:pPr>
              <a:lnSpc>
                <a:spcPct val="70000"/>
              </a:lnSpc>
              <a:spcBef>
                <a:spcPct val="0"/>
              </a:spcBef>
              <a:buFont typeface="Arial" pitchFamily="34" charset="0"/>
              <a:buNone/>
            </a:pPr>
            <a:r>
              <a:rPr lang="ru-RU" sz="4400" smtClean="0"/>
              <a:t>	В этом случае не требуется уведомления за 2 месяца – НСОТ можно ввести хоть со следующего дня.</a:t>
            </a:r>
          </a:p>
          <a:p>
            <a:pPr>
              <a:lnSpc>
                <a:spcPct val="70000"/>
              </a:lnSpc>
              <a:spcBef>
                <a:spcPct val="0"/>
              </a:spcBef>
              <a:buFont typeface="Arial" pitchFamily="34" charset="0"/>
              <a:buNone/>
            </a:pPr>
            <a:r>
              <a:rPr lang="ru-RU" sz="4400" smtClean="0"/>
              <a:t>	Оклады, скорее всего, повысятся (для основной части работников) – поэтому особых возражений со стороны работников не должно быть.</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Объект 2"/>
          <p:cNvSpPr>
            <a:spLocks noGrp="1"/>
          </p:cNvSpPr>
          <p:nvPr>
            <p:ph idx="1"/>
          </p:nvPr>
        </p:nvSpPr>
        <p:spPr>
          <a:xfrm>
            <a:off x="0" y="115888"/>
            <a:ext cx="9144000" cy="4525962"/>
          </a:xfrm>
        </p:spPr>
        <p:txBody>
          <a:bodyPr/>
          <a:lstStyle/>
          <a:p>
            <a:r>
              <a:rPr lang="ru-RU" altLang="ru-RU" sz="4000" smtClean="0"/>
              <a:t>единые правила установления в системе здравоохранения надбавок медицинским работникам, в том числе надбавок стимулирующего характера;</a:t>
            </a:r>
          </a:p>
          <a:p>
            <a:r>
              <a:rPr lang="ru-RU" altLang="ru-RU" sz="4000" smtClean="0"/>
              <a:t>максимально допустимый для медицинских работников, в том числе первичного звена здравоохранения, уровень совместительства.</a:t>
            </a:r>
          </a:p>
        </p:txBody>
      </p:sp>
    </p:spTree>
    <p:extLst>
      <p:ext uri="{BB962C8B-B14F-4D97-AF65-F5344CB8AC3E}">
        <p14:creationId xmlns:p14="http://schemas.microsoft.com/office/powerpoint/2010/main" xmlns="" val="217546635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Заголовок 1"/>
          <p:cNvSpPr>
            <a:spLocks noGrp="1"/>
          </p:cNvSpPr>
          <p:nvPr>
            <p:ph type="title"/>
          </p:nvPr>
        </p:nvSpPr>
        <p:spPr/>
        <p:txBody>
          <a:bodyPr/>
          <a:lstStyle/>
          <a:p>
            <a:endParaRPr lang="ru-RU" altLang="ru-RU" smtClean="0"/>
          </a:p>
        </p:txBody>
      </p:sp>
      <p:sp>
        <p:nvSpPr>
          <p:cNvPr id="73731" name="Объект 2"/>
          <p:cNvSpPr>
            <a:spLocks noGrp="1"/>
          </p:cNvSpPr>
          <p:nvPr>
            <p:ph idx="1"/>
          </p:nvPr>
        </p:nvSpPr>
        <p:spPr/>
        <p:txBody>
          <a:bodyPr/>
          <a:lstStyle/>
          <a:p>
            <a:pPr marL="0" indent="0" algn="ctr">
              <a:buFont typeface="Arial" panose="020B0604020202020204" pitchFamily="34" charset="0"/>
              <a:buNone/>
            </a:pPr>
            <a:r>
              <a:rPr lang="ru-RU" altLang="ru-RU" sz="4400" b="1" smtClean="0"/>
              <a:t>Перечень поручений Президент по итогам совещания о модернизации первичного звена здравоохранения, состоявшегося 2.10.2019 года.</a:t>
            </a:r>
            <a:endParaRPr lang="ru-RU" altLang="ru-RU" sz="4400" smtClean="0"/>
          </a:p>
        </p:txBody>
      </p:sp>
    </p:spTree>
    <p:extLst>
      <p:ext uri="{BB962C8B-B14F-4D97-AF65-F5344CB8AC3E}">
        <p14:creationId xmlns:p14="http://schemas.microsoft.com/office/powerpoint/2010/main" xmlns="" val="345995860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Заголовок 1"/>
          <p:cNvSpPr>
            <a:spLocks noGrp="1"/>
          </p:cNvSpPr>
          <p:nvPr>
            <p:ph type="title"/>
          </p:nvPr>
        </p:nvSpPr>
        <p:spPr/>
        <p:txBody>
          <a:bodyPr/>
          <a:lstStyle/>
          <a:p>
            <a:r>
              <a:rPr lang="ru-RU" altLang="ru-RU" smtClean="0"/>
              <a:t>1. Правительству Российской Федерации:</a:t>
            </a:r>
          </a:p>
        </p:txBody>
      </p:sp>
      <p:sp>
        <p:nvSpPr>
          <p:cNvPr id="74755" name="Объект 2"/>
          <p:cNvSpPr>
            <a:spLocks noGrp="1"/>
          </p:cNvSpPr>
          <p:nvPr>
            <p:ph idx="1"/>
          </p:nvPr>
        </p:nvSpPr>
        <p:spPr>
          <a:xfrm>
            <a:off x="0" y="1417638"/>
            <a:ext cx="9144000" cy="4708525"/>
          </a:xfrm>
        </p:spPr>
        <p:txBody>
          <a:bodyPr/>
          <a:lstStyle/>
          <a:p>
            <a:r>
              <a:rPr lang="ru-RU" altLang="ru-RU" sz="4400" smtClean="0"/>
              <a:t>а) с учётом ранее данных поручений утвердить принципы модернизации первичного звена здравоохранения.</a:t>
            </a:r>
          </a:p>
        </p:txBody>
      </p:sp>
    </p:spTree>
    <p:extLst>
      <p:ext uri="{BB962C8B-B14F-4D97-AF65-F5344CB8AC3E}">
        <p14:creationId xmlns:p14="http://schemas.microsoft.com/office/powerpoint/2010/main" xmlns="" val="722394697"/>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Объект 2"/>
          <p:cNvSpPr>
            <a:spLocks noGrp="1"/>
          </p:cNvSpPr>
          <p:nvPr>
            <p:ph idx="1"/>
          </p:nvPr>
        </p:nvSpPr>
        <p:spPr>
          <a:xfrm>
            <a:off x="0" y="115888"/>
            <a:ext cx="9144000" cy="6010275"/>
          </a:xfrm>
        </p:spPr>
        <p:txBody>
          <a:bodyPr/>
          <a:lstStyle/>
          <a:p>
            <a:r>
              <a:rPr lang="ru-RU" altLang="ru-RU" sz="4400" smtClean="0"/>
              <a:t>б) обеспечить внесение в Трудовой кодекс Российской Федерации изменений, направленных на наделение Правительства Российской Федерации полномочиями по установлению требований к отраслевым системам оплаты труда.</a:t>
            </a:r>
          </a:p>
        </p:txBody>
      </p:sp>
    </p:spTree>
    <p:extLst>
      <p:ext uri="{BB962C8B-B14F-4D97-AF65-F5344CB8AC3E}">
        <p14:creationId xmlns:p14="http://schemas.microsoft.com/office/powerpoint/2010/main" xmlns="" val="182084760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Заголовок 1"/>
          <p:cNvSpPr>
            <a:spLocks noGrp="1"/>
          </p:cNvSpPr>
          <p:nvPr>
            <p:ph type="title"/>
          </p:nvPr>
        </p:nvSpPr>
        <p:spPr>
          <a:xfrm>
            <a:off x="457200" y="-34925"/>
            <a:ext cx="8229600" cy="1143000"/>
          </a:xfrm>
        </p:spPr>
        <p:txBody>
          <a:bodyPr/>
          <a:lstStyle/>
          <a:p>
            <a:r>
              <a:rPr lang="ru-RU" altLang="ru-RU" smtClean="0">
                <a:solidFill>
                  <a:srgbClr val="00B0F0"/>
                </a:solidFill>
              </a:rPr>
              <a:t>Комментарий</a:t>
            </a:r>
          </a:p>
        </p:txBody>
      </p:sp>
      <p:sp>
        <p:nvSpPr>
          <p:cNvPr id="76803" name="Объект 2"/>
          <p:cNvSpPr>
            <a:spLocks noGrp="1"/>
          </p:cNvSpPr>
          <p:nvPr>
            <p:ph idx="1"/>
          </p:nvPr>
        </p:nvSpPr>
        <p:spPr>
          <a:xfrm>
            <a:off x="0" y="1125538"/>
            <a:ext cx="9036050" cy="5000625"/>
          </a:xfrm>
        </p:spPr>
        <p:txBody>
          <a:bodyPr/>
          <a:lstStyle/>
          <a:p>
            <a:r>
              <a:rPr lang="ru-RU" altLang="ru-RU" sz="4400" smtClean="0"/>
              <a:t>В настоящее время Правительство РФ такими полномочиями не обладает.</a:t>
            </a:r>
          </a:p>
          <a:p>
            <a:r>
              <a:rPr lang="ru-RU" altLang="ru-RU" sz="4400" smtClean="0"/>
              <a:t>Оно вправе определять лишь требования к системам оплаты труда федеральных учреждений</a:t>
            </a:r>
          </a:p>
        </p:txBody>
      </p:sp>
    </p:spTree>
    <p:extLst>
      <p:ext uri="{BB962C8B-B14F-4D97-AF65-F5344CB8AC3E}">
        <p14:creationId xmlns:p14="http://schemas.microsoft.com/office/powerpoint/2010/main" xmlns="" val="319936052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981075"/>
            <a:ext cx="9144000" cy="2592388"/>
          </a:xfrm>
        </p:spPr>
        <p:txBody>
          <a:bodyPr/>
          <a:lstStyle/>
          <a:p>
            <a:pPr marL="0" indent="457200" algn="just">
              <a:lnSpc>
                <a:spcPct val="75000"/>
              </a:lnSpc>
              <a:spcBef>
                <a:spcPts val="0"/>
              </a:spcBef>
              <a:buFont typeface="Arial" panose="020B0604020202020204" pitchFamily="34" charset="0"/>
              <a:buNone/>
              <a:defRPr/>
            </a:pPr>
            <a:r>
              <a:rPr lang="ru-RU" sz="2400" dirty="0">
                <a:latin typeface="Times New Roman" panose="02020603050405020304" pitchFamily="18" charset="0"/>
                <a:cs typeface="Times New Roman" panose="02020603050405020304" pitchFamily="18" charset="0"/>
              </a:rPr>
              <a:t>Системы оплаты труда (в том числе тарифные системы оплаты труда) работников государственных и муниципальных учреждений устанавливаются:</a:t>
            </a:r>
          </a:p>
          <a:p>
            <a:pPr algn="just">
              <a:lnSpc>
                <a:spcPct val="75000"/>
              </a:lnSpc>
              <a:spcBef>
                <a:spcPts val="0"/>
              </a:spcBef>
              <a:defRPr/>
            </a:pPr>
            <a:r>
              <a:rPr lang="ru-RU" sz="2400" dirty="0">
                <a:latin typeface="Times New Roman" panose="02020603050405020304" pitchFamily="18" charset="0"/>
                <a:cs typeface="Times New Roman" panose="02020603050405020304" pitchFamily="18" charset="0"/>
              </a:rPr>
              <a:t>в федеральных государственных учреждениях - коллективными договорами, соглашениями, локальными нормативными актами в соответствии с федеральными законами и иными нормативными правовыми актами Российской Федерации;</a:t>
            </a:r>
          </a:p>
          <a:p>
            <a:pPr algn="just">
              <a:lnSpc>
                <a:spcPct val="75000"/>
              </a:lnSpc>
              <a:spcBef>
                <a:spcPts val="0"/>
              </a:spcBef>
              <a:defRPr/>
            </a:pPr>
            <a:r>
              <a:rPr lang="ru-RU" sz="2400" dirty="0">
                <a:latin typeface="Times New Roman" panose="02020603050405020304" pitchFamily="18" charset="0"/>
                <a:cs typeface="Times New Roman" panose="02020603050405020304" pitchFamily="18" charset="0"/>
              </a:rPr>
              <a:t>в государственных учреждениях субъектов Российской Федерации - коллективными договорами, соглашениями, локальными нормативными актами в соответствии с федеральными законами и иными нормативными правовыми актами Российской Федерации, законами и иными нормативными правовыми актами субъектов Российской Федерации;</a:t>
            </a:r>
          </a:p>
          <a:p>
            <a:pPr algn="just">
              <a:lnSpc>
                <a:spcPct val="75000"/>
              </a:lnSpc>
              <a:spcBef>
                <a:spcPts val="0"/>
              </a:spcBef>
              <a:defRPr/>
            </a:pPr>
            <a:r>
              <a:rPr lang="ru-RU" sz="2400" dirty="0">
                <a:latin typeface="Times New Roman" panose="02020603050405020304" pitchFamily="18" charset="0"/>
                <a:cs typeface="Times New Roman" panose="02020603050405020304" pitchFamily="18" charset="0"/>
              </a:rPr>
              <a:t>в муниципальных учреждениях - коллективными договорами, соглашениями, локальными нормативными актами в соответствии с федеральными законами и иными нормативными правовыми актами Российской Федерации, законами и иными нормативными правовыми актами субъектов Российской Федерации и нормативными правовыми актами органов местного самоуправления.</a:t>
            </a:r>
          </a:p>
          <a:p>
            <a:pPr marL="0" indent="457200" algn="just">
              <a:buFont typeface="Arial" panose="020B0604020202020204" pitchFamily="34" charset="0"/>
              <a:buNone/>
              <a:defRPr/>
            </a:pPr>
            <a:endParaRPr lang="ru-RU" sz="2000" dirty="0">
              <a:latin typeface="Times New Roman" panose="02020603050405020304" pitchFamily="18" charset="0"/>
              <a:cs typeface="Times New Roman" panose="02020603050405020304" pitchFamily="18" charset="0"/>
            </a:endParaRPr>
          </a:p>
        </p:txBody>
      </p:sp>
      <p:sp>
        <p:nvSpPr>
          <p:cNvPr id="77827" name="Заголовок 1"/>
          <p:cNvSpPr>
            <a:spLocks noGrp="1"/>
          </p:cNvSpPr>
          <p:nvPr>
            <p:ph type="title"/>
          </p:nvPr>
        </p:nvSpPr>
        <p:spPr>
          <a:xfrm>
            <a:off x="406400" y="115888"/>
            <a:ext cx="8520113" cy="792162"/>
          </a:xfrm>
        </p:spPr>
        <p:txBody>
          <a:bodyPr/>
          <a:lstStyle/>
          <a:p>
            <a:r>
              <a:rPr lang="ru-RU" altLang="ru-RU" sz="2400" b="1" smtClean="0">
                <a:latin typeface="Times New Roman" panose="02020603050405020304" pitchFamily="18" charset="0"/>
                <a:cs typeface="Times New Roman" panose="02020603050405020304" pitchFamily="18" charset="0"/>
              </a:rPr>
              <a:t>Статья 144. Системы оплаты труда работников государственных и муниципальных учреждений</a:t>
            </a:r>
          </a:p>
        </p:txBody>
      </p:sp>
    </p:spTree>
    <p:extLst>
      <p:ext uri="{BB962C8B-B14F-4D97-AF65-F5344CB8AC3E}">
        <p14:creationId xmlns:p14="http://schemas.microsoft.com/office/powerpoint/2010/main" xmlns="" val="120441413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Объект 2"/>
          <p:cNvSpPr>
            <a:spLocks noGrp="1"/>
          </p:cNvSpPr>
          <p:nvPr>
            <p:ph idx="1"/>
          </p:nvPr>
        </p:nvSpPr>
        <p:spPr>
          <a:xfrm>
            <a:off x="0" y="115888"/>
            <a:ext cx="9144000" cy="6010275"/>
          </a:xfrm>
        </p:spPr>
        <p:txBody>
          <a:bodyPr/>
          <a:lstStyle/>
          <a:p>
            <a:pPr>
              <a:lnSpc>
                <a:spcPct val="75000"/>
              </a:lnSpc>
              <a:spcBef>
                <a:spcPct val="0"/>
              </a:spcBef>
            </a:pPr>
            <a:r>
              <a:rPr lang="ru-RU" altLang="ru-RU" sz="4400" smtClean="0"/>
              <a:t>в) принять необходимые нормативные правовые акты, направленные на:</a:t>
            </a:r>
          </a:p>
          <a:p>
            <a:pPr>
              <a:lnSpc>
                <a:spcPct val="75000"/>
              </a:lnSpc>
              <a:spcBef>
                <a:spcPct val="0"/>
              </a:spcBef>
            </a:pPr>
            <a:r>
              <a:rPr lang="ru-RU" altLang="ru-RU" sz="4400" smtClean="0"/>
              <a:t>утверждение требований к структуре заработной платы медицинских работников, включая установление доли гарантированных выплат по должностным окладам в структуре заработной платы, предусмотрев при этом неснижение компенсационных и иных выплат;</a:t>
            </a:r>
          </a:p>
        </p:txBody>
      </p:sp>
    </p:spTree>
    <p:extLst>
      <p:ext uri="{BB962C8B-B14F-4D97-AF65-F5344CB8AC3E}">
        <p14:creationId xmlns:p14="http://schemas.microsoft.com/office/powerpoint/2010/main" xmlns="" val="369610578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5888"/>
            <a:ext cx="9144000" cy="4525962"/>
          </a:xfrm>
        </p:spPr>
        <p:txBody>
          <a:bodyPr/>
          <a:lstStyle/>
          <a:p>
            <a:pPr marL="0" indent="0" algn="ctr">
              <a:buFont typeface="Arial" panose="020B0604020202020204" pitchFamily="34" charset="0"/>
              <a:buNone/>
              <a:defRPr/>
            </a:pPr>
            <a:r>
              <a:rPr lang="ru-RU" sz="4000" b="1" dirty="0"/>
              <a:t>Федеральный закон от 9 ноября 2020 г. № </a:t>
            </a:r>
            <a:r>
              <a:rPr lang="ru-RU" sz="4000" b="1" dirty="0" smtClean="0"/>
              <a:t>362-ФЗ “</a:t>
            </a:r>
            <a:r>
              <a:rPr lang="ru-RU" sz="4000" b="1" dirty="0"/>
              <a:t>О внесении изменений в Трудовой кодекс Российской Федерации”</a:t>
            </a:r>
          </a:p>
          <a:p>
            <a:pPr>
              <a:defRPr/>
            </a:pPr>
            <a:endParaRPr lang="ru-RU" dirty="0"/>
          </a:p>
        </p:txBody>
      </p:sp>
    </p:spTree>
    <p:extLst>
      <p:ext uri="{BB962C8B-B14F-4D97-AF65-F5344CB8AC3E}">
        <p14:creationId xmlns:p14="http://schemas.microsoft.com/office/powerpoint/2010/main" xmlns="" val="225121930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Объект 2"/>
          <p:cNvSpPr>
            <a:spLocks noGrp="1"/>
          </p:cNvSpPr>
          <p:nvPr>
            <p:ph idx="1"/>
          </p:nvPr>
        </p:nvSpPr>
        <p:spPr>
          <a:xfrm>
            <a:off x="0" y="115888"/>
            <a:ext cx="9144000" cy="4525962"/>
          </a:xfrm>
        </p:spPr>
        <p:txBody>
          <a:bodyPr/>
          <a:lstStyle/>
          <a:p>
            <a:pPr>
              <a:lnSpc>
                <a:spcPct val="70000"/>
              </a:lnSpc>
              <a:spcBef>
                <a:spcPct val="0"/>
              </a:spcBef>
            </a:pPr>
            <a:r>
              <a:rPr lang="ru-RU" altLang="ru-RU" sz="4000" smtClean="0"/>
              <a:t>1) статью 144 дополнить частями восьмой и девятой следующего содержания:</a:t>
            </a:r>
          </a:p>
          <a:p>
            <a:pPr>
              <a:lnSpc>
                <a:spcPct val="70000"/>
              </a:lnSpc>
              <a:spcBef>
                <a:spcPct val="0"/>
              </a:spcBef>
            </a:pPr>
            <a:r>
              <a:rPr lang="ru-RU" altLang="ru-RU" sz="4000" smtClean="0"/>
              <a:t>"Правительство Российской Федерации вправе утверждать требования к системам оплаты труда работников государственных и муниципальных учреждений, в том числе в части установления (дифференциации) окладов (должностных окладов), ставок заработной платы, перечней выплат компенсационного характера, стимулирующих выплат, условий назначения выплат компенсационного характера, стимулирующих выплат.</a:t>
            </a:r>
          </a:p>
          <a:p>
            <a:pPr>
              <a:lnSpc>
                <a:spcPct val="70000"/>
              </a:lnSpc>
              <a:spcBef>
                <a:spcPct val="0"/>
              </a:spcBef>
            </a:pPr>
            <a:endParaRPr lang="ru-RU" altLang="ru-RU" sz="4000" smtClean="0"/>
          </a:p>
        </p:txBody>
      </p:sp>
    </p:spTree>
    <p:extLst>
      <p:ext uri="{BB962C8B-B14F-4D97-AF65-F5344CB8AC3E}">
        <p14:creationId xmlns:p14="http://schemas.microsoft.com/office/powerpoint/2010/main" xmlns="" val="356532821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Объект 2"/>
          <p:cNvSpPr>
            <a:spLocks noGrp="1"/>
          </p:cNvSpPr>
          <p:nvPr>
            <p:ph idx="1"/>
          </p:nvPr>
        </p:nvSpPr>
        <p:spPr>
          <a:xfrm>
            <a:off x="0" y="115888"/>
            <a:ext cx="9144000" cy="4525962"/>
          </a:xfrm>
        </p:spPr>
        <p:txBody>
          <a:bodyPr/>
          <a:lstStyle/>
          <a:p>
            <a:pPr>
              <a:lnSpc>
                <a:spcPct val="70000"/>
              </a:lnSpc>
              <a:spcBef>
                <a:spcPct val="0"/>
              </a:spcBef>
            </a:pPr>
            <a:r>
              <a:rPr lang="ru-RU" altLang="ru-RU" sz="4200" smtClean="0"/>
              <a:t>При утверждении Правительством Российской Федерации требований к системам оплаты труда работников государственных и муниципальных учреждений определяется сфера деятельности государственных и муниципальных учреждений, на которые распространяются указанные требования, а также срок, в течение которого таким учреждениям необходимо привести условия оплаты труда работников в соответствие с указанными требованиями.";</a:t>
            </a:r>
          </a:p>
          <a:p>
            <a:endParaRPr lang="ru-RU" altLang="ru-RU" smtClean="0"/>
          </a:p>
        </p:txBody>
      </p:sp>
    </p:spTree>
    <p:extLst>
      <p:ext uri="{BB962C8B-B14F-4D97-AF65-F5344CB8AC3E}">
        <p14:creationId xmlns:p14="http://schemas.microsoft.com/office/powerpoint/2010/main" xmlns="" val="3109950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Содержимое 2"/>
          <p:cNvSpPr>
            <a:spLocks noGrp="1"/>
          </p:cNvSpPr>
          <p:nvPr>
            <p:ph idx="1"/>
          </p:nvPr>
        </p:nvSpPr>
        <p:spPr>
          <a:xfrm>
            <a:off x="0" y="142875"/>
            <a:ext cx="9144000" cy="5983288"/>
          </a:xfrm>
        </p:spPr>
        <p:txBody>
          <a:bodyPr/>
          <a:lstStyle/>
          <a:p>
            <a:pPr algn="ctr">
              <a:buFont typeface="Arial" pitchFamily="34" charset="0"/>
              <a:buNone/>
            </a:pPr>
            <a:r>
              <a:rPr lang="ru-RU" sz="4400" smtClean="0"/>
              <a:t>Рекомендации Минтруда России о предупреждении работников о переходе на новые от 27.09.2021 условия оплаты труда.</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Заголовок 1"/>
          <p:cNvSpPr>
            <a:spLocks noGrp="1"/>
          </p:cNvSpPr>
          <p:nvPr>
            <p:ph type="title"/>
          </p:nvPr>
        </p:nvSpPr>
        <p:spPr>
          <a:xfrm>
            <a:off x="-34925" y="-100013"/>
            <a:ext cx="9178925" cy="1143001"/>
          </a:xfrm>
        </p:spPr>
        <p:txBody>
          <a:bodyPr/>
          <a:lstStyle/>
          <a:p>
            <a:r>
              <a:rPr lang="ru-RU" altLang="ru-RU" sz="4800" smtClean="0"/>
              <a:t>Заработная плата складывается из</a:t>
            </a:r>
          </a:p>
        </p:txBody>
      </p:sp>
      <p:sp>
        <p:nvSpPr>
          <p:cNvPr id="79875" name="Объект 2"/>
          <p:cNvSpPr>
            <a:spLocks noGrp="1"/>
          </p:cNvSpPr>
          <p:nvPr>
            <p:ph idx="1"/>
          </p:nvPr>
        </p:nvSpPr>
        <p:spPr>
          <a:xfrm>
            <a:off x="0" y="908050"/>
            <a:ext cx="9144000" cy="4525963"/>
          </a:xfrm>
        </p:spPr>
        <p:txBody>
          <a:bodyPr/>
          <a:lstStyle/>
          <a:p>
            <a:r>
              <a:rPr lang="ru-RU" altLang="ru-RU" sz="4400" smtClean="0"/>
              <a:t>Оклада (фиксированная часть)</a:t>
            </a:r>
          </a:p>
          <a:p>
            <a:r>
              <a:rPr lang="ru-RU" altLang="ru-RU" sz="4400" smtClean="0"/>
              <a:t>Выплат компенсационного характера</a:t>
            </a:r>
          </a:p>
          <a:p>
            <a:r>
              <a:rPr lang="ru-RU" altLang="ru-RU" sz="4400" smtClean="0"/>
              <a:t>Выплат стимулирующего характера.</a:t>
            </a:r>
          </a:p>
        </p:txBody>
      </p:sp>
    </p:spTree>
    <p:extLst>
      <p:ext uri="{BB962C8B-B14F-4D97-AF65-F5344CB8AC3E}">
        <p14:creationId xmlns:p14="http://schemas.microsoft.com/office/powerpoint/2010/main" xmlns="" val="83712751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Заголовок 1"/>
          <p:cNvSpPr>
            <a:spLocks noGrp="1"/>
          </p:cNvSpPr>
          <p:nvPr>
            <p:ph type="title"/>
          </p:nvPr>
        </p:nvSpPr>
        <p:spPr>
          <a:xfrm>
            <a:off x="457200" y="115888"/>
            <a:ext cx="8229600" cy="1143000"/>
          </a:xfrm>
        </p:spPr>
        <p:txBody>
          <a:bodyPr/>
          <a:lstStyle/>
          <a:p>
            <a:r>
              <a:rPr lang="ru-RU" altLang="ru-RU" smtClean="0"/>
              <a:t>Главная проблема – главное ограничение:</a:t>
            </a:r>
          </a:p>
        </p:txBody>
      </p:sp>
      <p:sp>
        <p:nvSpPr>
          <p:cNvPr id="3" name="Объект 2"/>
          <p:cNvSpPr>
            <a:spLocks noGrp="1"/>
          </p:cNvSpPr>
          <p:nvPr>
            <p:ph idx="1"/>
          </p:nvPr>
        </p:nvSpPr>
        <p:spPr>
          <a:xfrm>
            <a:off x="0" y="1258888"/>
            <a:ext cx="9109075" cy="4867275"/>
          </a:xfrm>
        </p:spPr>
        <p:txBody>
          <a:bodyPr/>
          <a:lstStyle/>
          <a:p>
            <a:pPr>
              <a:lnSpc>
                <a:spcPct val="75000"/>
              </a:lnSpc>
              <a:defRPr/>
            </a:pPr>
            <a:r>
              <a:rPr lang="ru-RU" sz="4000" dirty="0" smtClean="0"/>
              <a:t>Доля оклада в объем размере заработной платы – 50%.</a:t>
            </a:r>
          </a:p>
          <a:p>
            <a:pPr marL="0" indent="0">
              <a:lnSpc>
                <a:spcPct val="75000"/>
              </a:lnSpc>
              <a:buFont typeface="Arial" panose="020B0604020202020204" pitchFamily="34" charset="0"/>
              <a:buNone/>
              <a:defRPr/>
            </a:pPr>
            <a:r>
              <a:rPr lang="ru-RU" sz="4000" dirty="0" smtClean="0"/>
              <a:t>Но:</a:t>
            </a:r>
          </a:p>
          <a:p>
            <a:pPr>
              <a:lnSpc>
                <a:spcPct val="75000"/>
              </a:lnSpc>
              <a:defRPr/>
            </a:pPr>
            <a:r>
              <a:rPr lang="ru-RU" sz="4000" dirty="0" smtClean="0"/>
              <a:t>Вредность (выплаты компенсационного характера)</a:t>
            </a:r>
          </a:p>
          <a:p>
            <a:pPr>
              <a:lnSpc>
                <a:spcPct val="75000"/>
              </a:lnSpc>
              <a:defRPr/>
            </a:pPr>
            <a:r>
              <a:rPr lang="ru-RU" sz="4000" dirty="0" smtClean="0"/>
              <a:t>«Статусные» выплаты стимулирующего характера</a:t>
            </a:r>
          </a:p>
          <a:p>
            <a:pPr>
              <a:lnSpc>
                <a:spcPct val="75000"/>
              </a:lnSpc>
              <a:defRPr/>
            </a:pPr>
            <a:r>
              <a:rPr lang="ru-RU" sz="4000" dirty="0" smtClean="0"/>
              <a:t>Резкое сокращение выплат в рамках «эффективного контракта»</a:t>
            </a:r>
            <a:endParaRPr lang="ru-RU" sz="4000" dirty="0"/>
          </a:p>
        </p:txBody>
      </p:sp>
    </p:spTree>
    <p:extLst>
      <p:ext uri="{BB962C8B-B14F-4D97-AF65-F5344CB8AC3E}">
        <p14:creationId xmlns:p14="http://schemas.microsoft.com/office/powerpoint/2010/main" xmlns="" val="342185765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Заголовок 1"/>
          <p:cNvSpPr>
            <a:spLocks noGrp="1"/>
          </p:cNvSpPr>
          <p:nvPr>
            <p:ph type="title"/>
          </p:nvPr>
        </p:nvSpPr>
        <p:spPr>
          <a:xfrm>
            <a:off x="452438" y="0"/>
            <a:ext cx="8229600" cy="1143000"/>
          </a:xfrm>
        </p:spPr>
        <p:txBody>
          <a:bodyPr/>
          <a:lstStyle/>
          <a:p>
            <a:pPr>
              <a:lnSpc>
                <a:spcPct val="75000"/>
              </a:lnSpc>
            </a:pPr>
            <a:r>
              <a:rPr lang="ru-RU" altLang="ru-RU" smtClean="0"/>
              <a:t>Повышение доли окладов приведет </a:t>
            </a:r>
          </a:p>
        </p:txBody>
      </p:sp>
      <p:sp>
        <p:nvSpPr>
          <p:cNvPr id="81923" name="Объект 2"/>
          <p:cNvSpPr>
            <a:spLocks noGrp="1"/>
          </p:cNvSpPr>
          <p:nvPr>
            <p:ph idx="1"/>
          </p:nvPr>
        </p:nvSpPr>
        <p:spPr>
          <a:xfrm>
            <a:off x="-11113" y="1052513"/>
            <a:ext cx="9155113" cy="4616450"/>
          </a:xfrm>
        </p:spPr>
        <p:txBody>
          <a:bodyPr/>
          <a:lstStyle/>
          <a:p>
            <a:pPr>
              <a:lnSpc>
                <a:spcPct val="80000"/>
              </a:lnSpc>
              <a:spcBef>
                <a:spcPct val="0"/>
              </a:spcBef>
            </a:pPr>
            <a:r>
              <a:rPr lang="ru-RU" altLang="ru-RU" sz="4400" smtClean="0"/>
              <a:t>к автоматическому увеличению выплат компенсационного характера (они обычно устанавливаются в % к окладу). </a:t>
            </a:r>
          </a:p>
          <a:p>
            <a:pPr>
              <a:lnSpc>
                <a:spcPct val="80000"/>
              </a:lnSpc>
              <a:spcBef>
                <a:spcPct val="0"/>
              </a:spcBef>
            </a:pPr>
            <a:r>
              <a:rPr lang="ru-RU" altLang="ru-RU" sz="4400" smtClean="0"/>
              <a:t>Тогда доля выплат стимулирующего характера уменьшится (как за счет роста доли окладов, так и за счет роста доли выплат компенсационного характера).</a:t>
            </a:r>
          </a:p>
        </p:txBody>
      </p:sp>
    </p:spTree>
    <p:extLst>
      <p:ext uri="{BB962C8B-B14F-4D97-AF65-F5344CB8AC3E}">
        <p14:creationId xmlns:p14="http://schemas.microsoft.com/office/powerpoint/2010/main" xmlns="" val="292121801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Заголовок 1"/>
          <p:cNvSpPr>
            <a:spLocks noGrp="1"/>
          </p:cNvSpPr>
          <p:nvPr>
            <p:ph type="title"/>
          </p:nvPr>
        </p:nvSpPr>
        <p:spPr>
          <a:xfrm>
            <a:off x="457200" y="-171450"/>
            <a:ext cx="8229600" cy="1143000"/>
          </a:xfrm>
        </p:spPr>
        <p:txBody>
          <a:bodyPr/>
          <a:lstStyle/>
          <a:p>
            <a:r>
              <a:rPr lang="ru-RU" altLang="ru-RU" smtClean="0"/>
              <a:t>Пример</a:t>
            </a:r>
          </a:p>
        </p:txBody>
      </p:sp>
      <p:sp>
        <p:nvSpPr>
          <p:cNvPr id="82947" name="Объект 2"/>
          <p:cNvSpPr>
            <a:spLocks noGrp="1"/>
          </p:cNvSpPr>
          <p:nvPr>
            <p:ph idx="1"/>
          </p:nvPr>
        </p:nvSpPr>
        <p:spPr>
          <a:xfrm>
            <a:off x="0" y="765175"/>
            <a:ext cx="9144000" cy="4525963"/>
          </a:xfrm>
        </p:spPr>
        <p:txBody>
          <a:bodyPr/>
          <a:lstStyle/>
          <a:p>
            <a:r>
              <a:rPr lang="ru-RU" altLang="ru-RU" sz="4000" smtClean="0"/>
              <a:t>Было:</a:t>
            </a:r>
          </a:p>
          <a:p>
            <a:r>
              <a:rPr lang="ru-RU" altLang="ru-RU" sz="4000" smtClean="0"/>
              <a:t>15000 + (15000 х 30%) + 30500 = 50000</a:t>
            </a:r>
          </a:p>
          <a:p>
            <a:r>
              <a:rPr lang="ru-RU" altLang="ru-RU" sz="4000" smtClean="0"/>
              <a:t>Стало: </a:t>
            </a:r>
          </a:p>
          <a:p>
            <a:r>
              <a:rPr lang="ru-RU" altLang="ru-RU" sz="4000" smtClean="0"/>
              <a:t>25000 + (25000 х 30%) + 17500 = 50000</a:t>
            </a:r>
          </a:p>
        </p:txBody>
      </p:sp>
    </p:spTree>
    <p:extLst>
      <p:ext uri="{BB962C8B-B14F-4D97-AF65-F5344CB8AC3E}">
        <p14:creationId xmlns:p14="http://schemas.microsoft.com/office/powerpoint/2010/main" xmlns="" val="359577396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Заголовок 1"/>
          <p:cNvSpPr>
            <a:spLocks noGrp="1"/>
          </p:cNvSpPr>
          <p:nvPr>
            <p:ph type="title"/>
          </p:nvPr>
        </p:nvSpPr>
        <p:spPr>
          <a:xfrm>
            <a:off x="457200" y="-100013"/>
            <a:ext cx="8229600" cy="1143001"/>
          </a:xfrm>
        </p:spPr>
        <p:txBody>
          <a:bodyPr/>
          <a:lstStyle/>
          <a:p>
            <a:r>
              <a:rPr lang="ru-RU" altLang="ru-RU" smtClean="0"/>
              <a:t>Можно уменьшить</a:t>
            </a:r>
          </a:p>
        </p:txBody>
      </p:sp>
      <p:sp>
        <p:nvSpPr>
          <p:cNvPr id="83971" name="Объект 2"/>
          <p:cNvSpPr>
            <a:spLocks noGrp="1"/>
          </p:cNvSpPr>
          <p:nvPr>
            <p:ph idx="1"/>
          </p:nvPr>
        </p:nvSpPr>
        <p:spPr>
          <a:xfrm>
            <a:off x="28575" y="692150"/>
            <a:ext cx="9115425" cy="5434013"/>
          </a:xfrm>
        </p:spPr>
        <p:txBody>
          <a:bodyPr/>
          <a:lstStyle/>
          <a:p>
            <a:pPr>
              <a:spcBef>
                <a:spcPct val="0"/>
              </a:spcBef>
            </a:pPr>
            <a:r>
              <a:rPr lang="ru-RU" altLang="ru-RU" sz="4000" smtClean="0"/>
              <a:t>процентное выражение выплат компенсационного характера: </a:t>
            </a:r>
          </a:p>
          <a:p>
            <a:pPr>
              <a:spcBef>
                <a:spcPct val="0"/>
              </a:spcBef>
            </a:pPr>
            <a:r>
              <a:rPr lang="ru-RU" altLang="ru-RU" sz="4000" smtClean="0"/>
              <a:t>Было:</a:t>
            </a:r>
          </a:p>
          <a:p>
            <a:pPr>
              <a:spcBef>
                <a:spcPct val="0"/>
              </a:spcBef>
            </a:pPr>
            <a:r>
              <a:rPr lang="ru-RU" altLang="ru-RU" sz="4000" smtClean="0"/>
              <a:t>15000 + (15000 х 30%) + 30500 = 50000</a:t>
            </a:r>
          </a:p>
          <a:p>
            <a:pPr>
              <a:spcBef>
                <a:spcPct val="0"/>
              </a:spcBef>
            </a:pPr>
            <a:r>
              <a:rPr lang="ru-RU" altLang="ru-RU" sz="4000" smtClean="0"/>
              <a:t>Стало: </a:t>
            </a:r>
          </a:p>
          <a:p>
            <a:pPr>
              <a:spcBef>
                <a:spcPct val="0"/>
              </a:spcBef>
            </a:pPr>
            <a:r>
              <a:rPr lang="ru-RU" altLang="ru-RU" sz="4000" smtClean="0"/>
              <a:t>25000 + (25000 х 18%) + 20500 = 50000</a:t>
            </a:r>
          </a:p>
          <a:p>
            <a:pPr>
              <a:spcBef>
                <a:spcPct val="0"/>
              </a:spcBef>
            </a:pPr>
            <a:r>
              <a:rPr lang="ru-RU" altLang="ru-RU" sz="4000" smtClean="0"/>
              <a:t>При этом работа во вредных условиях станет менее привлекательной, а выплаты стимулирующего характера все равно снизятся</a:t>
            </a:r>
          </a:p>
          <a:p>
            <a:endParaRPr lang="ru-RU" altLang="ru-RU" sz="4000" smtClean="0"/>
          </a:p>
        </p:txBody>
      </p:sp>
    </p:spTree>
    <p:extLst>
      <p:ext uri="{BB962C8B-B14F-4D97-AF65-F5344CB8AC3E}">
        <p14:creationId xmlns:p14="http://schemas.microsoft.com/office/powerpoint/2010/main" xmlns="" val="101864040"/>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Объект 2"/>
          <p:cNvSpPr>
            <a:spLocks noGrp="1"/>
          </p:cNvSpPr>
          <p:nvPr>
            <p:ph idx="1"/>
          </p:nvPr>
        </p:nvSpPr>
        <p:spPr>
          <a:xfrm>
            <a:off x="0" y="115888"/>
            <a:ext cx="9144000" cy="6010275"/>
          </a:xfrm>
        </p:spPr>
        <p:txBody>
          <a:bodyPr/>
          <a:lstStyle/>
          <a:p>
            <a:r>
              <a:rPr lang="ru-RU" altLang="ru-RU" sz="4400" smtClean="0"/>
              <a:t>установление единого перечня выплат стимулирующего характера и единого перечня компенсационных выплат, а также условий назначения указанных выплат медицинским работникам;</a:t>
            </a:r>
          </a:p>
        </p:txBody>
      </p:sp>
    </p:spTree>
    <p:extLst>
      <p:ext uri="{BB962C8B-B14F-4D97-AF65-F5344CB8AC3E}">
        <p14:creationId xmlns:p14="http://schemas.microsoft.com/office/powerpoint/2010/main" xmlns="" val="245815173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1"/>
          <p:cNvSpPr>
            <a:spLocks noGrp="1"/>
          </p:cNvSpPr>
          <p:nvPr>
            <p:ph type="title"/>
          </p:nvPr>
        </p:nvSpPr>
        <p:spPr>
          <a:xfrm>
            <a:off x="323850" y="-171450"/>
            <a:ext cx="8229600" cy="1143000"/>
          </a:xfrm>
        </p:spPr>
        <p:txBody>
          <a:bodyPr/>
          <a:lstStyle/>
          <a:p>
            <a:r>
              <a:rPr lang="ru-RU" altLang="ru-RU" smtClean="0">
                <a:solidFill>
                  <a:srgbClr val="00B0F0"/>
                </a:solidFill>
              </a:rPr>
              <a:t>Комментарий</a:t>
            </a:r>
          </a:p>
        </p:txBody>
      </p:sp>
      <p:sp>
        <p:nvSpPr>
          <p:cNvPr id="86019" name="Объект 2"/>
          <p:cNvSpPr>
            <a:spLocks noGrp="1"/>
          </p:cNvSpPr>
          <p:nvPr>
            <p:ph idx="1"/>
          </p:nvPr>
        </p:nvSpPr>
        <p:spPr>
          <a:xfrm>
            <a:off x="0" y="836613"/>
            <a:ext cx="9144000" cy="4525962"/>
          </a:xfrm>
        </p:spPr>
        <p:txBody>
          <a:bodyPr/>
          <a:lstStyle/>
          <a:p>
            <a:pPr>
              <a:lnSpc>
                <a:spcPct val="75000"/>
              </a:lnSpc>
            </a:pPr>
            <a:r>
              <a:rPr lang="ru-RU" altLang="ru-RU" sz="3600" smtClean="0"/>
              <a:t>Приказ Минздравсоцразвития РФ от 29.12.2007 N 818 установил Перечень видов выплат стимулирующего характера в федеральных бюджетных, автономных, казенных учреждениях:</a:t>
            </a:r>
          </a:p>
          <a:p>
            <a:pPr>
              <a:lnSpc>
                <a:spcPct val="75000"/>
              </a:lnSpc>
            </a:pPr>
            <a:r>
              <a:rPr lang="ru-RU" altLang="ru-RU" sz="3600" smtClean="0"/>
              <a:t>1. Выплаты за интенсивность и высокие результаты работы.</a:t>
            </a:r>
          </a:p>
          <a:p>
            <a:pPr>
              <a:lnSpc>
                <a:spcPct val="75000"/>
              </a:lnSpc>
            </a:pPr>
            <a:r>
              <a:rPr lang="ru-RU" altLang="ru-RU" sz="3600" smtClean="0"/>
              <a:t>2. Выплаты за качество выполняемых работ.</a:t>
            </a:r>
          </a:p>
          <a:p>
            <a:pPr>
              <a:lnSpc>
                <a:spcPct val="75000"/>
              </a:lnSpc>
            </a:pPr>
            <a:r>
              <a:rPr lang="ru-RU" altLang="ru-RU" sz="3600" smtClean="0"/>
              <a:t>3. Выплаты за стаж непрерывной работы, выслугу лет.</a:t>
            </a:r>
          </a:p>
          <a:p>
            <a:pPr>
              <a:lnSpc>
                <a:spcPct val="75000"/>
              </a:lnSpc>
            </a:pPr>
            <a:r>
              <a:rPr lang="ru-RU" altLang="ru-RU" sz="3600" smtClean="0"/>
              <a:t>4. Премиальные выплаты по итогам работы.</a:t>
            </a:r>
          </a:p>
          <a:p>
            <a:endParaRPr lang="ru-RU" altLang="ru-RU" sz="3600" smtClean="0"/>
          </a:p>
        </p:txBody>
      </p:sp>
    </p:spTree>
    <p:extLst>
      <p:ext uri="{BB962C8B-B14F-4D97-AF65-F5344CB8AC3E}">
        <p14:creationId xmlns:p14="http://schemas.microsoft.com/office/powerpoint/2010/main" xmlns="" val="91829160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Объект 2"/>
          <p:cNvSpPr>
            <a:spLocks noGrp="1"/>
          </p:cNvSpPr>
          <p:nvPr>
            <p:ph idx="1"/>
          </p:nvPr>
        </p:nvSpPr>
        <p:spPr>
          <a:xfrm>
            <a:off x="36513" y="115888"/>
            <a:ext cx="9107487" cy="4525962"/>
          </a:xfrm>
        </p:spPr>
        <p:txBody>
          <a:bodyPr/>
          <a:lstStyle/>
          <a:p>
            <a:pPr>
              <a:lnSpc>
                <a:spcPct val="75000"/>
              </a:lnSpc>
              <a:spcBef>
                <a:spcPct val="0"/>
              </a:spcBef>
            </a:pPr>
            <a:r>
              <a:rPr lang="ru-RU" altLang="ru-RU" sz="4200" smtClean="0"/>
              <a:t>2. Правительству Российской Федерации совместно с органами исполнительной власти субъектов Российской Федерации:</a:t>
            </a:r>
          </a:p>
          <a:p>
            <a:pPr>
              <a:lnSpc>
                <a:spcPct val="75000"/>
              </a:lnSpc>
              <a:spcBef>
                <a:spcPct val="0"/>
              </a:spcBef>
            </a:pPr>
            <a:r>
              <a:rPr lang="ru-RU" altLang="ru-RU" sz="4200" smtClean="0"/>
              <a:t>а) провести оценку дополнительных расходов бюджетов всех уровней на осуществление поэтапного перехода к новой отраслевой системе оплаты труда в сфере здравоохранения, сформированной на основе установленных Правительством Российской Федерации требований;</a:t>
            </a:r>
          </a:p>
        </p:txBody>
      </p:sp>
    </p:spTree>
    <p:extLst>
      <p:ext uri="{BB962C8B-B14F-4D97-AF65-F5344CB8AC3E}">
        <p14:creationId xmlns:p14="http://schemas.microsoft.com/office/powerpoint/2010/main" xmlns="" val="744938573"/>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Объект 2"/>
          <p:cNvSpPr>
            <a:spLocks noGrp="1"/>
          </p:cNvSpPr>
          <p:nvPr>
            <p:ph idx="1"/>
          </p:nvPr>
        </p:nvSpPr>
        <p:spPr>
          <a:xfrm>
            <a:off x="0" y="188913"/>
            <a:ext cx="9144000" cy="5937250"/>
          </a:xfrm>
        </p:spPr>
        <p:txBody>
          <a:bodyPr/>
          <a:lstStyle/>
          <a:p>
            <a:r>
              <a:rPr lang="ru-RU" altLang="ru-RU" sz="4400" smtClean="0"/>
              <a:t>б) представить предложения о сроках внедрения в субъектах Российской Федерации новой отраслевой системы оплаты труда в сфере здравоохранения.</a:t>
            </a:r>
          </a:p>
          <a:p>
            <a:r>
              <a:rPr lang="ru-RU" altLang="ru-RU" sz="4400" smtClean="0"/>
              <a:t>Срок – 20 сентября 2020 г.</a:t>
            </a:r>
          </a:p>
        </p:txBody>
      </p:sp>
    </p:spTree>
    <p:extLst>
      <p:ext uri="{BB962C8B-B14F-4D97-AF65-F5344CB8AC3E}">
        <p14:creationId xmlns:p14="http://schemas.microsoft.com/office/powerpoint/2010/main" xmlns="" val="340359591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Объект 2"/>
          <p:cNvSpPr>
            <a:spLocks noGrp="1"/>
          </p:cNvSpPr>
          <p:nvPr>
            <p:ph idx="1"/>
          </p:nvPr>
        </p:nvSpPr>
        <p:spPr>
          <a:xfrm>
            <a:off x="0" y="260350"/>
            <a:ext cx="9144000" cy="6126163"/>
          </a:xfrm>
        </p:spPr>
        <p:txBody>
          <a:bodyPr/>
          <a:lstStyle/>
          <a:p>
            <a:pPr algn="ctr">
              <a:lnSpc>
                <a:spcPct val="75000"/>
              </a:lnSpc>
            </a:pPr>
            <a:r>
              <a:rPr lang="ru-RU" altLang="ru-RU" sz="4000" smtClean="0"/>
              <a:t>Постановление Правительства РФ от 09.10.2019 N 1304 "Об утверждении принципов модернизации первичного звена здравоохранения Российской Федерации и Правил проведения экспертизы проектов региональных программ модернизации первичного звена здравоохранения, осуществления мониторинга и контроля за реализацией региональных программ модернизации первичного звена здравоохранения"</a:t>
            </a:r>
          </a:p>
        </p:txBody>
      </p:sp>
    </p:spTree>
    <p:extLst>
      <p:ext uri="{BB962C8B-B14F-4D97-AF65-F5344CB8AC3E}">
        <p14:creationId xmlns:p14="http://schemas.microsoft.com/office/powerpoint/2010/main" xmlns="" val="625094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p:txBody>
          <a:bodyPr/>
          <a:lstStyle/>
          <a:p>
            <a:r>
              <a:rPr lang="ru-RU" altLang="ru-RU" smtClean="0"/>
              <a:t>Перечень поручений Президента от 2.09.2019 г. № Пр-1755 </a:t>
            </a:r>
          </a:p>
        </p:txBody>
      </p:sp>
      <p:sp>
        <p:nvSpPr>
          <p:cNvPr id="19459" name="Объект 2"/>
          <p:cNvSpPr>
            <a:spLocks noGrp="1"/>
          </p:cNvSpPr>
          <p:nvPr>
            <p:ph idx="1"/>
          </p:nvPr>
        </p:nvSpPr>
        <p:spPr>
          <a:xfrm>
            <a:off x="457200" y="1600200"/>
            <a:ext cx="8578850" cy="4525963"/>
          </a:xfrm>
        </p:spPr>
        <p:txBody>
          <a:bodyPr/>
          <a:lstStyle/>
          <a:p>
            <a:pPr marL="0" indent="0" algn="ctr">
              <a:buFont typeface="Arial" pitchFamily="34" charset="0"/>
              <a:buNone/>
            </a:pPr>
            <a:r>
              <a:rPr lang="ru-RU" altLang="ru-RU" sz="4400" smtClean="0"/>
              <a:t>(по итогам совещания по вопросам модернизации первичного звена здравоохранения, состоявшегося 20 августа 2019 года)</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Содержимое 2"/>
          <p:cNvSpPr>
            <a:spLocks noGrp="1"/>
          </p:cNvSpPr>
          <p:nvPr>
            <p:ph idx="1"/>
          </p:nvPr>
        </p:nvSpPr>
        <p:spPr>
          <a:xfrm>
            <a:off x="0" y="142875"/>
            <a:ext cx="9144000" cy="5983288"/>
          </a:xfrm>
        </p:spPr>
        <p:txBody>
          <a:bodyPr/>
          <a:lstStyle/>
          <a:p>
            <a:r>
              <a:rPr lang="ru-RU" sz="3600" smtClean="0"/>
              <a:t>Участие регионов в пилотном проекте в целях утверждения требований к системам оплаты труда медицинских работников государственных и муниципальных учреждений здравоохранения в соответствии с постановлением Правительства Российской Федерации от 1 июня 2021 г. № 847 обуславливает организационные изменения, которые могут стать основанием для внесения изменений в трудовые договора работников по инициативе работодателя.</a:t>
            </a: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Заголовок 1"/>
          <p:cNvSpPr>
            <a:spLocks noGrp="1"/>
          </p:cNvSpPr>
          <p:nvPr>
            <p:ph type="title"/>
          </p:nvPr>
        </p:nvSpPr>
        <p:spPr>
          <a:xfrm>
            <a:off x="0" y="692150"/>
            <a:ext cx="9144000" cy="1143000"/>
          </a:xfrm>
        </p:spPr>
        <p:txBody>
          <a:bodyPr/>
          <a:lstStyle/>
          <a:p>
            <a:pPr>
              <a:lnSpc>
                <a:spcPct val="75000"/>
              </a:lnSpc>
            </a:pPr>
            <a:r>
              <a:rPr lang="ru-RU" altLang="ru-RU" smtClean="0"/>
              <a:t>Принципы модернизации первичного звена здравоохранения Российской Федерации</a:t>
            </a:r>
            <a:br>
              <a:rPr lang="ru-RU" altLang="ru-RU" smtClean="0"/>
            </a:br>
            <a:endParaRPr lang="ru-RU" altLang="ru-RU" smtClean="0"/>
          </a:p>
        </p:txBody>
      </p:sp>
      <p:sp>
        <p:nvSpPr>
          <p:cNvPr id="90115" name="Объект 2"/>
          <p:cNvSpPr>
            <a:spLocks noGrp="1"/>
          </p:cNvSpPr>
          <p:nvPr>
            <p:ph idx="1"/>
          </p:nvPr>
        </p:nvSpPr>
        <p:spPr>
          <a:xfrm>
            <a:off x="0" y="1989138"/>
            <a:ext cx="9144000" cy="4137025"/>
          </a:xfrm>
        </p:spPr>
        <p:txBody>
          <a:bodyPr/>
          <a:lstStyle/>
          <a:p>
            <a:r>
              <a:rPr lang="ru-RU" altLang="ru-RU" sz="4000" smtClean="0"/>
              <a:t>1.4. Устранение дефицита кадров в первичном звене здравоохранения и повышение уровня их квалификации</a:t>
            </a:r>
          </a:p>
        </p:txBody>
      </p:sp>
    </p:spTree>
    <p:extLst>
      <p:ext uri="{BB962C8B-B14F-4D97-AF65-F5344CB8AC3E}">
        <p14:creationId xmlns:p14="http://schemas.microsoft.com/office/powerpoint/2010/main" xmlns="" val="149294943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1"/>
          <p:cNvSpPr>
            <a:spLocks noGrp="1"/>
          </p:cNvSpPr>
          <p:nvPr>
            <p:ph type="title"/>
          </p:nvPr>
        </p:nvSpPr>
        <p:spPr>
          <a:xfrm>
            <a:off x="107950" y="765175"/>
            <a:ext cx="9144000" cy="1143000"/>
          </a:xfrm>
        </p:spPr>
        <p:txBody>
          <a:bodyPr/>
          <a:lstStyle/>
          <a:p>
            <a:r>
              <a:rPr lang="ru-RU" altLang="ru-RU" b="1" smtClean="0"/>
              <a:t>Послание Президента Федеральному Собранию</a:t>
            </a:r>
            <a:r>
              <a:rPr lang="ru-RU" altLang="ru-RU" smtClean="0"/>
              <a:t/>
            </a:r>
            <a:br>
              <a:rPr lang="ru-RU" altLang="ru-RU" smtClean="0"/>
            </a:br>
            <a:r>
              <a:rPr lang="ru-RU" altLang="ru-RU" smtClean="0"/>
              <a:t>15 января 2020 года </a:t>
            </a:r>
            <a:br>
              <a:rPr lang="ru-RU" altLang="ru-RU" smtClean="0"/>
            </a:br>
            <a:endParaRPr lang="ru-RU" altLang="ru-RU" smtClean="0"/>
          </a:p>
        </p:txBody>
      </p:sp>
      <p:sp>
        <p:nvSpPr>
          <p:cNvPr id="91139" name="Объект 2"/>
          <p:cNvSpPr>
            <a:spLocks noGrp="1"/>
          </p:cNvSpPr>
          <p:nvPr>
            <p:ph idx="1"/>
          </p:nvPr>
        </p:nvSpPr>
        <p:spPr>
          <a:xfrm>
            <a:off x="0" y="2060575"/>
            <a:ext cx="9144000" cy="4525963"/>
          </a:xfrm>
        </p:spPr>
        <p:txBody>
          <a:bodyPr/>
          <a:lstStyle/>
          <a:p>
            <a:pPr>
              <a:lnSpc>
                <a:spcPct val="75000"/>
              </a:lnSpc>
              <a:spcBef>
                <a:spcPct val="0"/>
              </a:spcBef>
            </a:pPr>
            <a:r>
              <a:rPr lang="ru-RU" altLang="ru-RU" sz="4000" smtClean="0"/>
              <a:t>«С этого года начнёт поэтапно внедряться новая система оплаты труда в здравоохранении, основанная на прозрачных, справедливых и понятных правилах, с установлением фиксированной доли окладов в заработной плате и единым для всей страны перечнем компенсационных выплат и стимулирующих надбавок».</a:t>
            </a:r>
          </a:p>
        </p:txBody>
      </p:sp>
    </p:spTree>
    <p:extLst>
      <p:ext uri="{BB962C8B-B14F-4D97-AF65-F5344CB8AC3E}">
        <p14:creationId xmlns:p14="http://schemas.microsoft.com/office/powerpoint/2010/main" xmlns="" val="327521564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Заголовок 1"/>
          <p:cNvSpPr>
            <a:spLocks noGrp="1"/>
          </p:cNvSpPr>
          <p:nvPr>
            <p:ph type="title"/>
          </p:nvPr>
        </p:nvSpPr>
        <p:spPr>
          <a:xfrm>
            <a:off x="0" y="457200"/>
            <a:ext cx="9109075" cy="1143000"/>
          </a:xfrm>
        </p:spPr>
        <p:txBody>
          <a:bodyPr/>
          <a:lstStyle/>
          <a:p>
            <a:pPr>
              <a:lnSpc>
                <a:spcPct val="75000"/>
              </a:lnSpc>
            </a:pPr>
            <a:r>
              <a:rPr lang="ru-RU" altLang="ru-RU" sz="4000" smtClean="0"/>
              <a:t>Причины, вызывающие необходимость реформирования системы оплаты труда в здравоохранении</a:t>
            </a:r>
            <a:r>
              <a:rPr lang="ru-RU" altLang="ru-RU" smtClean="0"/>
              <a:t/>
            </a:r>
            <a:br>
              <a:rPr lang="ru-RU" altLang="ru-RU" smtClean="0"/>
            </a:br>
            <a:endParaRPr lang="ru-RU" altLang="ru-RU" smtClean="0"/>
          </a:p>
        </p:txBody>
      </p:sp>
      <p:sp>
        <p:nvSpPr>
          <p:cNvPr id="92163" name="Объект 2"/>
          <p:cNvSpPr>
            <a:spLocks noGrp="1"/>
          </p:cNvSpPr>
          <p:nvPr>
            <p:ph idx="1"/>
          </p:nvPr>
        </p:nvSpPr>
        <p:spPr>
          <a:xfrm>
            <a:off x="0" y="1484313"/>
            <a:ext cx="9109075" cy="4786312"/>
          </a:xfrm>
        </p:spPr>
        <p:txBody>
          <a:bodyPr/>
          <a:lstStyle/>
          <a:p>
            <a:r>
              <a:rPr lang="ru-RU" altLang="ru-RU" sz="4000" smtClean="0"/>
              <a:t>Неэффективность эффективного контракта</a:t>
            </a:r>
          </a:p>
          <a:p>
            <a:r>
              <a:rPr lang="ru-RU" altLang="ru-RU" sz="4000" smtClean="0"/>
              <a:t>Рост дифференциации в оплате труда</a:t>
            </a:r>
          </a:p>
          <a:p>
            <a:r>
              <a:rPr lang="ru-RU" altLang="ru-RU" sz="4000" smtClean="0"/>
              <a:t>Ухудшение кадрового обеспечения</a:t>
            </a:r>
          </a:p>
          <a:p>
            <a:endParaRPr lang="ru-RU" altLang="ru-RU" sz="4000" smtClean="0"/>
          </a:p>
        </p:txBody>
      </p:sp>
    </p:spTree>
    <p:extLst>
      <p:ext uri="{BB962C8B-B14F-4D97-AF65-F5344CB8AC3E}">
        <p14:creationId xmlns:p14="http://schemas.microsoft.com/office/powerpoint/2010/main" xmlns="" val="1762872699"/>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Заголовок 1"/>
          <p:cNvSpPr>
            <a:spLocks noGrp="1"/>
          </p:cNvSpPr>
          <p:nvPr>
            <p:ph type="title"/>
          </p:nvPr>
        </p:nvSpPr>
        <p:spPr>
          <a:xfrm>
            <a:off x="457200" y="115888"/>
            <a:ext cx="8229600" cy="1143000"/>
          </a:xfrm>
        </p:spPr>
        <p:txBody>
          <a:bodyPr/>
          <a:lstStyle/>
          <a:p>
            <a:r>
              <a:rPr lang="ru-RU" altLang="ru-RU" smtClean="0"/>
              <a:t>Дифференциация в оплате труда врачей по субъектам РФ</a:t>
            </a:r>
          </a:p>
        </p:txBody>
      </p:sp>
      <p:graphicFrame>
        <p:nvGraphicFramePr>
          <p:cNvPr id="4" name="Объект 3"/>
          <p:cNvGraphicFramePr>
            <a:graphicFrameLocks noGrp="1"/>
          </p:cNvGraphicFramePr>
          <p:nvPr>
            <p:ph idx="1"/>
          </p:nvPr>
        </p:nvGraphicFramePr>
        <p:xfrm>
          <a:off x="53975" y="1417638"/>
          <a:ext cx="9036050" cy="5440361"/>
        </p:xfrm>
        <a:graphic>
          <a:graphicData uri="http://schemas.openxmlformats.org/drawingml/2006/table">
            <a:tbl>
              <a:tblPr firstRow="1" firstCol="1" bandRow="1">
                <a:tableStyleId>{5C22544A-7EE6-4342-B048-85BDC9FD1C3A}</a:tableStyleId>
              </a:tblPr>
              <a:tblGrid>
                <a:gridCol w="3340496">
                  <a:extLst>
                    <a:ext uri="{9D8B030D-6E8A-4147-A177-3AD203B41FA5}">
                      <a16:colId xmlns:a16="http://schemas.microsoft.com/office/drawing/2014/main" xmlns="" val="2531846459"/>
                    </a:ext>
                  </a:extLst>
                </a:gridCol>
                <a:gridCol w="2170720">
                  <a:extLst>
                    <a:ext uri="{9D8B030D-6E8A-4147-A177-3AD203B41FA5}">
                      <a16:colId xmlns:a16="http://schemas.microsoft.com/office/drawing/2014/main" xmlns="" val="3687009879"/>
                    </a:ext>
                  </a:extLst>
                </a:gridCol>
                <a:gridCol w="1810655">
                  <a:extLst>
                    <a:ext uri="{9D8B030D-6E8A-4147-A177-3AD203B41FA5}">
                      <a16:colId xmlns:a16="http://schemas.microsoft.com/office/drawing/2014/main" xmlns="" val="1865483103"/>
                    </a:ext>
                  </a:extLst>
                </a:gridCol>
                <a:gridCol w="1714179">
                  <a:extLst>
                    <a:ext uri="{9D8B030D-6E8A-4147-A177-3AD203B41FA5}">
                      <a16:colId xmlns:a16="http://schemas.microsoft.com/office/drawing/2014/main" xmlns="" val="852972937"/>
                    </a:ext>
                  </a:extLst>
                </a:gridCol>
              </a:tblGrid>
              <a:tr h="744552">
                <a:tc>
                  <a:txBody>
                    <a:bodyPr/>
                    <a:lstStyle/>
                    <a:p>
                      <a:pPr algn="ctr">
                        <a:lnSpc>
                          <a:spcPct val="107000"/>
                        </a:lnSpc>
                        <a:spcAft>
                          <a:spcPts val="0"/>
                        </a:spcAft>
                      </a:pPr>
                      <a:r>
                        <a:rPr lang="ru-RU" sz="2800" dirty="0">
                          <a:effectLst/>
                          <a:latin typeface="Arial" panose="020B0604020202020204" pitchFamily="34" charset="0"/>
                          <a:cs typeface="Arial" panose="020B0604020202020204" pitchFamily="34" charset="0"/>
                        </a:rPr>
                        <a:t>Показатели</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gn="ctr">
                        <a:lnSpc>
                          <a:spcPct val="107000"/>
                        </a:lnSpc>
                        <a:spcAft>
                          <a:spcPts val="0"/>
                        </a:spcAft>
                      </a:pPr>
                      <a:r>
                        <a:rPr lang="ru-RU" sz="2800" dirty="0">
                          <a:effectLst/>
                          <a:latin typeface="Arial" panose="020B0604020202020204" pitchFamily="34" charset="0"/>
                          <a:cs typeface="Arial" panose="020B0604020202020204" pitchFamily="34" charset="0"/>
                        </a:rPr>
                        <a:t>2013</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b"/>
                </a:tc>
                <a:tc>
                  <a:txBody>
                    <a:bodyPr/>
                    <a:lstStyle/>
                    <a:p>
                      <a:pPr algn="ctr">
                        <a:lnSpc>
                          <a:spcPct val="107000"/>
                        </a:lnSpc>
                        <a:spcAft>
                          <a:spcPts val="0"/>
                        </a:spcAft>
                      </a:pPr>
                      <a:r>
                        <a:rPr lang="ru-RU" sz="2800" dirty="0">
                          <a:effectLst/>
                          <a:latin typeface="Arial" panose="020B0604020202020204" pitchFamily="34" charset="0"/>
                          <a:cs typeface="Arial" panose="020B0604020202020204" pitchFamily="34" charset="0"/>
                        </a:rPr>
                        <a:t>2018</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b"/>
                </a:tc>
                <a:tc>
                  <a:txBody>
                    <a:bodyPr/>
                    <a:lstStyle/>
                    <a:p>
                      <a:pPr algn="ctr">
                        <a:lnSpc>
                          <a:spcPct val="107000"/>
                        </a:lnSpc>
                        <a:spcAft>
                          <a:spcPts val="0"/>
                        </a:spcAft>
                      </a:pPr>
                      <a:r>
                        <a:rPr lang="ru-RU" sz="2800" dirty="0">
                          <a:effectLst/>
                          <a:latin typeface="Arial" panose="020B0604020202020204" pitchFamily="34" charset="0"/>
                          <a:cs typeface="Arial" panose="020B0604020202020204" pitchFamily="34" charset="0"/>
                        </a:rPr>
                        <a:t>2019</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b"/>
                </a:tc>
                <a:extLst>
                  <a:ext uri="{0D108BD9-81ED-4DB2-BD59-A6C34878D82A}">
                    <a16:rowId xmlns:a16="http://schemas.microsoft.com/office/drawing/2014/main" xmlns="" val="1134206187"/>
                  </a:ext>
                </a:extLst>
              </a:tr>
              <a:tr h="744552">
                <a:tc>
                  <a:txBody>
                    <a:bodyPr/>
                    <a:lstStyle/>
                    <a:p>
                      <a:pPr>
                        <a:lnSpc>
                          <a:spcPct val="107000"/>
                        </a:lnSpc>
                        <a:spcAft>
                          <a:spcPts val="0"/>
                        </a:spcAft>
                      </a:pPr>
                      <a:r>
                        <a:rPr lang="ru-RU" sz="2800" dirty="0">
                          <a:effectLst/>
                          <a:latin typeface="Arial" panose="020B0604020202020204" pitchFamily="34" charset="0"/>
                          <a:cs typeface="Arial" panose="020B0604020202020204" pitchFamily="34" charset="0"/>
                        </a:rPr>
                        <a:t>Макс. зарплата</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gn="r">
                        <a:lnSpc>
                          <a:spcPct val="107000"/>
                        </a:lnSpc>
                        <a:spcAft>
                          <a:spcPts val="0"/>
                        </a:spcAft>
                      </a:pPr>
                      <a:r>
                        <a:rPr lang="ru-RU" sz="2800" dirty="0">
                          <a:effectLst/>
                          <a:latin typeface="Arial" panose="020B0604020202020204" pitchFamily="34" charset="0"/>
                          <a:cs typeface="Arial" panose="020B0604020202020204" pitchFamily="34" charset="0"/>
                        </a:rPr>
                        <a:t>104 306</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b"/>
                </a:tc>
                <a:tc>
                  <a:txBody>
                    <a:bodyPr/>
                    <a:lstStyle/>
                    <a:p>
                      <a:pPr algn="r">
                        <a:lnSpc>
                          <a:spcPct val="107000"/>
                        </a:lnSpc>
                        <a:spcAft>
                          <a:spcPts val="0"/>
                        </a:spcAft>
                      </a:pPr>
                      <a:r>
                        <a:rPr lang="ru-RU" sz="2800" dirty="0">
                          <a:effectLst/>
                          <a:latin typeface="Arial" panose="020B0604020202020204" pitchFamily="34" charset="0"/>
                          <a:cs typeface="Arial" panose="020B0604020202020204" pitchFamily="34" charset="0"/>
                        </a:rPr>
                        <a:t>183 287</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b"/>
                </a:tc>
                <a:tc>
                  <a:txBody>
                    <a:bodyPr/>
                    <a:lstStyle/>
                    <a:p>
                      <a:pPr algn="r">
                        <a:lnSpc>
                          <a:spcPct val="107000"/>
                        </a:lnSpc>
                        <a:spcAft>
                          <a:spcPts val="0"/>
                        </a:spcAft>
                      </a:pPr>
                      <a:r>
                        <a:rPr lang="ru-RU" sz="2800" dirty="0">
                          <a:effectLst/>
                          <a:latin typeface="Arial" panose="020B0604020202020204" pitchFamily="34" charset="0"/>
                          <a:cs typeface="Arial" panose="020B0604020202020204" pitchFamily="34" charset="0"/>
                        </a:rPr>
                        <a:t>188 830</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b"/>
                </a:tc>
                <a:extLst>
                  <a:ext uri="{0D108BD9-81ED-4DB2-BD59-A6C34878D82A}">
                    <a16:rowId xmlns:a16="http://schemas.microsoft.com/office/drawing/2014/main" xmlns="" val="977727538"/>
                  </a:ext>
                </a:extLst>
              </a:tr>
              <a:tr h="744552">
                <a:tc>
                  <a:txBody>
                    <a:bodyPr/>
                    <a:lstStyle/>
                    <a:p>
                      <a:pPr>
                        <a:lnSpc>
                          <a:spcPct val="107000"/>
                        </a:lnSpc>
                        <a:spcAft>
                          <a:spcPts val="0"/>
                        </a:spcAft>
                      </a:pPr>
                      <a:r>
                        <a:rPr lang="ru-RU" sz="2800">
                          <a:effectLst/>
                          <a:latin typeface="Arial" panose="020B0604020202020204" pitchFamily="34" charset="0"/>
                          <a:cs typeface="Arial" panose="020B0604020202020204" pitchFamily="34" charset="0"/>
                        </a:rPr>
                        <a:t>Мин. зарплата</a:t>
                      </a:r>
                      <a:endParaRPr lang="ru-RU" sz="280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gn="r">
                        <a:lnSpc>
                          <a:spcPct val="107000"/>
                        </a:lnSpc>
                        <a:spcAft>
                          <a:spcPts val="0"/>
                        </a:spcAft>
                      </a:pPr>
                      <a:r>
                        <a:rPr lang="ru-RU" sz="2800">
                          <a:effectLst/>
                          <a:latin typeface="Arial" panose="020B0604020202020204" pitchFamily="34" charset="0"/>
                          <a:cs typeface="Arial" panose="020B0604020202020204" pitchFamily="34" charset="0"/>
                        </a:rPr>
                        <a:t>23 357</a:t>
                      </a:r>
                      <a:endParaRPr lang="ru-RU" sz="280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tc>
                <a:tc>
                  <a:txBody>
                    <a:bodyPr/>
                    <a:lstStyle/>
                    <a:p>
                      <a:pPr algn="r">
                        <a:lnSpc>
                          <a:spcPct val="107000"/>
                        </a:lnSpc>
                        <a:spcAft>
                          <a:spcPts val="0"/>
                        </a:spcAft>
                      </a:pPr>
                      <a:r>
                        <a:rPr lang="ru-RU" sz="2800">
                          <a:effectLst/>
                          <a:latin typeface="Arial" panose="020B0604020202020204" pitchFamily="34" charset="0"/>
                          <a:cs typeface="Arial" panose="020B0604020202020204" pitchFamily="34" charset="0"/>
                        </a:rPr>
                        <a:t>40 495</a:t>
                      </a:r>
                      <a:endParaRPr lang="ru-RU" sz="280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tc>
                <a:tc>
                  <a:txBody>
                    <a:bodyPr/>
                    <a:lstStyle/>
                    <a:p>
                      <a:pPr algn="r">
                        <a:lnSpc>
                          <a:spcPct val="107000"/>
                        </a:lnSpc>
                        <a:spcAft>
                          <a:spcPts val="0"/>
                        </a:spcAft>
                      </a:pPr>
                      <a:r>
                        <a:rPr lang="ru-RU" sz="2800" dirty="0">
                          <a:effectLst/>
                          <a:latin typeface="Arial" panose="020B0604020202020204" pitchFamily="34" charset="0"/>
                          <a:cs typeface="Arial" panose="020B0604020202020204" pitchFamily="34" charset="0"/>
                        </a:rPr>
                        <a:t>44 301</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tc>
                <a:extLst>
                  <a:ext uri="{0D108BD9-81ED-4DB2-BD59-A6C34878D82A}">
                    <a16:rowId xmlns:a16="http://schemas.microsoft.com/office/drawing/2014/main" xmlns="" val="1491979574"/>
                  </a:ext>
                </a:extLst>
              </a:tr>
              <a:tr h="1046222">
                <a:tc>
                  <a:txBody>
                    <a:bodyPr/>
                    <a:lstStyle/>
                    <a:p>
                      <a:pPr algn="ctr">
                        <a:lnSpc>
                          <a:spcPct val="107000"/>
                        </a:lnSpc>
                        <a:spcAft>
                          <a:spcPts val="0"/>
                        </a:spcAft>
                      </a:pPr>
                      <a:r>
                        <a:rPr lang="ru-RU" sz="2800">
                          <a:effectLst/>
                          <a:latin typeface="Arial" panose="020B0604020202020204" pitchFamily="34" charset="0"/>
                          <a:cs typeface="Arial" panose="020B0604020202020204" pitchFamily="34" charset="0"/>
                        </a:rPr>
                        <a:t>Разница зарплат отн.</a:t>
                      </a:r>
                      <a:endParaRPr lang="ru-RU" sz="280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gn="r">
                        <a:lnSpc>
                          <a:spcPct val="107000"/>
                        </a:lnSpc>
                        <a:spcAft>
                          <a:spcPts val="0"/>
                        </a:spcAft>
                      </a:pPr>
                      <a:r>
                        <a:rPr lang="ru-RU" sz="2800">
                          <a:effectLst/>
                          <a:latin typeface="Arial" panose="020B0604020202020204" pitchFamily="34" charset="0"/>
                          <a:cs typeface="Arial" panose="020B0604020202020204" pitchFamily="34" charset="0"/>
                        </a:rPr>
                        <a:t>4,47</a:t>
                      </a:r>
                      <a:endParaRPr lang="ru-RU" sz="280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tc>
                <a:tc>
                  <a:txBody>
                    <a:bodyPr/>
                    <a:lstStyle/>
                    <a:p>
                      <a:pPr algn="r">
                        <a:lnSpc>
                          <a:spcPct val="107000"/>
                        </a:lnSpc>
                        <a:spcAft>
                          <a:spcPts val="0"/>
                        </a:spcAft>
                      </a:pPr>
                      <a:r>
                        <a:rPr lang="ru-RU" sz="2800">
                          <a:effectLst/>
                          <a:latin typeface="Arial" panose="020B0604020202020204" pitchFamily="34" charset="0"/>
                          <a:cs typeface="Arial" panose="020B0604020202020204" pitchFamily="34" charset="0"/>
                        </a:rPr>
                        <a:t>4,53</a:t>
                      </a:r>
                      <a:endParaRPr lang="ru-RU" sz="280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tc>
                <a:tc>
                  <a:txBody>
                    <a:bodyPr/>
                    <a:lstStyle/>
                    <a:p>
                      <a:pPr algn="r">
                        <a:lnSpc>
                          <a:spcPct val="107000"/>
                        </a:lnSpc>
                        <a:spcAft>
                          <a:spcPts val="0"/>
                        </a:spcAft>
                      </a:pPr>
                      <a:r>
                        <a:rPr lang="ru-RU" sz="2800" dirty="0">
                          <a:effectLst/>
                          <a:latin typeface="Arial" panose="020B0604020202020204" pitchFamily="34" charset="0"/>
                          <a:cs typeface="Arial" panose="020B0604020202020204" pitchFamily="34" charset="0"/>
                        </a:rPr>
                        <a:t>4,26</a:t>
                      </a:r>
                      <a:endParaRPr lang="ru-RU" sz="2800" dirty="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tc>
                <a:extLst>
                  <a:ext uri="{0D108BD9-81ED-4DB2-BD59-A6C34878D82A}">
                    <a16:rowId xmlns:a16="http://schemas.microsoft.com/office/drawing/2014/main" xmlns="" val="608621826"/>
                  </a:ext>
                </a:extLst>
              </a:tr>
              <a:tr h="1246381">
                <a:tc>
                  <a:txBody>
                    <a:bodyPr/>
                    <a:lstStyle/>
                    <a:p>
                      <a:pPr algn="ctr">
                        <a:lnSpc>
                          <a:spcPct val="107000"/>
                        </a:lnSpc>
                        <a:spcAft>
                          <a:spcPts val="0"/>
                        </a:spcAft>
                      </a:pPr>
                      <a:r>
                        <a:rPr lang="ru-RU" sz="2800">
                          <a:effectLst/>
                          <a:latin typeface="Arial" panose="020B0604020202020204" pitchFamily="34" charset="0"/>
                          <a:cs typeface="Arial" panose="020B0604020202020204" pitchFamily="34" charset="0"/>
                        </a:rPr>
                        <a:t>Разница зарплат абс</a:t>
                      </a:r>
                      <a:endParaRPr lang="ru-RU" sz="280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gn="r">
                        <a:lnSpc>
                          <a:spcPct val="107000"/>
                        </a:lnSpc>
                        <a:spcAft>
                          <a:spcPts val="0"/>
                        </a:spcAft>
                      </a:pPr>
                      <a:r>
                        <a:rPr lang="ru-RU" sz="2800" dirty="0">
                          <a:solidFill>
                            <a:srgbClr val="FF0000"/>
                          </a:solidFill>
                          <a:effectLst/>
                          <a:latin typeface="Arial" panose="020B0604020202020204" pitchFamily="34" charset="0"/>
                          <a:cs typeface="Arial" panose="020B0604020202020204" pitchFamily="34" charset="0"/>
                        </a:rPr>
                        <a:t>80949</a:t>
                      </a:r>
                      <a:endParaRPr lang="ru-RU" sz="2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gn="r">
                        <a:lnSpc>
                          <a:spcPct val="107000"/>
                        </a:lnSpc>
                        <a:spcAft>
                          <a:spcPts val="0"/>
                        </a:spcAft>
                      </a:pPr>
                      <a:r>
                        <a:rPr lang="ru-RU" sz="2800" dirty="0" smtClean="0">
                          <a:solidFill>
                            <a:srgbClr val="FF0000"/>
                          </a:solidFill>
                          <a:effectLst/>
                          <a:latin typeface="Arial" panose="020B0604020202020204" pitchFamily="34" charset="0"/>
                          <a:cs typeface="Arial" panose="020B0604020202020204" pitchFamily="34" charset="0"/>
                        </a:rPr>
                        <a:t>142792</a:t>
                      </a:r>
                      <a:endParaRPr lang="ru-RU" sz="2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gn="r">
                        <a:lnSpc>
                          <a:spcPct val="107000"/>
                        </a:lnSpc>
                        <a:spcAft>
                          <a:spcPts val="0"/>
                        </a:spcAft>
                      </a:pPr>
                      <a:r>
                        <a:rPr lang="ru-RU" sz="2800" dirty="0" smtClean="0">
                          <a:solidFill>
                            <a:srgbClr val="FF0000"/>
                          </a:solidFill>
                          <a:effectLst/>
                          <a:latin typeface="Arial" panose="020B0604020202020204" pitchFamily="34" charset="0"/>
                          <a:cs typeface="Arial" panose="020B0604020202020204" pitchFamily="34" charset="0"/>
                        </a:rPr>
                        <a:t>144529</a:t>
                      </a:r>
                      <a:endParaRPr lang="ru-RU" sz="2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ctr"/>
                </a:tc>
                <a:extLst>
                  <a:ext uri="{0D108BD9-81ED-4DB2-BD59-A6C34878D82A}">
                    <a16:rowId xmlns:a16="http://schemas.microsoft.com/office/drawing/2014/main" xmlns="" val="45643988"/>
                  </a:ext>
                </a:extLst>
              </a:tr>
              <a:tr h="914102">
                <a:tc>
                  <a:txBody>
                    <a:bodyPr/>
                    <a:lstStyle/>
                    <a:p>
                      <a:pPr algn="ctr">
                        <a:lnSpc>
                          <a:spcPct val="107000"/>
                        </a:lnSpc>
                        <a:spcAft>
                          <a:spcPts val="0"/>
                        </a:spcAft>
                      </a:pPr>
                      <a:r>
                        <a:rPr lang="ru-RU" sz="2800">
                          <a:effectLst/>
                          <a:latin typeface="Arial" panose="020B0604020202020204" pitchFamily="34" charset="0"/>
                          <a:cs typeface="Arial" panose="020B0604020202020204" pitchFamily="34" charset="0"/>
                        </a:rPr>
                        <a:t>Рост разницы, в %</a:t>
                      </a:r>
                      <a:endParaRPr lang="ru-RU" sz="2800">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ctr"/>
                </a:tc>
                <a:tc>
                  <a:txBody>
                    <a:bodyPr/>
                    <a:lstStyle/>
                    <a:p>
                      <a:pPr>
                        <a:lnSpc>
                          <a:spcPct val="107000"/>
                        </a:lnSpc>
                      </a:pPr>
                      <a:endParaRPr lang="ru-RU" sz="2800">
                        <a:effectLst/>
                        <a:latin typeface="Arial" panose="020B0604020202020204" pitchFamily="34" charset="0"/>
                        <a:cs typeface="Arial" panose="020B0604020202020204" pitchFamily="34" charset="0"/>
                      </a:endParaRPr>
                    </a:p>
                  </a:txBody>
                  <a:tcPr marL="68577" marR="68577" marT="0" marB="0" anchor="b"/>
                </a:tc>
                <a:tc>
                  <a:txBody>
                    <a:bodyPr/>
                    <a:lstStyle/>
                    <a:p>
                      <a:pPr algn="r">
                        <a:lnSpc>
                          <a:spcPct val="107000"/>
                        </a:lnSpc>
                        <a:spcAft>
                          <a:spcPts val="0"/>
                        </a:spcAft>
                      </a:pPr>
                      <a:r>
                        <a:rPr lang="ru-RU" sz="2800" dirty="0">
                          <a:solidFill>
                            <a:srgbClr val="FF0000"/>
                          </a:solidFill>
                          <a:effectLst/>
                          <a:latin typeface="Arial" panose="020B0604020202020204" pitchFamily="34" charset="0"/>
                          <a:cs typeface="Arial" panose="020B0604020202020204" pitchFamily="34" charset="0"/>
                        </a:rPr>
                        <a:t>76,40</a:t>
                      </a:r>
                      <a:endParaRPr lang="ru-RU" sz="2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b"/>
                </a:tc>
                <a:tc>
                  <a:txBody>
                    <a:bodyPr/>
                    <a:lstStyle/>
                    <a:p>
                      <a:pPr algn="r">
                        <a:lnSpc>
                          <a:spcPct val="107000"/>
                        </a:lnSpc>
                        <a:spcAft>
                          <a:spcPts val="0"/>
                        </a:spcAft>
                      </a:pPr>
                      <a:r>
                        <a:rPr lang="ru-RU" sz="2800" dirty="0">
                          <a:solidFill>
                            <a:srgbClr val="FF0000"/>
                          </a:solidFill>
                          <a:effectLst/>
                          <a:latin typeface="Arial" panose="020B0604020202020204" pitchFamily="34" charset="0"/>
                          <a:cs typeface="Arial" panose="020B0604020202020204" pitchFamily="34" charset="0"/>
                        </a:rPr>
                        <a:t>78,54</a:t>
                      </a:r>
                      <a:endParaRPr lang="ru-RU" sz="2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77" marR="68577" marT="0" marB="0" anchor="b"/>
                </a:tc>
                <a:extLst>
                  <a:ext uri="{0D108BD9-81ED-4DB2-BD59-A6C34878D82A}">
                    <a16:rowId xmlns:a16="http://schemas.microsoft.com/office/drawing/2014/main" xmlns="" val="3209090012"/>
                  </a:ext>
                </a:extLst>
              </a:tr>
            </a:tbl>
          </a:graphicData>
        </a:graphic>
      </p:graphicFrame>
    </p:spTree>
    <p:extLst>
      <p:ext uri="{BB962C8B-B14F-4D97-AF65-F5344CB8AC3E}">
        <p14:creationId xmlns:p14="http://schemas.microsoft.com/office/powerpoint/2010/main" xmlns="" val="3343571756"/>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21300"/>
            <a:ext cx="7822199" cy="1142792"/>
          </a:xfrm>
          <a:extLst/>
        </p:spPr>
        <p:style>
          <a:lnRef idx="0">
            <a:schemeClr val="accent5"/>
          </a:lnRef>
          <a:fillRef idx="3">
            <a:schemeClr val="accent5"/>
          </a:fillRef>
          <a:effectRef idx="3">
            <a:schemeClr val="accent5"/>
          </a:effectRef>
          <a:fontRef idx="minor">
            <a:schemeClr val="lt1"/>
          </a:fontRef>
        </p:style>
        <p:txBody>
          <a:bodyPr lIns="68580" tIns="34290" rIns="68580" bIns="34290" rtlCol="0">
            <a:normAutofit/>
          </a:bodyPr>
          <a:lstStyle/>
          <a:p>
            <a:pPr>
              <a:defRPr/>
            </a:pPr>
            <a:r>
              <a:rPr lang="ru-RU" sz="2700" b="1" dirty="0">
                <a:solidFill>
                  <a:schemeClr val="bg1"/>
                </a:solidFill>
              </a:rPr>
              <a:t>Разница средней заработной платы между федеральными округами</a:t>
            </a:r>
          </a:p>
        </p:txBody>
      </p:sp>
      <p:sp>
        <p:nvSpPr>
          <p:cNvPr id="94213" name="Прямоугольник 2"/>
          <p:cNvSpPr>
            <a:spLocks noChangeArrowheads="1"/>
          </p:cNvSpPr>
          <p:nvPr/>
        </p:nvSpPr>
        <p:spPr bwMode="auto">
          <a:xfrm>
            <a:off x="0" y="1341438"/>
            <a:ext cx="9144000" cy="706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ru-RU" altLang="ru-RU" sz="2000">
                <a:latin typeface="Arial" panose="020B0604020202020204" pitchFamily="34" charset="0"/>
                <a:cs typeface="Calibri" panose="020F0502020204030204" pitchFamily="34" charset="0"/>
              </a:rPr>
              <a:t>Минимальные и максимальные значения среднемесячной заработной платы по федеральным округам за январь-сентябрь 2019 года</a:t>
            </a:r>
            <a:endParaRPr lang="ru-RU" altLang="ru-RU" sz="2000">
              <a:latin typeface="Arial" panose="020B0604020202020204" pitchFamily="34" charset="0"/>
            </a:endParaRPr>
          </a:p>
        </p:txBody>
      </p:sp>
      <p:graphicFrame>
        <p:nvGraphicFramePr>
          <p:cNvPr id="4" name="Таблица 3"/>
          <p:cNvGraphicFramePr>
            <a:graphicFrameLocks noGrp="1"/>
          </p:cNvGraphicFramePr>
          <p:nvPr/>
        </p:nvGraphicFramePr>
        <p:xfrm>
          <a:off x="34925" y="2125663"/>
          <a:ext cx="9109075" cy="3973515"/>
        </p:xfrm>
        <a:graphic>
          <a:graphicData uri="http://schemas.openxmlformats.org/drawingml/2006/table">
            <a:tbl>
              <a:tblPr/>
              <a:tblGrid>
                <a:gridCol w="5465763">
                  <a:extLst>
                    <a:ext uri="{9D8B030D-6E8A-4147-A177-3AD203B41FA5}">
                      <a16:colId xmlns:a16="http://schemas.microsoft.com/office/drawing/2014/main" xmlns="" val="2142778742"/>
                    </a:ext>
                  </a:extLst>
                </a:gridCol>
                <a:gridCol w="1822450">
                  <a:extLst>
                    <a:ext uri="{9D8B030D-6E8A-4147-A177-3AD203B41FA5}">
                      <a16:colId xmlns:a16="http://schemas.microsoft.com/office/drawing/2014/main" xmlns="" val="3482188600"/>
                    </a:ext>
                  </a:extLst>
                </a:gridCol>
                <a:gridCol w="1820862">
                  <a:extLst>
                    <a:ext uri="{9D8B030D-6E8A-4147-A177-3AD203B41FA5}">
                      <a16:colId xmlns:a16="http://schemas.microsoft.com/office/drawing/2014/main" xmlns="" val="3707991245"/>
                    </a:ext>
                  </a:extLst>
                </a:gridCol>
              </a:tblGrid>
              <a:tr h="625473">
                <a:tc rowSpan="2">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4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Федеральный округ</a:t>
                      </a:r>
                      <a:endParaRPr kumimoji="0" lang="ru-RU" altLang="ru-RU" sz="12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4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Средняя заработная плата, рублей</a:t>
                      </a:r>
                      <a:endParaRPr kumimoji="0" lang="ru-RU" altLang="ru-RU" sz="12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xmlns="" val="97238928"/>
                  </a:ext>
                </a:extLst>
              </a:tr>
              <a:tr h="312738">
                <a:tc vMerge="1">
                  <a:txBody>
                    <a:bodyPr/>
                    <a:lstStyle/>
                    <a:p>
                      <a:endParaRPr lang="ru-RU"/>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4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min</a:t>
                      </a:r>
                      <a:endParaRPr kumimoji="0" lang="ru-RU" altLang="ru-RU" sz="12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4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max</a:t>
                      </a:r>
                      <a:endParaRPr kumimoji="0" lang="ru-RU" altLang="ru-RU" sz="12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041090296"/>
                  </a:ext>
                </a:extLst>
              </a:tr>
              <a:tr h="379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ru-RU" altLang="ru-RU" sz="1500" b="0"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Центральный федеральный округ</a:t>
                      </a:r>
                      <a:endParaRPr kumimoji="0" lang="ru-RU" altLang="ru-RU"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47 954</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142 447</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442192762"/>
                  </a:ext>
                </a:extLst>
              </a:tr>
              <a:tr h="379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ru-RU" altLang="ru-RU" sz="1500" b="0"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Северо-Кавказский федеральный округ</a:t>
                      </a:r>
                      <a:endParaRPr kumimoji="0" lang="ru-RU" altLang="ru-RU"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43 468</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53 340</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837006604"/>
                  </a:ext>
                </a:extLst>
              </a:tr>
              <a:tr h="379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ru-RU" altLang="ru-RU" sz="1500" b="0"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Южный федеральный округ</a:t>
                      </a:r>
                      <a:endParaRPr kumimoji="0" lang="ru-RU" altLang="ru-RU"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46 300</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61 379</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4160074194"/>
                  </a:ext>
                </a:extLst>
              </a:tr>
              <a:tr h="379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ru-RU" altLang="ru-RU" sz="1500" b="0"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Приволжский федеральный округ</a:t>
                      </a:r>
                      <a:endParaRPr kumimoji="0" lang="ru-RU" altLang="ru-RU"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49 531</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65 168</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794423426"/>
                  </a:ext>
                </a:extLst>
              </a:tr>
              <a:tr h="379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ru-RU" altLang="ru-RU" sz="1500" b="0"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Сибирский федеральный округ</a:t>
                      </a:r>
                      <a:endParaRPr kumimoji="0" lang="ru-RU" altLang="ru-RU"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52 270</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81 816</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490401385"/>
                  </a:ext>
                </a:extLst>
              </a:tr>
              <a:tr h="379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ru-RU" altLang="ru-RU" sz="1500" b="0"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Северо-Западный федеральный округ</a:t>
                      </a:r>
                      <a:endParaRPr kumimoji="0" lang="ru-RU" altLang="ru-RU"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52 707</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166 728</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89644233"/>
                  </a:ext>
                </a:extLst>
              </a:tr>
              <a:tr h="379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ru-RU" altLang="ru-RU" sz="1500" b="0"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Уральский федеральный округ</a:t>
                      </a:r>
                      <a:endParaRPr kumimoji="0" lang="ru-RU" altLang="ru-RU"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63 585</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182 791</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4105736272"/>
                  </a:ext>
                </a:extLst>
              </a:tr>
              <a:tr h="3794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ru-RU" altLang="ru-RU" sz="1500" b="0"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Дальневосточный федеральный округ</a:t>
                      </a:r>
                      <a:endParaRPr kumimoji="0" lang="ru-RU" altLang="ru-RU"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66 108</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ru-RU" altLang="ru-RU" sz="1500" b="1" i="0" u="none" strike="noStrike" cap="none" normalizeH="0" baseline="0" smtClean="0">
                          <a:ln>
                            <a:noFill/>
                          </a:ln>
                          <a:solidFill>
                            <a:srgbClr val="000000"/>
                          </a:solidFill>
                          <a:effectLst/>
                          <a:latin typeface="Arial" panose="020B0604020202020204" pitchFamily="34" charset="0"/>
                          <a:cs typeface="Times New Roman" panose="02020603050405020304" pitchFamily="18" charset="0"/>
                        </a:rPr>
                        <a:t>187 917</a:t>
                      </a:r>
                      <a:endParaRPr kumimoji="0" lang="ru-RU" altLang="ru-RU" sz="14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429128977"/>
                  </a:ext>
                </a:extLst>
              </a:tr>
            </a:tbl>
          </a:graphicData>
        </a:graphic>
      </p:graphicFrame>
    </p:spTree>
    <p:extLst>
      <p:ext uri="{BB962C8B-B14F-4D97-AF65-F5344CB8AC3E}">
        <p14:creationId xmlns:p14="http://schemas.microsoft.com/office/powerpoint/2010/main" xmlns="" val="270097265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a:xfrm>
            <a:off x="457200" y="-242888"/>
            <a:ext cx="8229600" cy="1143001"/>
          </a:xfrm>
        </p:spPr>
        <p:txBody>
          <a:bodyPr/>
          <a:lstStyle/>
          <a:p>
            <a:r>
              <a:rPr lang="ru-RU" altLang="ru-RU" smtClean="0"/>
              <a:t>Другие кадровые резервы</a:t>
            </a:r>
          </a:p>
        </p:txBody>
      </p:sp>
      <p:sp>
        <p:nvSpPr>
          <p:cNvPr id="37891" name="Объект 2"/>
          <p:cNvSpPr>
            <a:spLocks noGrp="1"/>
          </p:cNvSpPr>
          <p:nvPr>
            <p:ph idx="1"/>
          </p:nvPr>
        </p:nvSpPr>
        <p:spPr>
          <a:xfrm>
            <a:off x="0" y="692150"/>
            <a:ext cx="9144000" cy="4525963"/>
          </a:xfrm>
        </p:spPr>
        <p:txBody>
          <a:bodyPr/>
          <a:lstStyle/>
          <a:p>
            <a:pPr>
              <a:lnSpc>
                <a:spcPct val="85000"/>
              </a:lnSpc>
              <a:spcBef>
                <a:spcPct val="0"/>
              </a:spcBef>
            </a:pPr>
            <a:r>
              <a:rPr lang="ru-RU" altLang="ru-RU" sz="3600" smtClean="0">
                <a:latin typeface="Arial" pitchFamily="34" charset="0"/>
                <a:cs typeface="Arial" pitchFamily="34" charset="0"/>
              </a:rPr>
              <a:t>Загрузка многих работников не велика: водители (особенно, руководителя) и т.д.</a:t>
            </a:r>
          </a:p>
          <a:p>
            <a:pPr>
              <a:lnSpc>
                <a:spcPct val="85000"/>
              </a:lnSpc>
              <a:spcBef>
                <a:spcPct val="0"/>
              </a:spcBef>
            </a:pPr>
            <a:r>
              <a:rPr lang="ru-RU" altLang="ru-RU" sz="3600" smtClean="0">
                <a:latin typeface="Arial" pitchFamily="34" charset="0"/>
                <a:cs typeface="Arial" pitchFamily="34" charset="0"/>
              </a:rPr>
              <a:t>В отношении ряда должностей требования к тому, когда должна выполняться работа, не очень жесткие – например, дворники.</a:t>
            </a:r>
          </a:p>
          <a:p>
            <a:pPr>
              <a:lnSpc>
                <a:spcPct val="85000"/>
              </a:lnSpc>
              <a:spcBef>
                <a:spcPct val="0"/>
              </a:spcBef>
            </a:pPr>
            <a:r>
              <a:rPr lang="ru-RU" altLang="ru-RU" sz="3600" smtClean="0">
                <a:latin typeface="Arial" pitchFamily="34" charset="0"/>
                <a:cs typeface="Arial" pitchFamily="34" charset="0"/>
              </a:rPr>
              <a:t>Можно совместить особенности трудовой деятельности этих работников, например, поручив водителям дворницкую работу на условиях дополнительной оплаты.</a:t>
            </a:r>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p:cNvSpPr>
            <a:spLocks noGrp="1"/>
          </p:cNvSpPr>
          <p:nvPr>
            <p:ph type="title"/>
          </p:nvPr>
        </p:nvSpPr>
        <p:spPr>
          <a:xfrm>
            <a:off x="457200" y="-242888"/>
            <a:ext cx="8229600" cy="1143001"/>
          </a:xfrm>
        </p:spPr>
        <p:txBody>
          <a:bodyPr/>
          <a:lstStyle/>
          <a:p>
            <a:r>
              <a:rPr lang="ru-RU" altLang="ru-RU" smtClean="0"/>
              <a:t>Еще пример кадровых резервов</a:t>
            </a:r>
          </a:p>
        </p:txBody>
      </p:sp>
      <p:sp>
        <p:nvSpPr>
          <p:cNvPr id="38915" name="Объект 2"/>
          <p:cNvSpPr>
            <a:spLocks noGrp="1"/>
          </p:cNvSpPr>
          <p:nvPr>
            <p:ph idx="1"/>
          </p:nvPr>
        </p:nvSpPr>
        <p:spPr>
          <a:xfrm>
            <a:off x="323850" y="692150"/>
            <a:ext cx="8820150" cy="4525963"/>
          </a:xfrm>
        </p:spPr>
        <p:txBody>
          <a:bodyPr/>
          <a:lstStyle/>
          <a:p>
            <a:r>
              <a:rPr lang="ru-RU" altLang="ru-RU" sz="3600" smtClean="0">
                <a:latin typeface="Arial" pitchFamily="34" charset="0"/>
                <a:cs typeface="Arial" pitchFamily="34" charset="0"/>
              </a:rPr>
              <a:t>Заболела процедурная медсестра.</a:t>
            </a:r>
          </a:p>
          <a:p>
            <a:r>
              <a:rPr lang="ru-RU" altLang="ru-RU" sz="3600" smtClean="0">
                <a:latin typeface="Arial" pitchFamily="34" charset="0"/>
                <a:cs typeface="Arial" pitchFamily="34" charset="0"/>
              </a:rPr>
              <a:t>Кто ее заменит?</a:t>
            </a:r>
          </a:p>
          <a:p>
            <a:r>
              <a:rPr lang="ru-RU" altLang="ru-RU" sz="3600" smtClean="0">
                <a:latin typeface="Arial" pitchFamily="34" charset="0"/>
                <a:cs typeface="Arial" pitchFamily="34" charset="0"/>
              </a:rPr>
              <a:t>Медсестра палатная (постовая).</a:t>
            </a:r>
          </a:p>
          <a:p>
            <a:r>
              <a:rPr lang="ru-RU" altLang="ru-RU" sz="3600" smtClean="0">
                <a:latin typeface="Arial" pitchFamily="34" charset="0"/>
                <a:cs typeface="Arial" pitchFamily="34" charset="0"/>
              </a:rPr>
              <a:t>Как оформить ее дополнительную работу и как заплатить?</a:t>
            </a:r>
          </a:p>
          <a:p>
            <a:r>
              <a:rPr lang="ru-RU" altLang="ru-RU" sz="3600" smtClean="0">
                <a:latin typeface="Arial" pitchFamily="34" charset="0"/>
                <a:cs typeface="Arial" pitchFamily="34" charset="0"/>
              </a:rPr>
              <a:t>А можно ли за эту работу вообще не платить?</a:t>
            </a:r>
          </a:p>
          <a:p>
            <a:r>
              <a:rPr lang="ru-RU" altLang="ru-RU" sz="3600" smtClean="0">
                <a:latin typeface="Arial" pitchFamily="34" charset="0"/>
                <a:cs typeface="Arial" pitchFamily="34" charset="0"/>
              </a:rPr>
              <a:t>Можно!</a:t>
            </a:r>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Заголовок 1"/>
          <p:cNvSpPr>
            <a:spLocks noGrp="1"/>
          </p:cNvSpPr>
          <p:nvPr>
            <p:ph type="title"/>
          </p:nvPr>
        </p:nvSpPr>
        <p:spPr>
          <a:xfrm>
            <a:off x="449263" y="44450"/>
            <a:ext cx="8229600" cy="1143000"/>
          </a:xfrm>
        </p:spPr>
        <p:txBody>
          <a:bodyPr/>
          <a:lstStyle/>
          <a:p>
            <a:r>
              <a:rPr lang="ru-RU" altLang="ru-RU" sz="3200" b="1" smtClean="0">
                <a:latin typeface="Times New Roman" pitchFamily="18" charset="0"/>
                <a:cs typeface="Times New Roman" pitchFamily="18" charset="0"/>
              </a:rPr>
              <a:t>Возможно ли поручение дополнительной работы без оплаты?</a:t>
            </a:r>
            <a:endParaRPr lang="ru-RU" altLang="ru-RU" sz="3200" smtClean="0">
              <a:latin typeface="Times New Roman" pitchFamily="18" charset="0"/>
              <a:cs typeface="Times New Roman" pitchFamily="18" charset="0"/>
            </a:endParaRPr>
          </a:p>
        </p:txBody>
      </p:sp>
      <p:sp>
        <p:nvSpPr>
          <p:cNvPr id="3" name="Объект 2"/>
          <p:cNvSpPr>
            <a:spLocks noGrp="1"/>
          </p:cNvSpPr>
          <p:nvPr>
            <p:ph idx="1"/>
          </p:nvPr>
        </p:nvSpPr>
        <p:spPr>
          <a:xfrm>
            <a:off x="107950" y="1052513"/>
            <a:ext cx="8856663" cy="4525962"/>
          </a:xfrm>
        </p:spPr>
        <p:txBody>
          <a:bodyPr/>
          <a:lstStyle/>
          <a:p>
            <a:pPr marL="0" indent="457200" algn="just">
              <a:lnSpc>
                <a:spcPct val="85000"/>
              </a:lnSpc>
              <a:spcBef>
                <a:spcPts val="0"/>
              </a:spcBef>
              <a:buFont typeface="Arial" pitchFamily="34" charset="0"/>
              <a:buNone/>
              <a:defRPr/>
            </a:pPr>
            <a:r>
              <a:rPr lang="ru-RU" dirty="0">
                <a:latin typeface="Times New Roman" panose="02020603050405020304" pitchFamily="18" charset="0"/>
                <a:cs typeface="Times New Roman" panose="02020603050405020304" pitchFamily="18" charset="0"/>
              </a:rPr>
              <a:t>Нередко возникают ситуации, когда одни сотрудники периодически берут на себя функции других: например, медсестра палатная (постовая) берется на себя функцию отлучившейся медсестры процедурной и наоборот. </a:t>
            </a:r>
            <a:endParaRPr lang="ru-RU" dirty="0" smtClean="0">
              <a:latin typeface="Times New Roman" panose="02020603050405020304" pitchFamily="18" charset="0"/>
              <a:cs typeface="Times New Roman" panose="02020603050405020304" pitchFamily="18" charset="0"/>
            </a:endParaRPr>
          </a:p>
          <a:p>
            <a:pPr marL="0" indent="457200" algn="just">
              <a:lnSpc>
                <a:spcPct val="85000"/>
              </a:lnSpc>
              <a:spcBef>
                <a:spcPts val="0"/>
              </a:spcBef>
              <a:buFont typeface="Arial" pitchFamily="34" charset="0"/>
              <a:buNone/>
              <a:defRPr/>
            </a:pPr>
            <a:r>
              <a:rPr lang="ru-RU" dirty="0" smtClean="0">
                <a:latin typeface="Times New Roman" panose="02020603050405020304" pitchFamily="18" charset="0"/>
                <a:cs typeface="Times New Roman" panose="02020603050405020304" pitchFamily="18" charset="0"/>
              </a:rPr>
              <a:t>Если </a:t>
            </a:r>
            <a:r>
              <a:rPr lang="ru-RU" dirty="0">
                <a:latin typeface="Times New Roman" panose="02020603050405020304" pitchFamily="18" charset="0"/>
                <a:cs typeface="Times New Roman" panose="02020603050405020304" pitchFamily="18" charset="0"/>
              </a:rPr>
              <a:t>это происходит в рамках взаимозаменяемости, то требования частичного выполнения трудовых функций других медсестер в подобных ситуациях может найти отражение в трудовых договорах этих сотрудников. При этом дополнительная оплата никому не производится, поскольку суммарный объем работы по этим должностям не увеличивается. </a:t>
            </a:r>
          </a:p>
          <a:p>
            <a:pPr>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 grpId="0" build="p"/>
    </p:bld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Заголовок 1"/>
          <p:cNvSpPr>
            <a:spLocks noGrp="1"/>
          </p:cNvSpPr>
          <p:nvPr>
            <p:ph type="title"/>
          </p:nvPr>
        </p:nvSpPr>
        <p:spPr>
          <a:xfrm>
            <a:off x="449263" y="44450"/>
            <a:ext cx="8229600" cy="1143000"/>
          </a:xfrm>
        </p:spPr>
        <p:txBody>
          <a:bodyPr/>
          <a:lstStyle/>
          <a:p>
            <a:endParaRPr lang="ru-RU" altLang="ru-RU" sz="3200" smtClean="0">
              <a:latin typeface="Times New Roman" pitchFamily="18" charset="0"/>
              <a:cs typeface="Times New Roman" pitchFamily="18" charset="0"/>
            </a:endParaRPr>
          </a:p>
        </p:txBody>
      </p:sp>
      <p:sp>
        <p:nvSpPr>
          <p:cNvPr id="3" name="Объект 2"/>
          <p:cNvSpPr>
            <a:spLocks noGrp="1"/>
          </p:cNvSpPr>
          <p:nvPr>
            <p:ph idx="1"/>
          </p:nvPr>
        </p:nvSpPr>
        <p:spPr>
          <a:xfrm>
            <a:off x="323850" y="188913"/>
            <a:ext cx="8640763" cy="4525962"/>
          </a:xfrm>
        </p:spPr>
        <p:txBody>
          <a:bodyPr/>
          <a:lstStyle/>
          <a:p>
            <a:pPr marL="0" indent="457200" algn="just">
              <a:lnSpc>
                <a:spcPct val="75000"/>
              </a:lnSpc>
              <a:spcBef>
                <a:spcPts val="0"/>
              </a:spcBef>
              <a:buFont typeface="Arial" pitchFamily="34" charset="0"/>
              <a:buNone/>
              <a:defRPr/>
            </a:pPr>
            <a:r>
              <a:rPr lang="ru-RU" dirty="0">
                <a:latin typeface="Times New Roman" panose="02020603050405020304" pitchFamily="18" charset="0"/>
                <a:cs typeface="Times New Roman" panose="02020603050405020304" pitchFamily="18" charset="0"/>
              </a:rPr>
              <a:t>Допустимость подобной ситуации отражена в Письме </a:t>
            </a:r>
            <a:r>
              <a:rPr lang="ru-RU" dirty="0" err="1">
                <a:latin typeface="Times New Roman" panose="02020603050405020304" pitchFamily="18" charset="0"/>
                <a:cs typeface="Times New Roman" panose="02020603050405020304" pitchFamily="18" charset="0"/>
              </a:rPr>
              <a:t>Минздрасоцразвития</a:t>
            </a:r>
            <a:r>
              <a:rPr lang="ru-RU" dirty="0">
                <a:latin typeface="Times New Roman" panose="02020603050405020304" pitchFamily="18" charset="0"/>
                <a:cs typeface="Times New Roman" panose="02020603050405020304" pitchFamily="18" charset="0"/>
              </a:rPr>
              <a:t> от 12 марта 2012 г. № 22-2-897 «О порядке выполнения работы по совмещению». </a:t>
            </a:r>
          </a:p>
          <a:p>
            <a:pPr marL="0" indent="457200" algn="just">
              <a:lnSpc>
                <a:spcPct val="75000"/>
              </a:lnSpc>
              <a:spcBef>
                <a:spcPts val="0"/>
              </a:spcBef>
              <a:buFont typeface="Arial" pitchFamily="34" charset="0"/>
              <a:buNone/>
              <a:defRPr/>
            </a:pPr>
            <a:r>
              <a:rPr lang="ru-RU" dirty="0">
                <a:latin typeface="Times New Roman" panose="02020603050405020304" pitchFamily="18" charset="0"/>
                <a:cs typeface="Times New Roman" panose="02020603050405020304" pitchFamily="18" charset="0"/>
              </a:rPr>
              <a:t>В нем говорится: «В должностных инструкциях отдельных категорий работников могут предусматриваться случаи, когда в период отсутствия на рабочем месте другого работника со схожей трудовой функцией они исполняют обязанности отсутствующего работника. Указанные положения должностных инструкций, являющихся неотъемлемой частью трудовых договоров, не предполагают осуществление доплат, поскольку в таком случае данная работа (исполнение обязанностей временно отсутствующего работника) выполняется в рамках заключенного трудового договора». </a:t>
            </a:r>
          </a:p>
          <a:p>
            <a:pPr>
              <a:defRPr/>
            </a:pPr>
            <a:endParaRPr lang="ru-RU"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Заголовок 1"/>
          <p:cNvSpPr>
            <a:spLocks noGrp="1"/>
          </p:cNvSpPr>
          <p:nvPr>
            <p:ph type="title"/>
          </p:nvPr>
        </p:nvSpPr>
        <p:spPr>
          <a:xfrm>
            <a:off x="449263" y="44450"/>
            <a:ext cx="8229600" cy="1143000"/>
          </a:xfrm>
        </p:spPr>
        <p:txBody>
          <a:bodyPr/>
          <a:lstStyle/>
          <a:p>
            <a:endParaRPr lang="ru-RU" altLang="ru-RU" sz="3200" smtClean="0">
              <a:latin typeface="Times New Roman" pitchFamily="18" charset="0"/>
              <a:cs typeface="Times New Roman" pitchFamily="18" charset="0"/>
            </a:endParaRPr>
          </a:p>
        </p:txBody>
      </p:sp>
      <p:sp>
        <p:nvSpPr>
          <p:cNvPr id="41987" name="Объект 2"/>
          <p:cNvSpPr>
            <a:spLocks noGrp="1"/>
          </p:cNvSpPr>
          <p:nvPr>
            <p:ph idx="1"/>
          </p:nvPr>
        </p:nvSpPr>
        <p:spPr>
          <a:xfrm>
            <a:off x="242888" y="404813"/>
            <a:ext cx="8642350" cy="4525962"/>
          </a:xfrm>
        </p:spPr>
        <p:txBody>
          <a:bodyPr/>
          <a:lstStyle/>
          <a:p>
            <a:pPr marL="0" indent="457200" algn="just">
              <a:lnSpc>
                <a:spcPct val="75000"/>
              </a:lnSpc>
              <a:buFont typeface="Arial" pitchFamily="34" charset="0"/>
              <a:buNone/>
            </a:pPr>
            <a:r>
              <a:rPr lang="ru-RU" altLang="ru-RU" sz="3600" smtClean="0">
                <a:latin typeface="Times New Roman" pitchFamily="18" charset="0"/>
                <a:cs typeface="Times New Roman" pitchFamily="18" charset="0"/>
              </a:rPr>
              <a:t>Может быть и другая ситуация, когда за выполнение дополнительной работы, не предусмотренной профессиональным стандартом для данной должности, дополнительная оплата не производится. </a:t>
            </a:r>
          </a:p>
          <a:p>
            <a:pPr marL="0" indent="457200" algn="just">
              <a:lnSpc>
                <a:spcPct val="75000"/>
              </a:lnSpc>
              <a:buFont typeface="Arial" pitchFamily="34" charset="0"/>
              <a:buNone/>
            </a:pPr>
            <a:r>
              <a:rPr lang="ru-RU" altLang="ru-RU" sz="3600" smtClean="0">
                <a:latin typeface="Times New Roman" pitchFamily="18" charset="0"/>
                <a:cs typeface="Times New Roman" pitchFamily="18" charset="0"/>
              </a:rPr>
              <a:t>Это случаи, когда в силу ограниченности объема выполняемой работы (например, в удаленной участковой больнице пост сформирован на меньшее число коек, чем предусмотрено штатными нормативами), вводятся не все полагающиеся должности санитарок.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Содержимое 2"/>
          <p:cNvSpPr>
            <a:spLocks noGrp="1"/>
          </p:cNvSpPr>
          <p:nvPr>
            <p:ph idx="1"/>
          </p:nvPr>
        </p:nvSpPr>
        <p:spPr>
          <a:xfrm>
            <a:off x="0" y="142875"/>
            <a:ext cx="9144000" cy="5983288"/>
          </a:xfrm>
        </p:spPr>
        <p:txBody>
          <a:bodyPr/>
          <a:lstStyle/>
          <a:p>
            <a:pPr algn="ctr">
              <a:buFont typeface="Arial" pitchFamily="34" charset="0"/>
              <a:buNone/>
            </a:pPr>
            <a:r>
              <a:rPr lang="ru-RU" sz="4400" smtClean="0"/>
              <a:t>Минтрудом предлагается </a:t>
            </a:r>
          </a:p>
          <a:p>
            <a:r>
              <a:rPr lang="ru-RU" sz="4400" smtClean="0"/>
              <a:t>За 2 месяца до начала введения новых условий оплаты труда (до 1 октября) работники уведомляются о том, что в связи с изменением организационных условий труда будут изменены условия оплаты труда, определенные трудовым договором.</a:t>
            </a: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Заголовок 1"/>
          <p:cNvSpPr>
            <a:spLocks noGrp="1"/>
          </p:cNvSpPr>
          <p:nvPr>
            <p:ph type="title"/>
          </p:nvPr>
        </p:nvSpPr>
        <p:spPr>
          <a:xfrm>
            <a:off x="449263" y="44450"/>
            <a:ext cx="8229600" cy="1143000"/>
          </a:xfrm>
        </p:spPr>
        <p:txBody>
          <a:bodyPr/>
          <a:lstStyle/>
          <a:p>
            <a:endParaRPr lang="ru-RU" altLang="ru-RU" sz="3200" smtClean="0">
              <a:latin typeface="Times New Roman" pitchFamily="18" charset="0"/>
              <a:cs typeface="Times New Roman" pitchFamily="18" charset="0"/>
            </a:endParaRPr>
          </a:p>
        </p:txBody>
      </p:sp>
      <p:sp>
        <p:nvSpPr>
          <p:cNvPr id="43011" name="Объект 2"/>
          <p:cNvSpPr>
            <a:spLocks noGrp="1"/>
          </p:cNvSpPr>
          <p:nvPr>
            <p:ph idx="1"/>
          </p:nvPr>
        </p:nvSpPr>
        <p:spPr>
          <a:xfrm>
            <a:off x="315913" y="271463"/>
            <a:ext cx="8640762" cy="4525962"/>
          </a:xfrm>
        </p:spPr>
        <p:txBody>
          <a:bodyPr/>
          <a:lstStyle/>
          <a:p>
            <a:pPr marL="0" indent="457200" algn="just">
              <a:buFont typeface="Arial" pitchFamily="34" charset="0"/>
              <a:buNone/>
            </a:pPr>
            <a:r>
              <a:rPr lang="ru-RU" altLang="ru-RU" sz="3600" smtClean="0">
                <a:latin typeface="Times New Roman" pitchFamily="18" charset="0"/>
                <a:cs typeface="Times New Roman" pitchFamily="18" charset="0"/>
              </a:rPr>
              <a:t>При этом в должностные обязанности (в должностные инструкции) медсестер палатных (постовых) может быть внесено требование выполнять ряд функций, предусмотренных профессиональным стандартом «Младший медицинский персонал» без дополнительной оплаты.</a:t>
            </a:r>
          </a:p>
          <a:p>
            <a:pPr marL="0" indent="457200" algn="just">
              <a:buFont typeface="Arial" pitchFamily="34" charset="0"/>
              <a:buNone/>
            </a:pPr>
            <a:r>
              <a:rPr lang="ru-RU" altLang="ru-RU" sz="3600" smtClean="0">
                <a:latin typeface="Times New Roman" pitchFamily="18" charset="0"/>
                <a:cs typeface="Times New Roman" pitchFamily="18" charset="0"/>
              </a:rPr>
              <a:t>Как видим, оформление и оплата дополнительной работы может осуществляться по-разному – с учетом особенностей конкретных ситуаций.</a:t>
            </a:r>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Заголовок 1"/>
          <p:cNvSpPr>
            <a:spLocks noGrp="1"/>
          </p:cNvSpPr>
          <p:nvPr>
            <p:ph type="title"/>
          </p:nvPr>
        </p:nvSpPr>
        <p:spPr>
          <a:xfrm>
            <a:off x="427038" y="44450"/>
            <a:ext cx="8229600" cy="720725"/>
          </a:xfrm>
        </p:spPr>
        <p:txBody>
          <a:bodyPr/>
          <a:lstStyle/>
          <a:p>
            <a:endParaRPr lang="ru-RU" altLang="ru-RU" sz="3200" smtClean="0">
              <a:latin typeface="Times New Roman" pitchFamily="18" charset="0"/>
              <a:cs typeface="Times New Roman" pitchFamily="18" charset="0"/>
            </a:endParaRPr>
          </a:p>
        </p:txBody>
      </p:sp>
      <p:sp>
        <p:nvSpPr>
          <p:cNvPr id="44035" name="Объект 2"/>
          <p:cNvSpPr>
            <a:spLocks noGrp="1"/>
          </p:cNvSpPr>
          <p:nvPr>
            <p:ph idx="1"/>
          </p:nvPr>
        </p:nvSpPr>
        <p:spPr>
          <a:xfrm>
            <a:off x="188913" y="188913"/>
            <a:ext cx="8785225" cy="4329112"/>
          </a:xfrm>
        </p:spPr>
        <p:txBody>
          <a:bodyPr/>
          <a:lstStyle/>
          <a:p>
            <a:pPr marL="0" indent="457200" algn="just">
              <a:lnSpc>
                <a:spcPct val="75000"/>
              </a:lnSpc>
              <a:buFont typeface="Arial" pitchFamily="34" charset="0"/>
              <a:buNone/>
            </a:pPr>
            <a:r>
              <a:rPr lang="ru-RU" altLang="ru-RU" sz="3600" b="1" i="1" smtClean="0">
                <a:latin typeface="Times New Roman" pitchFamily="18" charset="0"/>
                <a:cs typeface="Times New Roman" pitchFamily="18" charset="0"/>
              </a:rPr>
              <a:t>Трудовое законодательство не устанавливает ограничений по количеству должностей (профессий), в отношении которых осуществляется совмещение.</a:t>
            </a:r>
            <a:r>
              <a:rPr lang="ru-RU" altLang="ru-RU" sz="3600" smtClean="0">
                <a:latin typeface="Times New Roman" pitchFamily="18" charset="0"/>
                <a:cs typeface="Times New Roman" pitchFamily="18" charset="0"/>
              </a:rPr>
              <a:t> </a:t>
            </a:r>
          </a:p>
          <a:p>
            <a:pPr marL="0" indent="457200" algn="just">
              <a:lnSpc>
                <a:spcPct val="75000"/>
              </a:lnSpc>
              <a:buFont typeface="Arial" pitchFamily="34" charset="0"/>
              <a:buNone/>
            </a:pPr>
            <a:r>
              <a:rPr lang="ru-RU" altLang="ru-RU" sz="3600" smtClean="0">
                <a:latin typeface="Times New Roman" pitchFamily="18" charset="0"/>
                <a:cs typeface="Times New Roman" pitchFamily="18" charset="0"/>
              </a:rPr>
              <a:t>В письме Министерства здравоохранения и социального развития Российской Федерации от 12 марта 2012 г. № 22-2-897 «О порядке выполнения работы по совмещению» говорится о допустимости поручения работнику дополнительной работы на условиях совмещения должностей по двум или нескольким профессиям, специальностям или должностям.</a:t>
            </a:r>
            <a:endParaRPr lang="ru-RU" altLang="ru-RU" sz="3600" b="1"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Заголовок 1"/>
          <p:cNvSpPr>
            <a:spLocks noGrp="1"/>
          </p:cNvSpPr>
          <p:nvPr>
            <p:ph type="title"/>
          </p:nvPr>
        </p:nvSpPr>
        <p:spPr>
          <a:xfrm>
            <a:off x="441325" y="0"/>
            <a:ext cx="8229600" cy="633413"/>
          </a:xfrm>
        </p:spPr>
        <p:txBody>
          <a:bodyPr/>
          <a:lstStyle/>
          <a:p>
            <a:r>
              <a:rPr lang="ru-RU" altLang="ru-RU" sz="3200" b="1" smtClean="0">
                <a:latin typeface="Times New Roman" pitchFamily="18" charset="0"/>
                <a:cs typeface="Times New Roman" pitchFamily="18" charset="0"/>
              </a:rPr>
              <a:t>Оплата труда</a:t>
            </a:r>
            <a:r>
              <a:rPr lang="ru-RU" altLang="ru-RU" smtClean="0"/>
              <a:t> </a:t>
            </a:r>
            <a:r>
              <a:rPr lang="ru-RU" altLang="ru-RU" sz="3200" b="1" smtClean="0">
                <a:latin typeface="Times New Roman" pitchFamily="18" charset="0"/>
                <a:cs typeface="Times New Roman" pitchFamily="18" charset="0"/>
              </a:rPr>
              <a:t>врача-терапевта</a:t>
            </a:r>
            <a:r>
              <a:rPr lang="ru-RU" altLang="ru-RU" smtClean="0"/>
              <a:t> </a:t>
            </a:r>
            <a:r>
              <a:rPr lang="ru-RU" altLang="ru-RU" sz="3200" b="1" smtClean="0">
                <a:latin typeface="Times New Roman" pitchFamily="18" charset="0"/>
                <a:cs typeface="Times New Roman" pitchFamily="18" charset="0"/>
              </a:rPr>
              <a:t>участкового</a:t>
            </a:r>
            <a:r>
              <a:rPr lang="ru-RU" altLang="ru-RU" smtClean="0"/>
              <a:t> </a:t>
            </a:r>
          </a:p>
        </p:txBody>
      </p:sp>
      <p:sp>
        <p:nvSpPr>
          <p:cNvPr id="57347" name="Объект 2"/>
          <p:cNvSpPr>
            <a:spLocks noGrp="1"/>
          </p:cNvSpPr>
          <p:nvPr>
            <p:ph idx="1"/>
          </p:nvPr>
        </p:nvSpPr>
        <p:spPr>
          <a:xfrm>
            <a:off x="247650" y="633413"/>
            <a:ext cx="8891588" cy="4525962"/>
          </a:xfrm>
        </p:spPr>
        <p:txBody>
          <a:bodyPr/>
          <a:lstStyle/>
          <a:p>
            <a:pPr marL="0" indent="0">
              <a:lnSpc>
                <a:spcPct val="75000"/>
              </a:lnSpc>
              <a:spcBef>
                <a:spcPct val="0"/>
              </a:spcBef>
              <a:buFont typeface="Arial" pitchFamily="34" charset="0"/>
              <a:buNone/>
            </a:pPr>
            <a:r>
              <a:rPr lang="ru-RU" altLang="ru-RU" sz="3400" smtClean="0">
                <a:latin typeface="Times New Roman" pitchFamily="18" charset="0"/>
                <a:cs typeface="Times New Roman" pitchFamily="18" charset="0"/>
              </a:rPr>
              <a:t>за обслуживание жителей соседнего участка может осуществляться:</a:t>
            </a:r>
          </a:p>
          <a:p>
            <a:pPr marL="0" indent="0">
              <a:lnSpc>
                <a:spcPct val="75000"/>
              </a:lnSpc>
              <a:spcBef>
                <a:spcPts val="600"/>
              </a:spcBef>
              <a:buFont typeface="Arial" pitchFamily="34" charset="0"/>
              <a:buNone/>
            </a:pPr>
            <a:r>
              <a:rPr lang="ru-RU" altLang="ru-RU" sz="3400" smtClean="0">
                <a:latin typeface="Times New Roman" pitchFamily="18" charset="0"/>
                <a:cs typeface="Times New Roman" pitchFamily="18" charset="0"/>
              </a:rPr>
              <a:t>1. В виде совместительства (ст.60.1 ТК РФ) – основная оплата</a:t>
            </a:r>
          </a:p>
          <a:p>
            <a:pPr marL="0" indent="0">
              <a:lnSpc>
                <a:spcPct val="75000"/>
              </a:lnSpc>
              <a:spcBef>
                <a:spcPts val="600"/>
              </a:spcBef>
              <a:buFont typeface="Arial" pitchFamily="34" charset="0"/>
              <a:buNone/>
            </a:pPr>
            <a:r>
              <a:rPr lang="ru-RU" altLang="ru-RU" sz="3400" smtClean="0">
                <a:latin typeface="Times New Roman" pitchFamily="18" charset="0"/>
                <a:cs typeface="Times New Roman" pitchFamily="18" charset="0"/>
              </a:rPr>
              <a:t>2. В виде расширения зоны обслуживания (ст.60.2 ТК РФ) – компенсационная выплата</a:t>
            </a:r>
          </a:p>
          <a:p>
            <a:pPr marL="0" indent="0">
              <a:lnSpc>
                <a:spcPct val="75000"/>
              </a:lnSpc>
              <a:spcBef>
                <a:spcPts val="600"/>
              </a:spcBef>
              <a:buFont typeface="Arial" pitchFamily="34" charset="0"/>
              <a:buNone/>
            </a:pPr>
            <a:r>
              <a:rPr lang="ru-RU" altLang="ru-RU" sz="3400" smtClean="0">
                <a:latin typeface="Times New Roman" pitchFamily="18" charset="0"/>
                <a:cs typeface="Times New Roman" pitchFamily="18" charset="0"/>
              </a:rPr>
              <a:t>3. В виде увеличения объема работ за каждое дополнительное посещение (ст.60.2 ТК РФ) – компенсационная выплата</a:t>
            </a:r>
          </a:p>
          <a:p>
            <a:pPr marL="0" indent="0">
              <a:lnSpc>
                <a:spcPct val="75000"/>
              </a:lnSpc>
              <a:spcBef>
                <a:spcPts val="600"/>
              </a:spcBef>
              <a:buFont typeface="Arial" pitchFamily="34" charset="0"/>
              <a:buNone/>
            </a:pPr>
            <a:r>
              <a:rPr lang="ru-RU" altLang="ru-RU" sz="3400" smtClean="0">
                <a:latin typeface="Times New Roman" pitchFamily="18" charset="0"/>
                <a:cs typeface="Times New Roman" pitchFamily="18" charset="0"/>
              </a:rPr>
              <a:t>4. В виде выплаты стимулирующего характера за объем работ (за дополнительную</a:t>
            </a:r>
            <a:r>
              <a:rPr lang="ru-RU" altLang="ru-RU" sz="3400" smtClean="0"/>
              <a:t> </a:t>
            </a:r>
            <a:r>
              <a:rPr lang="ru-RU" altLang="ru-RU" sz="3400" smtClean="0">
                <a:latin typeface="Times New Roman" pitchFamily="18" charset="0"/>
                <a:cs typeface="Times New Roman" pitchFamily="18" charset="0"/>
              </a:rPr>
              <a:t>численность</a:t>
            </a:r>
            <a:r>
              <a:rPr lang="ru-RU" altLang="ru-RU" sz="3400" smtClean="0"/>
              <a:t> </a:t>
            </a:r>
            <a:r>
              <a:rPr lang="ru-RU" altLang="ru-RU" sz="3400" smtClean="0">
                <a:latin typeface="Times New Roman" pitchFamily="18" charset="0"/>
                <a:cs typeface="Times New Roman" pitchFamily="18" charset="0"/>
              </a:rPr>
              <a:t>обслуживаемого</a:t>
            </a:r>
            <a:r>
              <a:rPr lang="ru-RU" altLang="ru-RU" sz="3400" smtClean="0"/>
              <a:t> </a:t>
            </a:r>
            <a:r>
              <a:rPr lang="ru-RU" altLang="ru-RU" sz="3400" smtClean="0">
                <a:latin typeface="Times New Roman" pitchFamily="18" charset="0"/>
                <a:cs typeface="Times New Roman" pitchFamily="18" charset="0"/>
              </a:rPr>
              <a:t>населения</a:t>
            </a:r>
            <a:r>
              <a:rPr lang="ru-RU" altLang="ru-RU" sz="3400" smtClean="0"/>
              <a:t>, </a:t>
            </a:r>
            <a:r>
              <a:rPr lang="ru-RU" altLang="ru-RU" sz="3400" smtClean="0">
                <a:latin typeface="Times New Roman" pitchFamily="18" charset="0"/>
                <a:cs typeface="Times New Roman" pitchFamily="18" charset="0"/>
              </a:rPr>
              <a:t>за</a:t>
            </a:r>
            <a:r>
              <a:rPr lang="ru-RU" altLang="ru-RU" sz="3400" smtClean="0"/>
              <a:t> </a:t>
            </a:r>
            <a:r>
              <a:rPr lang="ru-RU" altLang="ru-RU" sz="3400" smtClean="0">
                <a:latin typeface="Times New Roman" pitchFamily="18" charset="0"/>
                <a:cs typeface="Times New Roman" pitchFamily="18" charset="0"/>
              </a:rPr>
              <a:t>дополнительные</a:t>
            </a:r>
            <a:r>
              <a:rPr lang="ru-RU" altLang="ru-RU" sz="3400" smtClean="0"/>
              <a:t> </a:t>
            </a:r>
            <a:r>
              <a:rPr lang="ru-RU" altLang="ru-RU" sz="3400" smtClean="0">
                <a:latin typeface="Times New Roman" pitchFamily="18" charset="0"/>
                <a:cs typeface="Times New Roman" pitchFamily="18" charset="0"/>
              </a:rPr>
              <a:t>посещения</a:t>
            </a:r>
            <a:r>
              <a:rPr lang="ru-RU" altLang="ru-RU" sz="3400" smtClean="0"/>
              <a:t> </a:t>
            </a:r>
            <a:r>
              <a:rPr lang="ru-RU" altLang="ru-RU" sz="3400" smtClean="0">
                <a:latin typeface="Times New Roman" pitchFamily="18" charset="0"/>
                <a:cs typeface="Times New Roman" pitchFamily="18" charset="0"/>
              </a:rPr>
              <a:t>и</a:t>
            </a:r>
            <a:r>
              <a:rPr lang="ru-RU" altLang="ru-RU" sz="3400" smtClean="0"/>
              <a:t> </a:t>
            </a:r>
            <a:r>
              <a:rPr lang="ru-RU" altLang="ru-RU" sz="3400" smtClean="0">
                <a:latin typeface="Times New Roman" pitchFamily="18" charset="0"/>
                <a:cs typeface="Times New Roman" pitchFamily="18" charset="0"/>
              </a:rPr>
              <a:t>т.д.)</a:t>
            </a:r>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Заголовок 1"/>
          <p:cNvSpPr>
            <a:spLocks noGrp="1"/>
          </p:cNvSpPr>
          <p:nvPr>
            <p:ph type="title"/>
          </p:nvPr>
        </p:nvSpPr>
        <p:spPr>
          <a:xfrm>
            <a:off x="450850" y="-171450"/>
            <a:ext cx="8229600" cy="1143000"/>
          </a:xfrm>
        </p:spPr>
        <p:txBody>
          <a:bodyPr/>
          <a:lstStyle/>
          <a:p>
            <a:r>
              <a:rPr lang="ru-RU" altLang="ru-RU" smtClean="0"/>
              <a:t>Необоснованные назначения</a:t>
            </a:r>
          </a:p>
        </p:txBody>
      </p:sp>
      <p:sp>
        <p:nvSpPr>
          <p:cNvPr id="78851" name="Объект 2"/>
          <p:cNvSpPr>
            <a:spLocks noGrp="1"/>
          </p:cNvSpPr>
          <p:nvPr>
            <p:ph idx="1"/>
          </p:nvPr>
        </p:nvSpPr>
        <p:spPr>
          <a:xfrm>
            <a:off x="179388" y="765175"/>
            <a:ext cx="8964612" cy="5360988"/>
          </a:xfrm>
        </p:spPr>
        <p:txBody>
          <a:bodyPr/>
          <a:lstStyle/>
          <a:p>
            <a:pPr>
              <a:lnSpc>
                <a:spcPct val="75000"/>
              </a:lnSpc>
              <a:spcBef>
                <a:spcPct val="0"/>
              </a:spcBef>
            </a:pPr>
            <a:r>
              <a:rPr lang="ru-RU" altLang="ru-RU" sz="3400" smtClean="0"/>
              <a:t>при повторном направлении на исследование до получения результатов предыдущего исследования (включая исследования по cito);</a:t>
            </a:r>
          </a:p>
          <a:p>
            <a:pPr>
              <a:lnSpc>
                <a:spcPct val="75000"/>
              </a:lnSpc>
              <a:spcBef>
                <a:spcPct val="0"/>
              </a:spcBef>
            </a:pPr>
            <a:r>
              <a:rPr lang="ru-RU" altLang="ru-RU" sz="3400" smtClean="0"/>
              <a:t>в случаях, когда результаты исследования остались невостребованными либо не вклеены в историю болезни или амбулаторную карту пациента;</a:t>
            </a:r>
          </a:p>
          <a:p>
            <a:pPr>
              <a:lnSpc>
                <a:spcPct val="75000"/>
              </a:lnSpc>
              <a:spcBef>
                <a:spcPct val="0"/>
              </a:spcBef>
            </a:pPr>
            <a:r>
              <a:rPr lang="ru-RU" altLang="ru-RU" sz="3400" smtClean="0"/>
              <a:t>при повторном направлении на исследование, если предыдущее исследование не выявило патологии (за исключением случаев, когда такие направления предусмотрены соответствующей записью в истории болезни или амбулаторной карте пациента);</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Заголовок 1"/>
          <p:cNvSpPr>
            <a:spLocks noGrp="1"/>
          </p:cNvSpPr>
          <p:nvPr>
            <p:ph type="title"/>
          </p:nvPr>
        </p:nvSpPr>
        <p:spPr>
          <a:xfrm>
            <a:off x="457200" y="250825"/>
            <a:ext cx="8229600" cy="1143000"/>
          </a:xfrm>
        </p:spPr>
        <p:txBody>
          <a:bodyPr/>
          <a:lstStyle/>
          <a:p>
            <a:endParaRPr lang="ru-RU" altLang="ru-RU" smtClean="0"/>
          </a:p>
        </p:txBody>
      </p:sp>
      <p:sp>
        <p:nvSpPr>
          <p:cNvPr id="79875" name="Объект 2"/>
          <p:cNvSpPr>
            <a:spLocks noGrp="1"/>
          </p:cNvSpPr>
          <p:nvPr>
            <p:ph idx="1"/>
          </p:nvPr>
        </p:nvSpPr>
        <p:spPr>
          <a:xfrm>
            <a:off x="179388" y="250825"/>
            <a:ext cx="8964612" cy="5875338"/>
          </a:xfrm>
        </p:spPr>
        <p:txBody>
          <a:bodyPr/>
          <a:lstStyle/>
          <a:p>
            <a:pPr>
              <a:lnSpc>
                <a:spcPct val="75000"/>
              </a:lnSpc>
              <a:spcBef>
                <a:spcPct val="0"/>
              </a:spcBef>
            </a:pPr>
            <a:r>
              <a:rPr lang="ru-RU" altLang="ru-RU" sz="3600" smtClean="0"/>
              <a:t>когда делаются назначения, непрофильные для данного заболевания, или врачом по заболеваниям, непрофильным для его специальности, без записи соответствующего специалиста;</a:t>
            </a:r>
          </a:p>
          <a:p>
            <a:pPr>
              <a:lnSpc>
                <a:spcPct val="75000"/>
              </a:lnSpc>
              <a:spcBef>
                <a:spcPct val="0"/>
              </a:spcBef>
            </a:pPr>
            <a:r>
              <a:rPr lang="ru-RU" altLang="ru-RU" sz="3600" smtClean="0"/>
              <a:t>когда в направлении на дополнительные услуги коммерческим больным, оказываемые сверх стоимости койко-дня, не указано, что эти услуги могут быть оказаны только за плату;</a:t>
            </a:r>
          </a:p>
          <a:p>
            <a:pPr>
              <a:lnSpc>
                <a:spcPct val="75000"/>
              </a:lnSpc>
              <a:spcBef>
                <a:spcPct val="0"/>
              </a:spcBef>
            </a:pPr>
            <a:r>
              <a:rPr lang="ru-RU" altLang="ru-RU" sz="3600" smtClean="0"/>
              <a:t>неправильное кодирование направления на исследование, из-за которого коммерческому больному услуга оказана без оплаты:</a:t>
            </a:r>
          </a:p>
          <a:p>
            <a:endParaRPr lang="ru-RU" altLang="ru-RU" smtClean="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Заголовок 1"/>
          <p:cNvSpPr>
            <a:spLocks noGrp="1"/>
          </p:cNvSpPr>
          <p:nvPr>
            <p:ph type="title"/>
          </p:nvPr>
        </p:nvSpPr>
        <p:spPr/>
        <p:txBody>
          <a:bodyPr/>
          <a:lstStyle/>
          <a:p>
            <a:endParaRPr lang="ru-RU" altLang="ru-RU" smtClean="0"/>
          </a:p>
        </p:txBody>
      </p:sp>
      <p:sp>
        <p:nvSpPr>
          <p:cNvPr id="80899" name="Объект 2"/>
          <p:cNvSpPr>
            <a:spLocks noGrp="1"/>
          </p:cNvSpPr>
          <p:nvPr>
            <p:ph idx="1"/>
          </p:nvPr>
        </p:nvSpPr>
        <p:spPr>
          <a:xfrm>
            <a:off x="0" y="274638"/>
            <a:ext cx="9144000" cy="5851525"/>
          </a:xfrm>
        </p:spPr>
        <p:txBody>
          <a:bodyPr/>
          <a:lstStyle/>
          <a:p>
            <a:pPr>
              <a:lnSpc>
                <a:spcPct val="75000"/>
              </a:lnSpc>
              <a:spcBef>
                <a:spcPct val="0"/>
              </a:spcBef>
            </a:pPr>
            <a:r>
              <a:rPr lang="ru-RU" altLang="ru-RU" sz="3600" smtClean="0"/>
              <a:t>если при направлении на обследование, которое должно было быть выполнено до госпитализации, не указано, что это обследование должно производиться за дополнительную оплату (не поставлен соответствующий код);</a:t>
            </a:r>
          </a:p>
          <a:p>
            <a:pPr>
              <a:lnSpc>
                <a:spcPct val="75000"/>
              </a:lnSpc>
              <a:spcBef>
                <a:spcPct val="0"/>
              </a:spcBef>
            </a:pPr>
            <a:r>
              <a:rPr lang="ru-RU" altLang="ru-RU" sz="3600" smtClean="0"/>
              <a:t>когда без указания на доплату сделано направление на исследование, не входящее в стандарт;</a:t>
            </a:r>
          </a:p>
          <a:p>
            <a:pPr>
              <a:lnSpc>
                <a:spcPct val="75000"/>
              </a:lnSpc>
              <a:spcBef>
                <a:spcPct val="0"/>
              </a:spcBef>
            </a:pPr>
            <a:r>
              <a:rPr lang="ru-RU" altLang="ru-RU" sz="3600" smtClean="0"/>
              <a:t>когда без указания на доплату сделано направление на исследование по сопутствующему заболеванию.</a:t>
            </a:r>
          </a:p>
          <a:p>
            <a:pPr>
              <a:lnSpc>
                <a:spcPct val="75000"/>
              </a:lnSpc>
              <a:spcBef>
                <a:spcPct val="0"/>
              </a:spcBef>
            </a:pPr>
            <a:endParaRPr lang="ru-RU" altLang="ru-RU" smtClean="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Заголовок 1"/>
          <p:cNvSpPr>
            <a:spLocks noGrp="1"/>
          </p:cNvSpPr>
          <p:nvPr>
            <p:ph type="ctrTitle"/>
          </p:nvPr>
        </p:nvSpPr>
        <p:spPr>
          <a:xfrm>
            <a:off x="1115616" y="2276872"/>
            <a:ext cx="6858000" cy="1790700"/>
          </a:xfrm>
        </p:spPr>
        <p:txBody>
          <a:bodyPr/>
          <a:lstStyle/>
          <a:p>
            <a:r>
              <a:rPr lang="ru-RU" altLang="ru-RU" b="1" dirty="0" smtClean="0">
                <a:solidFill>
                  <a:srgbClr val="FF0000"/>
                </a:solidFill>
              </a:rPr>
              <a:t>Спасибо </a:t>
            </a:r>
            <a:r>
              <a:rPr lang="ru-RU" altLang="ru-RU" b="1" dirty="0">
                <a:solidFill>
                  <a:srgbClr val="FF0000"/>
                </a:solidFill>
              </a:rPr>
              <a:t>за внимание!</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Содержимое 2"/>
          <p:cNvSpPr>
            <a:spLocks noGrp="1"/>
          </p:cNvSpPr>
          <p:nvPr>
            <p:ph idx="1"/>
          </p:nvPr>
        </p:nvSpPr>
        <p:spPr>
          <a:xfrm>
            <a:off x="0" y="142875"/>
            <a:ext cx="9144000" cy="5983288"/>
          </a:xfrm>
        </p:spPr>
        <p:txBody>
          <a:bodyPr/>
          <a:lstStyle/>
          <a:p>
            <a:pPr>
              <a:lnSpc>
                <a:spcPct val="70000"/>
              </a:lnSpc>
              <a:spcBef>
                <a:spcPts val="600"/>
              </a:spcBef>
            </a:pPr>
            <a:r>
              <a:rPr lang="ru-RU" sz="4400" smtClean="0"/>
              <a:t>В октябре работники информируются о новых условиях оплаты труда. При этом им предлагается внести изменение в трудовой договор по соглашению сторон.</a:t>
            </a:r>
          </a:p>
          <a:p>
            <a:pPr>
              <a:lnSpc>
                <a:spcPct val="70000"/>
              </a:lnSpc>
              <a:spcBef>
                <a:spcPts val="600"/>
              </a:spcBef>
            </a:pPr>
            <a:r>
              <a:rPr lang="ru-RU" sz="4400" smtClean="0"/>
              <a:t>В случае отказа реализуются нормы статьи 74 ТК РФ.</a:t>
            </a:r>
          </a:p>
          <a:p>
            <a:pPr>
              <a:lnSpc>
                <a:spcPct val="70000"/>
              </a:lnSpc>
              <a:spcBef>
                <a:spcPts val="600"/>
              </a:spcBef>
            </a:pPr>
            <a:r>
              <a:rPr lang="ru-RU" sz="4400" smtClean="0"/>
              <a:t>Изменение в трудовой договор осуществляется путем заключения дополнительного соглашения к трудовому договору.</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Содержимое 2"/>
          <p:cNvSpPr>
            <a:spLocks noGrp="1"/>
          </p:cNvSpPr>
          <p:nvPr>
            <p:ph idx="1"/>
          </p:nvPr>
        </p:nvSpPr>
        <p:spPr>
          <a:xfrm>
            <a:off x="0" y="142875"/>
            <a:ext cx="9144000" cy="5983288"/>
          </a:xfrm>
        </p:spPr>
        <p:txBody>
          <a:bodyPr/>
          <a:lstStyle/>
          <a:p>
            <a:r>
              <a:rPr lang="ru-RU" sz="4000" smtClean="0"/>
              <a:t>В какие документы вносятся изменения?</a:t>
            </a:r>
          </a:p>
          <a:p>
            <a:r>
              <a:rPr lang="ru-RU" sz="4000" smtClean="0"/>
              <a:t>Коллективный договор</a:t>
            </a:r>
          </a:p>
          <a:p>
            <a:r>
              <a:rPr lang="ru-RU" sz="4000" smtClean="0"/>
              <a:t>Положение об оплате труда</a:t>
            </a:r>
          </a:p>
          <a:p>
            <a:r>
              <a:rPr lang="ru-RU" sz="4000" smtClean="0"/>
              <a:t>Трудовой договор</a:t>
            </a:r>
          </a:p>
          <a:p>
            <a:endParaRPr lang="ru-RU" sz="40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Содержимое 2"/>
          <p:cNvSpPr>
            <a:spLocks noGrp="1"/>
          </p:cNvSpPr>
          <p:nvPr>
            <p:ph idx="1"/>
          </p:nvPr>
        </p:nvSpPr>
        <p:spPr>
          <a:xfrm>
            <a:off x="0" y="142875"/>
            <a:ext cx="9144000" cy="5983288"/>
          </a:xfrm>
        </p:spPr>
        <p:txBody>
          <a:bodyPr/>
          <a:lstStyle/>
          <a:p>
            <a:pPr>
              <a:lnSpc>
                <a:spcPct val="70000"/>
              </a:lnSpc>
            </a:pPr>
            <a:r>
              <a:rPr lang="ru-RU" sz="4400" smtClean="0"/>
              <a:t>Ожидается, что максимальный размер выплат стимулирующего характера за результаты труда не будет превышать </a:t>
            </a:r>
            <a:r>
              <a:rPr lang="ru-RU" sz="4400" smtClean="0">
                <a:solidFill>
                  <a:srgbClr val="FF0000"/>
                </a:solidFill>
              </a:rPr>
              <a:t>20</a:t>
            </a:r>
            <a:r>
              <a:rPr lang="ru-RU" sz="4400" smtClean="0"/>
              <a:t>% от оклада.</a:t>
            </a:r>
          </a:p>
          <a:p>
            <a:pPr>
              <a:lnSpc>
                <a:spcPct val="70000"/>
              </a:lnSpc>
            </a:pPr>
            <a:r>
              <a:rPr lang="ru-RU" sz="4400" smtClean="0"/>
              <a:t>С учетом того, что оклады стремятся к 50% от общей суммы заработной платы, это всего 10 % в структуре заработной платы. </a:t>
            </a:r>
          </a:p>
          <a:p>
            <a:pPr>
              <a:lnSpc>
                <a:spcPct val="70000"/>
              </a:lnSpc>
            </a:pPr>
            <a:r>
              <a:rPr lang="ru-RU" sz="4400" smtClean="0"/>
              <a:t>Это невозможность стимулировать лучшую работу сотрудников.</a:t>
            </a:r>
          </a:p>
          <a:p>
            <a:pPr>
              <a:lnSpc>
                <a:spcPct val="70000"/>
              </a:lnSpc>
            </a:pPr>
            <a:r>
              <a:rPr lang="ru-RU" sz="4400" smtClean="0"/>
              <a:t>Это крест на эффективном контракте.</a:t>
            </a:r>
          </a:p>
          <a:p>
            <a:pPr>
              <a:lnSpc>
                <a:spcPct val="70000"/>
              </a:lnSpc>
            </a:pPr>
            <a:r>
              <a:rPr lang="ru-RU" sz="4400" smtClean="0"/>
              <a:t>Что делать?</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Содержимое 2"/>
          <p:cNvSpPr>
            <a:spLocks noGrp="1"/>
          </p:cNvSpPr>
          <p:nvPr>
            <p:ph idx="1"/>
          </p:nvPr>
        </p:nvSpPr>
        <p:spPr>
          <a:xfrm>
            <a:off x="0" y="142875"/>
            <a:ext cx="9144000" cy="5983288"/>
          </a:xfrm>
        </p:spPr>
        <p:txBody>
          <a:bodyPr/>
          <a:lstStyle/>
          <a:p>
            <a:r>
              <a:rPr lang="ru-RU" sz="4000" smtClean="0"/>
              <a:t>Один из парадоксальных вариантов: заменить выплаты стимулирующего характера по результатам труда на выплаты компенсационного характера.</a:t>
            </a:r>
          </a:p>
          <a:p>
            <a:r>
              <a:rPr lang="ru-RU" sz="4000" smtClean="0"/>
              <a:t>Или дополнить выплатой компенсационного характера.</a:t>
            </a:r>
          </a:p>
          <a:p>
            <a:r>
              <a:rPr lang="ru-RU" sz="4000" smtClean="0"/>
              <a:t>А именно, установить доплату за увеличение объема работ или за расширение зон обслуживания в соответствии со статьей 60.2 ТК РФ.</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Содержимое 2"/>
          <p:cNvSpPr>
            <a:spLocks noGrp="1"/>
          </p:cNvSpPr>
          <p:nvPr>
            <p:ph idx="1"/>
          </p:nvPr>
        </p:nvSpPr>
        <p:spPr>
          <a:xfrm>
            <a:off x="0" y="142875"/>
            <a:ext cx="9144000" cy="5983288"/>
          </a:xfrm>
        </p:spPr>
        <p:txBody>
          <a:bodyPr/>
          <a:lstStyle/>
          <a:p>
            <a:r>
              <a:rPr lang="ru-RU" sz="3600" smtClean="0"/>
              <a:t>Доплата в соответствии со статьей 60.2 ТК РФ относится к выплатам компенсационного характера – за работу в условиях, отличающихся от нормальных.</a:t>
            </a:r>
          </a:p>
          <a:p>
            <a:r>
              <a:rPr lang="ru-RU" sz="3600" smtClean="0"/>
              <a:t>В соответствии с параметрами НСОТ, порядок и размер выплат компенсационного характера, предусмотренных статьей 60.2, устанавливается в соответствии с требованиями Трудового кодекса (то есть конкретный размер в рамках НСОТ не регламентируется и не ограничивается).</a:t>
            </a:r>
          </a:p>
          <a:p>
            <a:endParaRPr lang="ru-RU"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Содержимое 2"/>
          <p:cNvSpPr>
            <a:spLocks noGrp="1"/>
          </p:cNvSpPr>
          <p:nvPr>
            <p:ph idx="1"/>
          </p:nvPr>
        </p:nvSpPr>
        <p:spPr>
          <a:xfrm>
            <a:off x="0" y="142875"/>
            <a:ext cx="9144000" cy="5983288"/>
          </a:xfrm>
        </p:spPr>
        <p:txBody>
          <a:bodyPr/>
          <a:lstStyle/>
          <a:p>
            <a:r>
              <a:rPr lang="ru-RU" sz="4000" smtClean="0"/>
              <a:t>Действительно, за увеличение количества посещений, выполненных исследований, УЕТ и т.д. могут быть установлены выплаты стимулирующего характера в рамках эффективного контракта.</a:t>
            </a:r>
          </a:p>
          <a:p>
            <a:r>
              <a:rPr lang="ru-RU" sz="4000" smtClean="0"/>
              <a:t>Но за эти же показатели могут быть установлены выплаты компенсационного характера в форме доплаты в соответствии со статьей 60.2</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Содержимое 2"/>
          <p:cNvSpPr>
            <a:spLocks noGrp="1"/>
          </p:cNvSpPr>
          <p:nvPr>
            <p:ph idx="1"/>
          </p:nvPr>
        </p:nvSpPr>
        <p:spPr>
          <a:xfrm>
            <a:off x="0" y="142875"/>
            <a:ext cx="9144000" cy="5983288"/>
          </a:xfrm>
        </p:spPr>
        <p:txBody>
          <a:bodyPr/>
          <a:lstStyle/>
          <a:p>
            <a:r>
              <a:rPr lang="ru-RU" sz="4000" smtClean="0"/>
              <a:t>Аналогично, врачам и медсестрам участковой службы может быть установлена доплата за расширение зоны обслуживания, если прикрепленных обслуживаемых жителей превышает нормативные.</a:t>
            </a:r>
          </a:p>
          <a:p>
            <a:r>
              <a:rPr lang="ru-RU" sz="4000" smtClean="0"/>
              <a:t>Аналогично – в стационаре.</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214313"/>
            <a:ext cx="8543925" cy="4786312"/>
          </a:xfrm>
        </p:spPr>
        <p:txBody>
          <a:bodyPr/>
          <a:lstStyle/>
          <a:p>
            <a:pPr algn="ctr">
              <a:buFont typeface="Arial" charset="0"/>
              <a:buNone/>
              <a:defRPr/>
            </a:pPr>
            <a:r>
              <a:rPr lang="ru-RU" altLang="ru-RU" sz="4000" dirty="0" smtClean="0"/>
              <a:t>Статья 60.2. Трудового кодекса</a:t>
            </a:r>
          </a:p>
          <a:p>
            <a:pPr marL="0" indent="0">
              <a:buFont typeface="Arial" pitchFamily="34" charset="0"/>
              <a:buNone/>
              <a:defRPr/>
            </a:pPr>
            <a:r>
              <a:rPr lang="ru-RU" altLang="ru-RU" sz="4000" dirty="0" smtClean="0"/>
              <a:t>Совмещение профессий (должностей). Расширение зон обслуживания, увеличение объема работы. Исполнение обязанностей временно отсутствующего работника без освобождения от работы, определенной трудовым договором</a:t>
            </a:r>
          </a:p>
          <a:p>
            <a:pPr>
              <a:defRPr/>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p:txBody>
          <a:bodyPr/>
          <a:lstStyle/>
          <a:p>
            <a:endParaRPr lang="ru-RU" altLang="ru-RU" smtClean="0"/>
          </a:p>
        </p:txBody>
      </p:sp>
      <p:sp>
        <p:nvSpPr>
          <p:cNvPr id="26627" name="Объект 2"/>
          <p:cNvSpPr>
            <a:spLocks noGrp="1"/>
          </p:cNvSpPr>
          <p:nvPr>
            <p:ph idx="1"/>
          </p:nvPr>
        </p:nvSpPr>
        <p:spPr/>
        <p:txBody>
          <a:bodyPr/>
          <a:lstStyle/>
          <a:p>
            <a:pPr marL="0" indent="0" algn="ctr">
              <a:buFont typeface="Arial" pitchFamily="34" charset="0"/>
              <a:buNone/>
            </a:pPr>
            <a:r>
              <a:rPr lang="ru-RU" altLang="ru-RU" sz="4400" b="1" smtClean="0"/>
              <a:t>Перечень поручений Президент по итогам совещания о модернизации первичного звена здравоохранения, состоявшегося 2.10.2019 года.</a:t>
            </a:r>
            <a:endParaRPr lang="ru-RU" altLang="ru-RU" sz="44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2" name="Объект 3"/>
          <p:cNvSpPr>
            <a:spLocks noGrp="1"/>
          </p:cNvSpPr>
          <p:nvPr>
            <p:ph idx="1"/>
          </p:nvPr>
        </p:nvSpPr>
        <p:spPr>
          <a:xfrm>
            <a:off x="285750" y="142875"/>
            <a:ext cx="8715375" cy="5257800"/>
          </a:xfrm>
        </p:spPr>
        <p:txBody>
          <a:bodyPr/>
          <a:lstStyle/>
          <a:p>
            <a:pPr indent="0">
              <a:buFont typeface="Arial" charset="0"/>
              <a:buNone/>
              <a:defRPr/>
            </a:pPr>
            <a:r>
              <a:rPr lang="ru-RU" altLang="ru-RU" sz="4000" dirty="0" smtClean="0"/>
              <a:t>С письменного согласия работника ему может быть поручено выполнение в течение установленной продолжительности рабочего дня (смены) наряду с работой, определенной трудовым договором, дополнительной работы по другой или такой же профессии (должности) за дополнительную оплату (статья 151 настоящего Кодекса).</a:t>
            </a:r>
          </a:p>
          <a:p>
            <a:pPr algn="just">
              <a:buFont typeface="Arial" charset="0"/>
              <a:buChar char="•"/>
              <a:defRPr/>
            </a:pPr>
            <a:endParaRPr lang="ru-RU"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285750"/>
            <a:ext cx="8229600" cy="4429125"/>
          </a:xfrm>
        </p:spPr>
        <p:txBody>
          <a:bodyPr/>
          <a:lstStyle/>
          <a:p>
            <a:pPr marL="0" indent="0" algn="ctr">
              <a:buFont typeface="Arial" pitchFamily="34" charset="0"/>
              <a:buNone/>
              <a:defRPr/>
            </a:pPr>
            <a:r>
              <a:rPr lang="ru-RU" altLang="ru-RU" sz="4000" dirty="0" smtClean="0"/>
              <a:t>Поручаемая работнику дополнительная работа по другой профессии (должности) </a:t>
            </a:r>
          </a:p>
          <a:p>
            <a:pPr marL="0" indent="0">
              <a:buFont typeface="Arial" charset="0"/>
              <a:buChar char="•"/>
              <a:defRPr/>
            </a:pPr>
            <a:r>
              <a:rPr lang="ru-RU" altLang="ru-RU" sz="4000" dirty="0" smtClean="0"/>
              <a:t>  может осуществляться путем совмещения профессий (должностей). </a:t>
            </a:r>
          </a:p>
          <a:p>
            <a:pPr>
              <a:defRPr/>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142875"/>
            <a:ext cx="8229600" cy="5429250"/>
          </a:xfrm>
        </p:spPr>
        <p:txBody>
          <a:bodyPr/>
          <a:lstStyle/>
          <a:p>
            <a:pPr marL="0" indent="0" algn="ctr">
              <a:buFont typeface="Arial" pitchFamily="34" charset="0"/>
              <a:buNone/>
              <a:defRPr/>
            </a:pPr>
            <a:r>
              <a:rPr lang="ru-RU" altLang="ru-RU" sz="4000" dirty="0" smtClean="0"/>
              <a:t>	Поручаемая работнику дополнительная работа по такой же профессии (должности)</a:t>
            </a:r>
          </a:p>
          <a:p>
            <a:pPr>
              <a:defRPr/>
            </a:pPr>
            <a:r>
              <a:rPr lang="ru-RU" altLang="ru-RU" sz="4000" dirty="0" smtClean="0"/>
              <a:t>может осуществляться путем расширения зон обслуживания, увеличения объема работ. </a:t>
            </a:r>
          </a:p>
          <a:p>
            <a:pPr>
              <a:buFont typeface="Arial" charset="0"/>
              <a:buNone/>
              <a:defRPr/>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285750"/>
            <a:ext cx="8686800" cy="4525963"/>
          </a:xfrm>
        </p:spPr>
        <p:txBody>
          <a:bodyPr/>
          <a:lstStyle/>
          <a:p>
            <a:pPr marL="0" indent="0" algn="ctr">
              <a:buFont typeface="Arial" pitchFamily="34" charset="0"/>
              <a:buNone/>
              <a:defRPr/>
            </a:pPr>
            <a:r>
              <a:rPr lang="ru-RU" altLang="ru-RU" sz="4000" dirty="0" smtClean="0"/>
              <a:t>Статья 151 Трудового кодекса</a:t>
            </a:r>
          </a:p>
          <a:p>
            <a:pPr>
              <a:defRPr/>
            </a:pPr>
            <a:r>
              <a:rPr lang="ru-RU" altLang="ru-RU" sz="4000" dirty="0" smtClean="0"/>
              <a:t>Оплата труда при совмещении профессий (должностей), расширении зон обслуживания, увеличении объема работы или исполнении обязанностей временно отсутствующего работника без освобождения от работы, определенной трудовым договором </a:t>
            </a:r>
          </a:p>
          <a:p>
            <a:pPr marL="0" indent="0">
              <a:buFont typeface="Arial" pitchFamily="34" charset="0"/>
              <a:buNone/>
              <a:defRPr/>
            </a:pPr>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285750" y="285750"/>
            <a:ext cx="8858250" cy="6572250"/>
          </a:xfrm>
        </p:spPr>
        <p:txBody>
          <a:bodyPr>
            <a:normAutofit fontScale="70000" lnSpcReduction="20000"/>
          </a:bodyPr>
          <a:lstStyle/>
          <a:p>
            <a:pPr>
              <a:defRPr/>
            </a:pPr>
            <a:r>
              <a:rPr lang="ru-RU" altLang="ru-RU" sz="5700" dirty="0" smtClean="0"/>
              <a:t>При совмещении профессий (должностей), расширении зон обслуживания, увеличении объема работы или исполнении обязанностей временно отсутствующего работника без освобождения от работы, определенной трудовым договором, работнику производится доплата.</a:t>
            </a:r>
          </a:p>
          <a:p>
            <a:pPr>
              <a:defRPr/>
            </a:pPr>
            <a:r>
              <a:rPr lang="ru-RU" altLang="ru-RU" sz="5700" dirty="0" smtClean="0"/>
              <a:t>Размер</a:t>
            </a:r>
            <a:r>
              <a:rPr lang="ru-RU" altLang="ru-RU" sz="5200" dirty="0" smtClean="0"/>
              <a:t> доплаты устанавливается по соглашению сторон трудового договора с учетом содержания и (или) объема дополнительной работы (статья 60.2 настоящего Кодекса).</a:t>
            </a:r>
          </a:p>
          <a:p>
            <a:pPr>
              <a:defRPr/>
            </a:pPr>
            <a:endParaRPr lang="ru-RU" altLang="ru-R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Заголовок 1"/>
          <p:cNvSpPr>
            <a:spLocks noGrp="1"/>
          </p:cNvSpPr>
          <p:nvPr>
            <p:ph type="title"/>
          </p:nvPr>
        </p:nvSpPr>
        <p:spPr/>
        <p:txBody>
          <a:bodyPr/>
          <a:lstStyle/>
          <a:p>
            <a:r>
              <a:rPr lang="ru-RU" altLang="ru-RU" smtClean="0"/>
              <a:t>Как оформить</a:t>
            </a:r>
          </a:p>
        </p:txBody>
      </p:sp>
      <p:sp>
        <p:nvSpPr>
          <p:cNvPr id="102403" name="Объект 2"/>
          <p:cNvSpPr>
            <a:spLocks noGrp="1"/>
          </p:cNvSpPr>
          <p:nvPr>
            <p:ph idx="1"/>
          </p:nvPr>
        </p:nvSpPr>
        <p:spPr/>
        <p:txBody>
          <a:bodyPr/>
          <a:lstStyle/>
          <a:p>
            <a:r>
              <a:rPr lang="ru-RU" altLang="ru-RU" sz="4400" smtClean="0"/>
              <a:t>Сдельную оплату труда?</a:t>
            </a:r>
          </a:p>
          <a:p>
            <a:r>
              <a:rPr lang="ru-RU" altLang="ru-RU" sz="4400" smtClean="0"/>
              <a:t>Оплату труда в процентах от дохода?</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Заголовок 1"/>
          <p:cNvSpPr>
            <a:spLocks noGrp="1"/>
          </p:cNvSpPr>
          <p:nvPr>
            <p:ph type="title"/>
          </p:nvPr>
        </p:nvSpPr>
        <p:spPr>
          <a:xfrm>
            <a:off x="0" y="333375"/>
            <a:ext cx="9144000" cy="1143000"/>
          </a:xfrm>
        </p:spPr>
        <p:txBody>
          <a:bodyPr/>
          <a:lstStyle/>
          <a:p>
            <a:pPr>
              <a:lnSpc>
                <a:spcPct val="75000"/>
              </a:lnSpc>
            </a:pPr>
            <a:r>
              <a:rPr lang="ru-RU" altLang="ru-RU" smtClean="0"/>
              <a:t>Статья 285. ТК РФ Оплата труда лиц, работающих по совместительству</a:t>
            </a:r>
            <a:br>
              <a:rPr lang="ru-RU" altLang="ru-RU" smtClean="0"/>
            </a:br>
            <a:endParaRPr lang="ru-RU" altLang="ru-RU" smtClean="0"/>
          </a:p>
        </p:txBody>
      </p:sp>
      <p:sp>
        <p:nvSpPr>
          <p:cNvPr id="103427" name="Объект 2"/>
          <p:cNvSpPr>
            <a:spLocks noGrp="1"/>
          </p:cNvSpPr>
          <p:nvPr>
            <p:ph idx="1"/>
          </p:nvPr>
        </p:nvSpPr>
        <p:spPr>
          <a:xfrm>
            <a:off x="0" y="1052513"/>
            <a:ext cx="9051925" cy="4525962"/>
          </a:xfrm>
        </p:spPr>
        <p:txBody>
          <a:bodyPr/>
          <a:lstStyle/>
          <a:p>
            <a:pPr>
              <a:lnSpc>
                <a:spcPct val="70000"/>
              </a:lnSpc>
            </a:pPr>
            <a:r>
              <a:rPr lang="ru-RU" altLang="ru-RU" sz="4000" smtClean="0"/>
              <a:t>Оплата труда лиц, работающих по совместительству, производится пропорционально отработанному времени, </a:t>
            </a:r>
            <a:r>
              <a:rPr lang="ru-RU" altLang="ru-RU" sz="4000" b="1" i="1" smtClean="0"/>
              <a:t>в зависимости от выработки либо на других условиях, определенных трудовым договором.</a:t>
            </a:r>
          </a:p>
          <a:p>
            <a:pPr>
              <a:lnSpc>
                <a:spcPct val="70000"/>
              </a:lnSpc>
            </a:pPr>
            <a:r>
              <a:rPr lang="ru-RU" altLang="ru-RU" sz="4000" smtClean="0"/>
              <a:t>При установлении лицам, работающим по совместительству с повременной оплатой труда, </a:t>
            </a:r>
            <a:r>
              <a:rPr lang="ru-RU" altLang="ru-RU" sz="4000" b="1" i="1" smtClean="0"/>
              <a:t>нормированных заданий оплата труда производится по конечным результатам за фактически выполненный объем работ</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Заголовок 1"/>
          <p:cNvSpPr>
            <a:spLocks noGrp="1"/>
          </p:cNvSpPr>
          <p:nvPr>
            <p:ph type="title"/>
          </p:nvPr>
        </p:nvSpPr>
        <p:spPr>
          <a:xfrm>
            <a:off x="457200" y="115888"/>
            <a:ext cx="8229600" cy="1143000"/>
          </a:xfrm>
        </p:spPr>
        <p:txBody>
          <a:bodyPr/>
          <a:lstStyle/>
          <a:p>
            <a:r>
              <a:rPr lang="ru-RU" altLang="ru-RU" smtClean="0"/>
              <a:t>Тарификация работников, оказывающих платные услуги</a:t>
            </a:r>
          </a:p>
        </p:txBody>
      </p:sp>
      <p:sp>
        <p:nvSpPr>
          <p:cNvPr id="104451" name="Объект 2"/>
          <p:cNvSpPr>
            <a:spLocks noGrp="1"/>
          </p:cNvSpPr>
          <p:nvPr>
            <p:ph idx="1"/>
          </p:nvPr>
        </p:nvSpPr>
        <p:spPr>
          <a:xfrm>
            <a:off x="0" y="1258888"/>
            <a:ext cx="9144000" cy="4867275"/>
          </a:xfrm>
        </p:spPr>
        <p:txBody>
          <a:bodyPr/>
          <a:lstStyle/>
          <a:p>
            <a:r>
              <a:rPr lang="ru-RU" altLang="ru-RU" sz="4400" smtClean="0"/>
              <a:t>осуществляется в общем порядке.</a:t>
            </a:r>
          </a:p>
          <a:p>
            <a:r>
              <a:rPr lang="ru-RU" altLang="ru-RU" sz="4400" smtClean="0"/>
              <a:t>Однако конкретные системы оплаты труда могут существенно отличаться.</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Заголовок 1"/>
          <p:cNvSpPr>
            <a:spLocks noGrp="1"/>
          </p:cNvSpPr>
          <p:nvPr>
            <p:ph type="title"/>
          </p:nvPr>
        </p:nvSpPr>
        <p:spPr>
          <a:xfrm>
            <a:off x="0" y="115888"/>
            <a:ext cx="9144000" cy="1143000"/>
          </a:xfrm>
        </p:spPr>
        <p:txBody>
          <a:bodyPr/>
          <a:lstStyle/>
          <a:p>
            <a:pPr>
              <a:lnSpc>
                <a:spcPct val="60000"/>
              </a:lnSpc>
            </a:pPr>
            <a:r>
              <a:rPr lang="ru-RU" altLang="ru-RU" smtClean="0"/>
              <a:t>Поэтому для совместителей в п.13 трудового договора пишем так:</a:t>
            </a:r>
          </a:p>
        </p:txBody>
      </p:sp>
      <p:sp>
        <p:nvSpPr>
          <p:cNvPr id="105475" name="Объект 2"/>
          <p:cNvSpPr>
            <a:spLocks noGrp="1"/>
          </p:cNvSpPr>
          <p:nvPr>
            <p:ph idx="1"/>
          </p:nvPr>
        </p:nvSpPr>
        <p:spPr>
          <a:xfrm>
            <a:off x="-144463" y="1125538"/>
            <a:ext cx="9432926" cy="4525962"/>
          </a:xfrm>
        </p:spPr>
        <p:txBody>
          <a:bodyPr/>
          <a:lstStyle/>
          <a:p>
            <a:pPr>
              <a:lnSpc>
                <a:spcPct val="70000"/>
              </a:lnSpc>
            </a:pPr>
            <a:r>
              <a:rPr lang="ru-RU" altLang="ru-RU" sz="3900" smtClean="0"/>
              <a:t>«Размер оплаты труда работника устанавливается в соответствии со статьей 285 Трудового кодекса Российской Федерации в зависимости от выработки (количества посещений) на основании сдельных расценок, в качестве которых выступает размер заработной платы, предусмотренной в цене на данную медицинскую услугу. Сдельные расценки определяются на основании калькуляции в соответствии с Положением об оплате труда и доводятся до работника в установленном порядке»</a:t>
            </a:r>
          </a:p>
          <a:p>
            <a:endParaRPr lang="ru-RU" altLang="ru-RU"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457200" y="274638"/>
            <a:ext cx="8229600" cy="634082"/>
          </a:xfrm>
        </p:spPr>
        <p:txBody>
          <a:bodyPr/>
          <a:lstStyle/>
          <a:p>
            <a:r>
              <a:rPr lang="ru-RU" altLang="ru-RU" dirty="0" smtClean="0"/>
              <a:t>Эффективный контракт -</a:t>
            </a:r>
          </a:p>
        </p:txBody>
      </p:sp>
      <p:sp>
        <p:nvSpPr>
          <p:cNvPr id="5123" name="Объект 2"/>
          <p:cNvSpPr>
            <a:spLocks noGrp="1"/>
          </p:cNvSpPr>
          <p:nvPr>
            <p:ph idx="1"/>
          </p:nvPr>
        </p:nvSpPr>
        <p:spPr>
          <a:xfrm>
            <a:off x="251520" y="980728"/>
            <a:ext cx="8892480" cy="4525963"/>
          </a:xfrm>
        </p:spPr>
        <p:txBody>
          <a:bodyPr/>
          <a:lstStyle/>
          <a:p>
            <a:r>
              <a:rPr lang="ru-RU" altLang="ru-RU" sz="4000" dirty="0" smtClean="0"/>
              <a:t>это продолжение реформы бюджетной сферы.</a:t>
            </a:r>
          </a:p>
          <a:p>
            <a:r>
              <a:rPr lang="ru-RU" altLang="ru-RU" sz="4000" dirty="0" smtClean="0"/>
              <a:t>Теперь уже на уровне конкретных работников.</a:t>
            </a:r>
          </a:p>
        </p:txBody>
      </p:sp>
    </p:spTree>
    <p:extLst>
      <p:ext uri="{BB962C8B-B14F-4D97-AF65-F5344CB8AC3E}">
        <p14:creationId xmlns:p14="http://schemas.microsoft.com/office/powerpoint/2010/main" xmlns="" val="2026754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p:txBody>
          <a:bodyPr/>
          <a:lstStyle/>
          <a:p>
            <a:r>
              <a:rPr lang="ru-RU" altLang="ru-RU" smtClean="0"/>
              <a:t>1. Правительству Российской Федерации:</a:t>
            </a:r>
          </a:p>
        </p:txBody>
      </p:sp>
      <p:sp>
        <p:nvSpPr>
          <p:cNvPr id="27651" name="Объект 2"/>
          <p:cNvSpPr>
            <a:spLocks noGrp="1"/>
          </p:cNvSpPr>
          <p:nvPr>
            <p:ph idx="1"/>
          </p:nvPr>
        </p:nvSpPr>
        <p:spPr>
          <a:xfrm>
            <a:off x="0" y="1417638"/>
            <a:ext cx="9144000" cy="4708525"/>
          </a:xfrm>
        </p:spPr>
        <p:txBody>
          <a:bodyPr/>
          <a:lstStyle/>
          <a:p>
            <a:r>
              <a:rPr lang="ru-RU" altLang="ru-RU" sz="4400" smtClean="0"/>
              <a:t>а) с учётом ранее данных поручений утвердить принципы модернизации первичного звена здравоохранения.</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85728"/>
            <a:ext cx="8858312" cy="5840435"/>
          </a:xfrm>
        </p:spPr>
        <p:txBody>
          <a:bodyPr/>
          <a:lstStyle/>
          <a:p>
            <a:pPr algn="ctr">
              <a:buNone/>
            </a:pPr>
            <a:r>
              <a:rPr lang="ru-RU" sz="4400" dirty="0" smtClean="0"/>
              <a:t>Выплаты стимулирующего характера</a:t>
            </a:r>
          </a:p>
          <a:p>
            <a:r>
              <a:rPr lang="ru-RU" sz="4400" dirty="0" smtClean="0"/>
              <a:t>Показатели и критерии оценки эффективности деятельности медицинских организаций</a:t>
            </a:r>
            <a:endParaRPr lang="ru-RU" sz="4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Заголовок 1"/>
          <p:cNvSpPr>
            <a:spLocks noGrp="1"/>
          </p:cNvSpPr>
          <p:nvPr>
            <p:ph type="title"/>
          </p:nvPr>
        </p:nvSpPr>
        <p:spPr/>
        <p:txBody>
          <a:bodyPr/>
          <a:lstStyle/>
          <a:p>
            <a:r>
              <a:rPr lang="ru-RU" altLang="ru-RU" smtClean="0"/>
              <a:t>Ревизия эффективного контракта</a:t>
            </a:r>
          </a:p>
        </p:txBody>
      </p:sp>
      <p:sp>
        <p:nvSpPr>
          <p:cNvPr id="43011" name="Объект 2"/>
          <p:cNvSpPr>
            <a:spLocks noGrp="1"/>
          </p:cNvSpPr>
          <p:nvPr>
            <p:ph idx="1"/>
          </p:nvPr>
        </p:nvSpPr>
        <p:spPr/>
        <p:txBody>
          <a:bodyPr/>
          <a:lstStyle/>
          <a:p>
            <a:endParaRPr lang="ru-RU" altLang="ru-RU" smtClean="0"/>
          </a:p>
        </p:txBody>
      </p:sp>
    </p:spTree>
    <p:extLst>
      <p:ext uri="{BB962C8B-B14F-4D97-AF65-F5344CB8AC3E}">
        <p14:creationId xmlns:p14="http://schemas.microsoft.com/office/powerpoint/2010/main" xmlns="" val="31670454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Заголовок 3"/>
          <p:cNvSpPr>
            <a:spLocks noGrp="1"/>
          </p:cNvSpPr>
          <p:nvPr>
            <p:ph type="ctrTitle"/>
          </p:nvPr>
        </p:nvSpPr>
        <p:spPr/>
        <p:txBody>
          <a:bodyPr/>
          <a:lstStyle/>
          <a:p>
            <a:r>
              <a:rPr lang="ru-RU" altLang="ru-RU" sz="4000" smtClean="0">
                <a:latin typeface="Arial" panose="020B0604020202020204" pitchFamily="34" charset="0"/>
                <a:cs typeface="Arial" panose="020B0604020202020204" pitchFamily="34" charset="0"/>
              </a:rPr>
              <a:t>Цели «майских» Указов Президента 2012 года:</a:t>
            </a:r>
          </a:p>
        </p:txBody>
      </p:sp>
    </p:spTree>
    <p:extLst>
      <p:ext uri="{BB962C8B-B14F-4D97-AF65-F5344CB8AC3E}">
        <p14:creationId xmlns:p14="http://schemas.microsoft.com/office/powerpoint/2010/main" xmlns="" val="38985083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Заголовок 2"/>
          <p:cNvSpPr>
            <a:spLocks noGrp="1"/>
          </p:cNvSpPr>
          <p:nvPr>
            <p:ph type="title"/>
          </p:nvPr>
        </p:nvSpPr>
        <p:spPr>
          <a:xfrm>
            <a:off x="407988" y="0"/>
            <a:ext cx="8328025" cy="796925"/>
          </a:xfrm>
        </p:spPr>
        <p:txBody>
          <a:bodyPr/>
          <a:lstStyle/>
          <a:p>
            <a:r>
              <a:rPr lang="ru-RU" altLang="ru-RU" sz="4000" b="1" smtClean="0">
                <a:latin typeface="Times New Roman" panose="02020603050405020304" pitchFamily="18" charset="0"/>
                <a:cs typeface="Times New Roman" panose="02020603050405020304" pitchFamily="18" charset="0"/>
              </a:rPr>
              <a:t>Указ Президента № 597: </a:t>
            </a:r>
            <a:endParaRPr lang="ru-RU" altLang="ru-RU" sz="4000" smtClean="0">
              <a:latin typeface="Times New Roman" panose="02020603050405020304" pitchFamily="18" charset="0"/>
              <a:cs typeface="Times New Roman" panose="02020603050405020304" pitchFamily="18" charset="0"/>
            </a:endParaRPr>
          </a:p>
        </p:txBody>
      </p:sp>
      <p:sp>
        <p:nvSpPr>
          <p:cNvPr id="45059" name="Объект 3"/>
          <p:cNvSpPr>
            <a:spLocks noGrp="1"/>
          </p:cNvSpPr>
          <p:nvPr>
            <p:ph idx="1"/>
          </p:nvPr>
        </p:nvSpPr>
        <p:spPr>
          <a:xfrm>
            <a:off x="457200" y="1057275"/>
            <a:ext cx="8229600" cy="5108575"/>
          </a:xfrm>
        </p:spPr>
        <p:txBody>
          <a:bodyPr anchor="ctr"/>
          <a:lstStyle/>
          <a:p>
            <a:pPr marL="0" indent="0" algn="just">
              <a:lnSpc>
                <a:spcPct val="85000"/>
              </a:lnSpc>
              <a:buFont typeface="Arial" panose="020B0604020202020204" pitchFamily="34" charset="0"/>
              <a:buNone/>
            </a:pPr>
            <a:r>
              <a:rPr lang="ru-RU" altLang="ru-RU" sz="3600" smtClean="0">
                <a:latin typeface="Times New Roman" panose="02020603050405020304" pitchFamily="18" charset="0"/>
                <a:cs typeface="Times New Roman" panose="02020603050405020304" pitchFamily="18" charset="0"/>
              </a:rPr>
              <a:t>«</a:t>
            </a:r>
            <a:r>
              <a:rPr lang="ru-RU" altLang="ru-RU" sz="3600" b="1" i="1" smtClean="0">
                <a:latin typeface="Times New Roman" panose="02020603050405020304" pitchFamily="18" charset="0"/>
                <a:cs typeface="Times New Roman" panose="02020603050405020304" pitchFamily="18" charset="0"/>
              </a:rPr>
              <a:t>В целях сохранения кадрового потенциала</a:t>
            </a:r>
            <a:r>
              <a:rPr lang="ru-RU" altLang="ru-RU" sz="3600" smtClean="0">
                <a:latin typeface="Times New Roman" panose="02020603050405020304" pitchFamily="18" charset="0"/>
                <a:cs typeface="Times New Roman" panose="02020603050405020304" pitchFamily="18" charset="0"/>
              </a:rPr>
              <a:t>, повышения престижности и привлекательности профессий в бюджетном секторе экономики принять до 1 декабря 2012 г. программу поэтапного совершенствования системы оплаты труда работников бюджетного сектора экономики, </a:t>
            </a:r>
            <a:r>
              <a:rPr lang="ru-RU" altLang="ru-RU" sz="3600" b="1" i="1" smtClean="0">
                <a:latin typeface="Times New Roman" panose="02020603050405020304" pitchFamily="18" charset="0"/>
                <a:cs typeface="Times New Roman" panose="02020603050405020304" pitchFamily="18" charset="0"/>
              </a:rPr>
              <a:t>обусловив повышение оплаты труда достижением конкретных показателей качества и количества оказываемых услуг</a:t>
            </a:r>
            <a:r>
              <a:rPr lang="ru-RU" altLang="ru-RU" sz="360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24297794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2"/>
          <p:cNvSpPr>
            <a:spLocks noGrp="1"/>
          </p:cNvSpPr>
          <p:nvPr>
            <p:ph type="title"/>
          </p:nvPr>
        </p:nvSpPr>
        <p:spPr>
          <a:xfrm>
            <a:off x="684213" y="457200"/>
            <a:ext cx="8229600" cy="1143000"/>
          </a:xfrm>
        </p:spPr>
        <p:txBody>
          <a:bodyPr/>
          <a:lstStyle/>
          <a:p>
            <a:r>
              <a:rPr lang="ru-RU" altLang="ru-RU" sz="4000" b="1" smtClean="0">
                <a:latin typeface="Times New Roman" panose="02020603050405020304" pitchFamily="18" charset="0"/>
                <a:cs typeface="Times New Roman" panose="02020603050405020304" pitchFamily="18" charset="0"/>
              </a:rPr>
              <a:t>Суть</a:t>
            </a:r>
            <a:r>
              <a:rPr lang="ru-RU" altLang="ru-RU" b="1" smtClean="0">
                <a:latin typeface="Times New Roman" panose="02020603050405020304" pitchFamily="18" charset="0"/>
                <a:cs typeface="Times New Roman" panose="02020603050405020304" pitchFamily="18" charset="0"/>
              </a:rPr>
              <a:t> эффективного контракта</a:t>
            </a:r>
          </a:p>
        </p:txBody>
      </p:sp>
      <p:sp>
        <p:nvSpPr>
          <p:cNvPr id="6147" name="Объект 3"/>
          <p:cNvSpPr>
            <a:spLocks noGrp="1"/>
          </p:cNvSpPr>
          <p:nvPr>
            <p:ph idx="1"/>
          </p:nvPr>
        </p:nvSpPr>
        <p:spPr>
          <a:xfrm>
            <a:off x="457200" y="1785938"/>
            <a:ext cx="8329613" cy="3400425"/>
          </a:xfrm>
        </p:spPr>
        <p:txBody>
          <a:bodyPr/>
          <a:lstStyle/>
          <a:p>
            <a:pPr indent="342900" algn="just">
              <a:buFont typeface="Arial" panose="020B0604020202020204" pitchFamily="34" charset="0"/>
              <a:buNone/>
            </a:pPr>
            <a:r>
              <a:rPr lang="ru-RU" altLang="ru-RU" smtClean="0">
                <a:latin typeface="Times New Roman" panose="02020603050405020304" pitchFamily="18" charset="0"/>
                <a:cs typeface="Times New Roman" panose="02020603050405020304" pitchFamily="18" charset="0"/>
              </a:rPr>
              <a:t>Распоряжение Правительства РФ от 26.11.2012 N 2190-р «Об утверждении Программы поэтапного </a:t>
            </a:r>
            <a:r>
              <a:rPr lang="ru-RU" altLang="ru-RU" b="1" i="1" smtClean="0">
                <a:latin typeface="Times New Roman" panose="02020603050405020304" pitchFamily="18" charset="0"/>
                <a:cs typeface="Times New Roman" panose="02020603050405020304" pitchFamily="18" charset="0"/>
              </a:rPr>
              <a:t>совершенствования системы оплаты труда</a:t>
            </a:r>
            <a:r>
              <a:rPr lang="ru-RU" altLang="ru-RU" smtClean="0">
                <a:latin typeface="Times New Roman" panose="02020603050405020304" pitchFamily="18" charset="0"/>
                <a:cs typeface="Times New Roman" panose="02020603050405020304" pitchFamily="18" charset="0"/>
              </a:rPr>
              <a:t> в государственных </a:t>
            </a:r>
            <a:br>
              <a:rPr lang="ru-RU" altLang="ru-RU" smtClean="0">
                <a:latin typeface="Times New Roman" panose="02020603050405020304" pitchFamily="18" charset="0"/>
                <a:cs typeface="Times New Roman" panose="02020603050405020304" pitchFamily="18" charset="0"/>
              </a:rPr>
            </a:br>
            <a:r>
              <a:rPr lang="ru-RU" altLang="ru-RU" smtClean="0">
                <a:latin typeface="Times New Roman" panose="02020603050405020304" pitchFamily="18" charset="0"/>
                <a:cs typeface="Times New Roman" panose="02020603050405020304" pitchFamily="18" charset="0"/>
              </a:rPr>
              <a:t>(муниципальных) учреждениях на 2012-2018 годы»</a:t>
            </a:r>
          </a:p>
        </p:txBody>
      </p:sp>
    </p:spTree>
    <p:extLst>
      <p:ext uri="{BB962C8B-B14F-4D97-AF65-F5344CB8AC3E}">
        <p14:creationId xmlns:p14="http://schemas.microsoft.com/office/powerpoint/2010/main" xmlns="" val="10299285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6632"/>
            <a:ext cx="8640960" cy="5328592"/>
          </a:xfrm>
        </p:spPr>
        <p:txBody>
          <a:bodyPr/>
          <a:lstStyle/>
          <a:p>
            <a:pPr marL="0" indent="0" algn="just">
              <a:buNone/>
            </a:pPr>
            <a:r>
              <a:rPr lang="ru-RU" sz="3600" dirty="0"/>
              <a:t>Эффективный контракт - это трудовой договор с работником, в котором конкретизированы его должностные обязанности, условия оплаты труда, показатели и критерии оценки эффективности деятельности для назначения стимулирующих выплат в зависимости от результатов труда и качества оказываемых государственных (муниципальных) услуг, а также меры социальной поддержки. </a:t>
            </a:r>
          </a:p>
        </p:txBody>
      </p:sp>
    </p:spTree>
    <p:extLst>
      <p:ext uri="{BB962C8B-B14F-4D97-AF65-F5344CB8AC3E}">
        <p14:creationId xmlns:p14="http://schemas.microsoft.com/office/powerpoint/2010/main" xmlns="" val="16043165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Заголовок 1"/>
          <p:cNvSpPr>
            <a:spLocks noGrp="1"/>
          </p:cNvSpPr>
          <p:nvPr>
            <p:ph type="title"/>
          </p:nvPr>
        </p:nvSpPr>
        <p:spPr/>
        <p:txBody>
          <a:bodyPr/>
          <a:lstStyle/>
          <a:p>
            <a:r>
              <a:rPr lang="ru-RU" altLang="ru-RU" smtClean="0"/>
              <a:t>Предпосылки введения эффективного контракта:</a:t>
            </a:r>
          </a:p>
        </p:txBody>
      </p:sp>
      <p:sp>
        <p:nvSpPr>
          <p:cNvPr id="46083" name="Объект 2"/>
          <p:cNvSpPr>
            <a:spLocks noGrp="1"/>
          </p:cNvSpPr>
          <p:nvPr>
            <p:ph idx="1"/>
          </p:nvPr>
        </p:nvSpPr>
        <p:spPr/>
        <p:txBody>
          <a:bodyPr/>
          <a:lstStyle/>
          <a:p>
            <a:r>
              <a:rPr lang="ru-RU" altLang="ru-RU" sz="4000" smtClean="0"/>
              <a:t>Профессиональные стандарты</a:t>
            </a:r>
          </a:p>
          <a:p>
            <a:r>
              <a:rPr lang="ru-RU" altLang="ru-RU" sz="4000" smtClean="0"/>
              <a:t>Нормирование</a:t>
            </a:r>
          </a:p>
          <a:p>
            <a:r>
              <a:rPr lang="ru-RU" altLang="ru-RU" sz="4000" smtClean="0"/>
              <a:t>Аккредитация</a:t>
            </a:r>
          </a:p>
          <a:p>
            <a:r>
              <a:rPr lang="ru-RU" altLang="ru-RU" sz="4000" smtClean="0"/>
              <a:t> Аттестация работников на соответствие занимаемой должности (либо независимая оценка квалификации)</a:t>
            </a:r>
          </a:p>
          <a:p>
            <a:endParaRPr lang="ru-RU" altLang="ru-RU" smtClean="0"/>
          </a:p>
        </p:txBody>
      </p:sp>
    </p:spTree>
    <p:extLst>
      <p:ext uri="{BB962C8B-B14F-4D97-AF65-F5344CB8AC3E}">
        <p14:creationId xmlns:p14="http://schemas.microsoft.com/office/powerpoint/2010/main" xmlns="" val="26572817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12968" cy="5328592"/>
          </a:xfrm>
        </p:spPr>
        <p:txBody>
          <a:bodyPr/>
          <a:lstStyle/>
          <a:p>
            <a:pPr marL="0" indent="0" algn="just">
              <a:buNone/>
            </a:pPr>
            <a:r>
              <a:rPr lang="ru-RU" sz="4200" dirty="0"/>
              <a:t>Предпосылки введения эффективного контракта – это тот комплекс мероприятий, который должен был быть выполнен для создания предпосылок (условий) успешного введения эффективного контракта. </a:t>
            </a:r>
            <a:endParaRPr lang="ru-RU" sz="4200" dirty="0" smtClean="0"/>
          </a:p>
          <a:p>
            <a:pPr marL="0" indent="0" algn="just">
              <a:buNone/>
            </a:pPr>
            <a:r>
              <a:rPr lang="ru-RU" sz="4200" b="1" dirty="0" smtClean="0"/>
              <a:t>К </a:t>
            </a:r>
            <a:r>
              <a:rPr lang="ru-RU" sz="4200" b="1" dirty="0"/>
              <a:t>этим предпосылкам относятся, прежде всего:</a:t>
            </a:r>
          </a:p>
        </p:txBody>
      </p:sp>
    </p:spTree>
    <p:extLst>
      <p:ext uri="{BB962C8B-B14F-4D97-AF65-F5344CB8AC3E}">
        <p14:creationId xmlns:p14="http://schemas.microsoft.com/office/powerpoint/2010/main" xmlns="" val="36607414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12968" cy="5328592"/>
          </a:xfrm>
        </p:spPr>
        <p:txBody>
          <a:bodyPr/>
          <a:lstStyle/>
          <a:p>
            <a:pPr marL="0" indent="0" algn="just">
              <a:buNone/>
            </a:pPr>
            <a:r>
              <a:rPr lang="ru-RU" sz="4800" b="1" dirty="0"/>
              <a:t>Предпосылки введения эффективного контракта </a:t>
            </a:r>
            <a:r>
              <a:rPr lang="ru-RU" sz="4800" dirty="0"/>
              <a:t>– это тот комплекс мероприятий, который должен был быть выполнен для создания предпосылок (условий) успешного введения эффективного контракта. </a:t>
            </a:r>
            <a:endParaRPr lang="ru-RU" sz="4800" dirty="0" smtClean="0"/>
          </a:p>
        </p:txBody>
      </p:sp>
    </p:spTree>
    <p:extLst>
      <p:ext uri="{BB962C8B-B14F-4D97-AF65-F5344CB8AC3E}">
        <p14:creationId xmlns:p14="http://schemas.microsoft.com/office/powerpoint/2010/main" xmlns="" val="13964296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0"/>
            <a:ext cx="8712968" cy="5328592"/>
          </a:xfrm>
        </p:spPr>
        <p:txBody>
          <a:bodyPr/>
          <a:lstStyle/>
          <a:p>
            <a:pPr marL="0" indent="0" algn="ctr">
              <a:buNone/>
            </a:pPr>
            <a:r>
              <a:rPr lang="ru-RU" sz="4000" b="1" dirty="0"/>
              <a:t>К этим предпосылкам относятся, прежде всего</a:t>
            </a:r>
            <a:r>
              <a:rPr lang="ru-RU" sz="4000" b="1" dirty="0" smtClean="0"/>
              <a:t>:</a:t>
            </a:r>
          </a:p>
          <a:p>
            <a:pPr marL="0" indent="0" algn="just">
              <a:buNone/>
            </a:pPr>
            <a:r>
              <a:rPr lang="ru-RU" sz="4000" dirty="0"/>
              <a:t>- </a:t>
            </a:r>
            <a:r>
              <a:rPr lang="ru-RU" sz="4000" b="1" dirty="0"/>
              <a:t>нормирование труда </a:t>
            </a:r>
            <a:r>
              <a:rPr lang="ru-RU" sz="4000" dirty="0"/>
              <a:t>(Распоряжение № 2190-р определило, что на уровне учреждений локальными нормативными актами должны быть утверждены с учетом мнения представительного органа работников системы нормирования труда в учреждении);</a:t>
            </a:r>
          </a:p>
        </p:txBody>
      </p:sp>
    </p:spTree>
    <p:extLst>
      <p:ext uri="{BB962C8B-B14F-4D97-AF65-F5344CB8AC3E}">
        <p14:creationId xmlns:p14="http://schemas.microsoft.com/office/powerpoint/2010/main" xmlns="" val="4282663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ъект 2"/>
          <p:cNvSpPr>
            <a:spLocks noGrp="1"/>
          </p:cNvSpPr>
          <p:nvPr>
            <p:ph idx="1"/>
          </p:nvPr>
        </p:nvSpPr>
        <p:spPr>
          <a:xfrm>
            <a:off x="0" y="115888"/>
            <a:ext cx="9144000" cy="6010275"/>
          </a:xfrm>
        </p:spPr>
        <p:txBody>
          <a:bodyPr/>
          <a:lstStyle/>
          <a:p>
            <a:r>
              <a:rPr lang="ru-RU" altLang="ru-RU" sz="4400" smtClean="0"/>
              <a:t>б) обеспечить внесение в Трудовой кодекс Российской Федерации изменений, направленных на наделение Правительства Российской Федерации полномочиями по установлению требований к отраслевым системам оплаты труда.</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12968" cy="5184576"/>
          </a:xfrm>
        </p:spPr>
        <p:txBody>
          <a:bodyPr/>
          <a:lstStyle/>
          <a:p>
            <a:pPr marL="0" indent="0" algn="just">
              <a:buNone/>
            </a:pPr>
            <a:r>
              <a:rPr lang="ru-RU" sz="3600" dirty="0" smtClean="0"/>
              <a:t>- </a:t>
            </a:r>
            <a:r>
              <a:rPr lang="ru-RU" sz="3600" b="1" dirty="0"/>
              <a:t>внедрение профессиональных стандартов</a:t>
            </a:r>
            <a:r>
              <a:rPr lang="ru-RU" sz="3600" dirty="0"/>
              <a:t> (в Распоряжении № 2190-р говорится, что актуализация квалификационных требования к работникам путем разработки профессиональных стандартов, наряду с совершенствованием системы оплаты труда и разработкой систем оценки эффективности деятельности работников, создаст основу для использования принципов эффективного контракта;</a:t>
            </a:r>
          </a:p>
        </p:txBody>
      </p:sp>
    </p:spTree>
    <p:extLst>
      <p:ext uri="{BB962C8B-B14F-4D97-AF65-F5344CB8AC3E}">
        <p14:creationId xmlns:p14="http://schemas.microsoft.com/office/powerpoint/2010/main" xmlns="" val="20255500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712968" cy="5184576"/>
          </a:xfrm>
        </p:spPr>
        <p:txBody>
          <a:bodyPr/>
          <a:lstStyle/>
          <a:p>
            <a:pPr marL="0" indent="0" algn="just">
              <a:buNone/>
            </a:pPr>
            <a:r>
              <a:rPr lang="ru-RU" sz="3100" dirty="0"/>
              <a:t>- </a:t>
            </a:r>
            <a:r>
              <a:rPr lang="ru-RU" sz="3100" b="1" dirty="0"/>
              <a:t>оценка квалификации работников </a:t>
            </a:r>
            <a:r>
              <a:rPr lang="ru-RU" sz="3100" dirty="0"/>
              <a:t>путем проведения аттестации на соответствие занимаемой должности в соответствии со статьей 83 Трудового кодекса или независимой оценки квалификации в соответствии с Федеральным законом от 03.07.2016 № 238-ФЗ «О независимой оценке квалификации» (Перечень поручений Президента по реализации Послания Федеральному Собранию от 27 декабря 2013 года предусматривает «проведение аттестации специалистов с последующим их переводом на эффективный контракт»);</a:t>
            </a:r>
          </a:p>
        </p:txBody>
      </p:sp>
    </p:spTree>
    <p:extLst>
      <p:ext uri="{BB962C8B-B14F-4D97-AF65-F5344CB8AC3E}">
        <p14:creationId xmlns:p14="http://schemas.microsoft.com/office/powerpoint/2010/main" xmlns="" val="13803793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712968" cy="5184576"/>
          </a:xfrm>
        </p:spPr>
        <p:txBody>
          <a:bodyPr/>
          <a:lstStyle/>
          <a:p>
            <a:pPr marL="0" indent="0" algn="just">
              <a:buNone/>
            </a:pPr>
            <a:r>
              <a:rPr lang="ru-RU" sz="4200" dirty="0"/>
              <a:t>- </a:t>
            </a:r>
            <a:r>
              <a:rPr lang="ru-RU" sz="4200" b="1" dirty="0"/>
              <a:t>проведение аккредитации</a:t>
            </a:r>
            <a:r>
              <a:rPr lang="ru-RU" sz="4200" dirty="0"/>
              <a:t> (в Распоряжении № 2190-р предусматривает осуществление мероприятий по обеспечению соответствия работников обновленным квалификационным требованиям в качестве одной из мер по введению эффективного контракта).</a:t>
            </a:r>
          </a:p>
        </p:txBody>
      </p:sp>
    </p:spTree>
    <p:extLst>
      <p:ext uri="{BB962C8B-B14F-4D97-AF65-F5344CB8AC3E}">
        <p14:creationId xmlns:p14="http://schemas.microsoft.com/office/powerpoint/2010/main" xmlns="" val="40815838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88640"/>
            <a:ext cx="8496944" cy="5184576"/>
          </a:xfrm>
        </p:spPr>
        <p:txBody>
          <a:bodyPr/>
          <a:lstStyle/>
          <a:p>
            <a:pPr marL="0" indent="0" algn="just">
              <a:buNone/>
            </a:pPr>
            <a:r>
              <a:rPr lang="ru-RU" sz="4800" dirty="0"/>
              <a:t>На практике ни одна из этих предпосылок полностью не создана. Поэтому нет ничего удивительного в том, что эффективный контракт у многих учреждений оказался далеко не эффективным</a:t>
            </a:r>
            <a:r>
              <a:rPr lang="ru-RU" sz="4800" dirty="0" smtClean="0"/>
              <a:t>.</a:t>
            </a:r>
            <a:endParaRPr lang="ru-RU" sz="4800" dirty="0"/>
          </a:p>
        </p:txBody>
      </p:sp>
    </p:spTree>
    <p:extLst>
      <p:ext uri="{BB962C8B-B14F-4D97-AF65-F5344CB8AC3E}">
        <p14:creationId xmlns:p14="http://schemas.microsoft.com/office/powerpoint/2010/main" xmlns="" val="9801256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496944" cy="5067944"/>
          </a:xfrm>
        </p:spPr>
        <p:txBody>
          <a:bodyPr/>
          <a:lstStyle/>
          <a:p>
            <a:pPr marL="0" indent="0" algn="just">
              <a:buNone/>
            </a:pPr>
            <a:r>
              <a:rPr lang="ru-RU" sz="4400" dirty="0"/>
              <a:t>Другое дело, что часть предпосылок зависит не только от самих учреждений (сроки аккредитации, утверждение профессиональных стандартов). Однако и та часть предпосылок, которая зависит от самих учреждений, зачастую не реализована.</a:t>
            </a:r>
          </a:p>
        </p:txBody>
      </p:sp>
    </p:spTree>
    <p:extLst>
      <p:ext uri="{BB962C8B-B14F-4D97-AF65-F5344CB8AC3E}">
        <p14:creationId xmlns:p14="http://schemas.microsoft.com/office/powerpoint/2010/main" xmlns="" val="40580346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700808"/>
            <a:ext cx="8496944" cy="3483768"/>
          </a:xfrm>
        </p:spPr>
        <p:txBody>
          <a:bodyPr/>
          <a:lstStyle/>
          <a:p>
            <a:pPr marL="0" indent="0" algn="ctr">
              <a:buNone/>
            </a:pPr>
            <a:r>
              <a:rPr lang="ru-RU" sz="4800" b="1" dirty="0"/>
              <a:t>Критерии полноты создания предпосылок для введения эффективного </a:t>
            </a:r>
            <a:r>
              <a:rPr lang="ru-RU" sz="4800" b="1" dirty="0" smtClean="0"/>
              <a:t>контракта</a:t>
            </a:r>
            <a:endParaRPr lang="ru-RU" sz="4800" dirty="0"/>
          </a:p>
        </p:txBody>
      </p:sp>
    </p:spTree>
    <p:extLst>
      <p:ext uri="{BB962C8B-B14F-4D97-AF65-F5344CB8AC3E}">
        <p14:creationId xmlns:p14="http://schemas.microsoft.com/office/powerpoint/2010/main" xmlns="" val="34443485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1566"/>
            <a:ext cx="8496944" cy="3223120"/>
          </a:xfrm>
        </p:spPr>
        <p:txBody>
          <a:bodyPr/>
          <a:lstStyle/>
          <a:p>
            <a:pPr marL="0" indent="0" algn="ctr">
              <a:buNone/>
            </a:pPr>
            <a:r>
              <a:rPr lang="ru-RU" sz="4400" b="1" dirty="0"/>
              <a:t>Нормирование:</a:t>
            </a:r>
          </a:p>
          <a:p>
            <a:pPr marL="0" indent="0" algn="just">
              <a:buNone/>
            </a:pPr>
            <a:r>
              <a:rPr lang="ru-RU" sz="4400" dirty="0"/>
              <a:t>1.	Должно быть разработано положение о нормировании труда в учреждении.</a:t>
            </a:r>
          </a:p>
          <a:p>
            <a:pPr marL="0" indent="0" algn="just">
              <a:buNone/>
            </a:pPr>
            <a:r>
              <a:rPr lang="ru-RU" sz="4400" dirty="0"/>
              <a:t>2.	Должно быть проведено нормирование труда одном из возможных методов и установлены нормы труда для конкретных работников</a:t>
            </a:r>
            <a:r>
              <a:rPr lang="ru-RU" sz="4400" dirty="0" smtClean="0"/>
              <a:t>.</a:t>
            </a:r>
            <a:endParaRPr lang="ru-RU" sz="4400" dirty="0"/>
          </a:p>
        </p:txBody>
      </p:sp>
    </p:spTree>
    <p:extLst>
      <p:ext uri="{BB962C8B-B14F-4D97-AF65-F5344CB8AC3E}">
        <p14:creationId xmlns:p14="http://schemas.microsoft.com/office/powerpoint/2010/main" xmlns="" val="29808307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496944" cy="3223120"/>
          </a:xfrm>
        </p:spPr>
        <p:txBody>
          <a:bodyPr/>
          <a:lstStyle/>
          <a:p>
            <a:pPr marL="0" indent="0" algn="ctr">
              <a:buNone/>
            </a:pPr>
            <a:r>
              <a:rPr lang="ru-RU" sz="4800" b="1" dirty="0"/>
              <a:t>Нормирование:</a:t>
            </a:r>
          </a:p>
          <a:p>
            <a:pPr marL="0" indent="0" algn="just">
              <a:buNone/>
            </a:pPr>
            <a:r>
              <a:rPr lang="ru-RU" sz="4800" dirty="0"/>
              <a:t>3.	Нормы труда должны лечь в основу объемных показателей и критериев оценки эффективности деятельности работников.</a:t>
            </a:r>
          </a:p>
        </p:txBody>
      </p:sp>
    </p:spTree>
    <p:extLst>
      <p:ext uri="{BB962C8B-B14F-4D97-AF65-F5344CB8AC3E}">
        <p14:creationId xmlns:p14="http://schemas.microsoft.com/office/powerpoint/2010/main" xmlns="" val="35917116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496944" cy="3223120"/>
          </a:xfrm>
        </p:spPr>
        <p:txBody>
          <a:bodyPr/>
          <a:lstStyle/>
          <a:p>
            <a:pPr marL="0" indent="0" algn="ctr">
              <a:buNone/>
            </a:pPr>
            <a:r>
              <a:rPr lang="ru-RU" sz="4400" b="1" dirty="0"/>
              <a:t>Внедрение профессиональных стандартов:</a:t>
            </a:r>
          </a:p>
          <a:p>
            <a:pPr marL="0" indent="0" algn="just">
              <a:buNone/>
            </a:pPr>
            <a:r>
              <a:rPr lang="ru-RU" sz="4400" dirty="0"/>
              <a:t>1.	Должен быть разработан план по организации </a:t>
            </a:r>
            <a:r>
              <a:rPr lang="ru-RU" sz="4400" dirty="0" smtClean="0"/>
              <a:t>применения профессиональных </a:t>
            </a:r>
            <a:r>
              <a:rPr lang="ru-RU" sz="4400" dirty="0"/>
              <a:t>стандартов (в соответствии с Постановлением Правительства от 27 июня 2016 г. № 584</a:t>
            </a:r>
            <a:r>
              <a:rPr lang="ru-RU" sz="4400" dirty="0" smtClean="0"/>
              <a:t>).</a:t>
            </a:r>
            <a:endParaRPr lang="ru-RU" sz="4400" dirty="0"/>
          </a:p>
        </p:txBody>
      </p:sp>
    </p:spTree>
    <p:extLst>
      <p:ext uri="{BB962C8B-B14F-4D97-AF65-F5344CB8AC3E}">
        <p14:creationId xmlns:p14="http://schemas.microsoft.com/office/powerpoint/2010/main" xmlns="" val="13100739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496944" cy="3223120"/>
          </a:xfrm>
        </p:spPr>
        <p:txBody>
          <a:bodyPr/>
          <a:lstStyle/>
          <a:p>
            <a:pPr marL="0" indent="0" algn="ctr">
              <a:buNone/>
            </a:pPr>
            <a:r>
              <a:rPr lang="ru-RU" sz="4400" b="1" dirty="0"/>
              <a:t>Внедрение профессиональных стандартов:</a:t>
            </a:r>
          </a:p>
          <a:p>
            <a:pPr marL="0" indent="0" algn="just">
              <a:buNone/>
            </a:pPr>
            <a:r>
              <a:rPr lang="ru-RU" sz="4400" dirty="0"/>
              <a:t>2.	Планы должны быть реализованы путем выполнения предусмотренных ими мероприятий (был установлен срок до 01.01.2020).</a:t>
            </a:r>
          </a:p>
        </p:txBody>
      </p:sp>
    </p:spTree>
    <p:extLst>
      <p:ext uri="{BB962C8B-B14F-4D97-AF65-F5344CB8AC3E}">
        <p14:creationId xmlns:p14="http://schemas.microsoft.com/office/powerpoint/2010/main" xmlns="" val="3024430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type="title"/>
          </p:nvPr>
        </p:nvSpPr>
        <p:spPr>
          <a:xfrm>
            <a:off x="457200" y="-34925"/>
            <a:ext cx="8229600" cy="1143000"/>
          </a:xfrm>
        </p:spPr>
        <p:txBody>
          <a:bodyPr/>
          <a:lstStyle/>
          <a:p>
            <a:r>
              <a:rPr lang="ru-RU" altLang="ru-RU" smtClean="0">
                <a:solidFill>
                  <a:srgbClr val="00B0F0"/>
                </a:solidFill>
              </a:rPr>
              <a:t>Комментарий</a:t>
            </a:r>
          </a:p>
        </p:txBody>
      </p:sp>
      <p:sp>
        <p:nvSpPr>
          <p:cNvPr id="29699" name="Объект 2"/>
          <p:cNvSpPr>
            <a:spLocks noGrp="1"/>
          </p:cNvSpPr>
          <p:nvPr>
            <p:ph idx="1"/>
          </p:nvPr>
        </p:nvSpPr>
        <p:spPr>
          <a:xfrm>
            <a:off x="0" y="1125538"/>
            <a:ext cx="9036050" cy="5000625"/>
          </a:xfrm>
        </p:spPr>
        <p:txBody>
          <a:bodyPr/>
          <a:lstStyle/>
          <a:p>
            <a:r>
              <a:rPr lang="ru-RU" altLang="ru-RU" sz="4400" smtClean="0"/>
              <a:t>До этого Правительство РФ такими полномочиями не обладало.</a:t>
            </a:r>
          </a:p>
          <a:p>
            <a:r>
              <a:rPr lang="ru-RU" altLang="ru-RU" sz="4400" smtClean="0"/>
              <a:t>Оно вправе было определять лишь требования к системам оплаты труда федеральных учреждений</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88640"/>
            <a:ext cx="8640960" cy="3223120"/>
          </a:xfrm>
        </p:spPr>
        <p:txBody>
          <a:bodyPr/>
          <a:lstStyle/>
          <a:p>
            <a:pPr marL="0" indent="0" algn="ctr">
              <a:buNone/>
            </a:pPr>
            <a:r>
              <a:rPr lang="ru-RU" sz="3800" b="1" dirty="0"/>
              <a:t>Внедрение профессиональных стандартов:</a:t>
            </a:r>
          </a:p>
          <a:p>
            <a:pPr marL="0" indent="0" algn="just">
              <a:buNone/>
            </a:pPr>
            <a:r>
              <a:rPr lang="ru-RU" sz="3800" dirty="0"/>
              <a:t>3.	В трудовые договоры с работниками и/или в должностные инструкции должны быть внесены изменения в части выполняемых работниками функций в соответствии с профессиональными стандартами (если они по данной специальности, должности уже утверждены).</a:t>
            </a:r>
          </a:p>
        </p:txBody>
      </p:sp>
    </p:spTree>
    <p:extLst>
      <p:ext uri="{BB962C8B-B14F-4D97-AF65-F5344CB8AC3E}">
        <p14:creationId xmlns:p14="http://schemas.microsoft.com/office/powerpoint/2010/main" xmlns="" val="40432716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568952" cy="3223120"/>
          </a:xfrm>
        </p:spPr>
        <p:txBody>
          <a:bodyPr/>
          <a:lstStyle/>
          <a:p>
            <a:pPr marL="0" indent="0" algn="just">
              <a:buNone/>
            </a:pPr>
            <a:r>
              <a:rPr lang="ru-RU" sz="3800" b="1" dirty="0"/>
              <a:t>Оценка квалификации работников путем проведения аттестации на соответствие занимаемой должности или выполняемой работе:</a:t>
            </a:r>
          </a:p>
          <a:p>
            <a:pPr marL="0" indent="0" algn="just">
              <a:buNone/>
            </a:pPr>
            <a:r>
              <a:rPr lang="ru-RU" sz="3800" dirty="0"/>
              <a:t>1.	Разработка Положения об аттестации и комплекта других документов, необходимых для проведения аттестации</a:t>
            </a:r>
            <a:r>
              <a:rPr lang="ru-RU" sz="3800" dirty="0" smtClean="0"/>
              <a:t>.</a:t>
            </a:r>
            <a:endParaRPr lang="ru-RU" sz="3800" dirty="0"/>
          </a:p>
        </p:txBody>
      </p:sp>
    </p:spTree>
    <p:extLst>
      <p:ext uri="{BB962C8B-B14F-4D97-AF65-F5344CB8AC3E}">
        <p14:creationId xmlns:p14="http://schemas.microsoft.com/office/powerpoint/2010/main" xmlns="" val="12831869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88640"/>
            <a:ext cx="8568952" cy="3223120"/>
          </a:xfrm>
        </p:spPr>
        <p:txBody>
          <a:bodyPr/>
          <a:lstStyle/>
          <a:p>
            <a:pPr marL="0" indent="0" algn="just">
              <a:buNone/>
            </a:pPr>
            <a:r>
              <a:rPr lang="ru-RU" sz="3700" b="1" dirty="0"/>
              <a:t>Оценка квалификации работников путем проведения аттестации на соответствие занимаемой должности или выполняемой работе:</a:t>
            </a:r>
          </a:p>
          <a:p>
            <a:pPr marL="0" indent="0" algn="just">
              <a:buNone/>
            </a:pPr>
            <a:r>
              <a:rPr lang="ru-RU" sz="3700" dirty="0"/>
              <a:t>2.	Проведение аттестации работников.</a:t>
            </a:r>
          </a:p>
          <a:p>
            <a:pPr marL="0" indent="0" algn="just">
              <a:buNone/>
            </a:pPr>
            <a:r>
              <a:rPr lang="ru-RU" sz="3700" dirty="0"/>
              <a:t>3.	Принятие мер, направленных на повышение квалификации, увольнение работников в соответствии со статьей 83 Трудового кодекса и т.д. (если это требуется по итогам аттестации).</a:t>
            </a:r>
          </a:p>
        </p:txBody>
      </p:sp>
    </p:spTree>
    <p:extLst>
      <p:ext uri="{BB962C8B-B14F-4D97-AF65-F5344CB8AC3E}">
        <p14:creationId xmlns:p14="http://schemas.microsoft.com/office/powerpoint/2010/main" xmlns="" val="24534509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496944" cy="3223120"/>
          </a:xfrm>
        </p:spPr>
        <p:txBody>
          <a:bodyPr/>
          <a:lstStyle/>
          <a:p>
            <a:pPr marL="0" indent="0" algn="just">
              <a:buNone/>
            </a:pPr>
            <a:r>
              <a:rPr lang="ru-RU" sz="5400" dirty="0"/>
              <a:t>Аттестация на соответствие занимаемой должности или выполняемой работе может быть заменена независимой оценкой квалификации</a:t>
            </a:r>
            <a:r>
              <a:rPr lang="ru-RU" sz="5400" dirty="0" smtClean="0"/>
              <a:t>.</a:t>
            </a:r>
            <a:endParaRPr lang="ru-RU" sz="5400" dirty="0"/>
          </a:p>
        </p:txBody>
      </p:sp>
    </p:spTree>
    <p:extLst>
      <p:ext uri="{BB962C8B-B14F-4D97-AF65-F5344CB8AC3E}">
        <p14:creationId xmlns:p14="http://schemas.microsoft.com/office/powerpoint/2010/main" xmlns="" val="2986314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2105"/>
            <a:ext cx="8496944" cy="3223120"/>
          </a:xfrm>
        </p:spPr>
        <p:txBody>
          <a:bodyPr/>
          <a:lstStyle/>
          <a:p>
            <a:pPr marL="0" indent="0" algn="just">
              <a:buNone/>
            </a:pPr>
            <a:r>
              <a:rPr lang="ru-RU" sz="4000" dirty="0"/>
              <a:t>Аккредитация приравнивается к независимой оценке квалификации. Поэтому работники, подлежащие аккредитации могут не проходить процедуру аттестации или независимой оценки квалификации. Это должно быть закреплено локальными нормативными актами учреждения, например, в Положении об аттестации.</a:t>
            </a:r>
          </a:p>
        </p:txBody>
      </p:sp>
    </p:spTree>
    <p:extLst>
      <p:ext uri="{BB962C8B-B14F-4D97-AF65-F5344CB8AC3E}">
        <p14:creationId xmlns:p14="http://schemas.microsoft.com/office/powerpoint/2010/main" xmlns="" val="40361436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96944" cy="3223120"/>
          </a:xfrm>
        </p:spPr>
        <p:txBody>
          <a:bodyPr/>
          <a:lstStyle/>
          <a:p>
            <a:pPr marL="0" indent="0" algn="just">
              <a:buNone/>
            </a:pPr>
            <a:r>
              <a:rPr lang="ru-RU" sz="4400" dirty="0"/>
              <a:t>К сожалению, далеко не всегда эти критерии были соблюдены. </a:t>
            </a:r>
          </a:p>
          <a:p>
            <a:pPr marL="0" indent="0" algn="just">
              <a:buNone/>
            </a:pPr>
            <a:r>
              <a:rPr lang="ru-RU" sz="4400" dirty="0"/>
              <a:t>Однако даже грамотное создание предпосылок не гарантирует того, что эффективный контракт был реализован правильно. Поэтому нужно оценить и сам эффективный контракт.</a:t>
            </a:r>
          </a:p>
        </p:txBody>
      </p:sp>
    </p:spTree>
    <p:extLst>
      <p:ext uri="{BB962C8B-B14F-4D97-AF65-F5344CB8AC3E}">
        <p14:creationId xmlns:p14="http://schemas.microsoft.com/office/powerpoint/2010/main" xmlns="" val="22384782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Заголовок 1"/>
          <p:cNvSpPr>
            <a:spLocks noGrp="1"/>
          </p:cNvSpPr>
          <p:nvPr>
            <p:ph type="title"/>
          </p:nvPr>
        </p:nvSpPr>
        <p:spPr/>
        <p:txBody>
          <a:bodyPr/>
          <a:lstStyle/>
          <a:p>
            <a:endParaRPr lang="ru-RU" altLang="ru-RU" smtClean="0"/>
          </a:p>
        </p:txBody>
      </p:sp>
      <p:sp>
        <p:nvSpPr>
          <p:cNvPr id="47107" name="Объект 2"/>
          <p:cNvSpPr>
            <a:spLocks noGrp="1"/>
          </p:cNvSpPr>
          <p:nvPr>
            <p:ph idx="1"/>
          </p:nvPr>
        </p:nvSpPr>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Главное в эффективном контракте – это не повышение заработной платы, а </a:t>
            </a:r>
            <a:r>
              <a:rPr lang="ru-RU" altLang="ru-RU" sz="3600" b="1" i="1" smtClean="0">
                <a:latin typeface="Arial" panose="020B0604020202020204" pitchFamily="34" charset="0"/>
                <a:cs typeface="Arial" panose="020B0604020202020204" pitchFamily="34" charset="0"/>
              </a:rPr>
              <a:t>привязка зарплаты к результатам труда с целью стимулирования лучших результатов. </a:t>
            </a:r>
          </a:p>
        </p:txBody>
      </p:sp>
    </p:spTree>
    <p:extLst>
      <p:ext uri="{BB962C8B-B14F-4D97-AF65-F5344CB8AC3E}">
        <p14:creationId xmlns:p14="http://schemas.microsoft.com/office/powerpoint/2010/main" xmlns="" val="57143427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Заголовок 1"/>
          <p:cNvSpPr>
            <a:spLocks noGrp="1"/>
          </p:cNvSpPr>
          <p:nvPr>
            <p:ph type="title"/>
          </p:nvPr>
        </p:nvSpPr>
        <p:spPr/>
        <p:txBody>
          <a:bodyPr/>
          <a:lstStyle/>
          <a:p>
            <a:endParaRPr lang="ru-RU" altLang="ru-RU" smtClean="0"/>
          </a:p>
        </p:txBody>
      </p:sp>
      <p:sp>
        <p:nvSpPr>
          <p:cNvPr id="48131" name="Объект 2"/>
          <p:cNvSpPr>
            <a:spLocks noGrp="1"/>
          </p:cNvSpPr>
          <p:nvPr>
            <p:ph idx="1"/>
          </p:nvPr>
        </p:nvSpPr>
        <p:spPr>
          <a:xfrm>
            <a:off x="684213" y="1600200"/>
            <a:ext cx="8002587" cy="4525963"/>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Благодаря этому зачастую можно добиться лучшего результата меньшей численностью, но с фактическим сохранением кадрового потенциала (оцениваемого через реальные, а не потенциальные показатели). </a:t>
            </a:r>
          </a:p>
        </p:txBody>
      </p:sp>
    </p:spTree>
    <p:extLst>
      <p:ext uri="{BB962C8B-B14F-4D97-AF65-F5344CB8AC3E}">
        <p14:creationId xmlns:p14="http://schemas.microsoft.com/office/powerpoint/2010/main" xmlns="" val="321430530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Заголовок 1"/>
          <p:cNvSpPr>
            <a:spLocks noGrp="1"/>
          </p:cNvSpPr>
          <p:nvPr>
            <p:ph type="title"/>
          </p:nvPr>
        </p:nvSpPr>
        <p:spPr/>
        <p:txBody>
          <a:bodyPr/>
          <a:lstStyle/>
          <a:p>
            <a:endParaRPr lang="ru-RU" altLang="ru-RU" smtClean="0"/>
          </a:p>
        </p:txBody>
      </p:sp>
      <p:sp>
        <p:nvSpPr>
          <p:cNvPr id="49155" name="Объект 2"/>
          <p:cNvSpPr>
            <a:spLocks noGrp="1"/>
          </p:cNvSpPr>
          <p:nvPr>
            <p:ph idx="1"/>
          </p:nvPr>
        </p:nvSpPr>
        <p:spPr>
          <a:xfrm>
            <a:off x="684213" y="1600200"/>
            <a:ext cx="8002587" cy="4421188"/>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Но это требует дифференциации оплаты труда: большей оплаты труда тех, кто добивается лучших результатов, и снижения оплаты труда (по крайней мере, относительной) тех, чьи результаты хуже. </a:t>
            </a:r>
          </a:p>
        </p:txBody>
      </p:sp>
    </p:spTree>
    <p:extLst>
      <p:ext uri="{BB962C8B-B14F-4D97-AF65-F5344CB8AC3E}">
        <p14:creationId xmlns:p14="http://schemas.microsoft.com/office/powerpoint/2010/main" xmlns="" val="230746271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p:txBody>
          <a:bodyPr/>
          <a:lstStyle/>
          <a:p>
            <a:endParaRPr lang="ru-RU" altLang="ru-RU" smtClean="0"/>
          </a:p>
        </p:txBody>
      </p:sp>
      <p:sp>
        <p:nvSpPr>
          <p:cNvPr id="50179" name="Объект 2"/>
          <p:cNvSpPr>
            <a:spLocks noGrp="1"/>
          </p:cNvSpPr>
          <p:nvPr>
            <p:ph idx="1"/>
          </p:nvPr>
        </p:nvSpPr>
        <p:spPr>
          <a:xfrm>
            <a:off x="684213" y="1600200"/>
            <a:ext cx="8002587" cy="4421188"/>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Системы оплаты труда работников учреждений</a:t>
            </a:r>
            <a:r>
              <a:rPr lang="ru-RU" altLang="ru-RU" sz="3600" b="1" smtClean="0">
                <a:latin typeface="Arial" panose="020B0604020202020204" pitchFamily="34" charset="0"/>
                <a:cs typeface="Arial" panose="020B0604020202020204" pitchFamily="34" charset="0"/>
              </a:rPr>
              <a:t> </a:t>
            </a:r>
            <a:r>
              <a:rPr lang="ru-RU" altLang="ru-RU" sz="3600" smtClean="0">
                <a:latin typeface="Arial" panose="020B0604020202020204" pitchFamily="34" charset="0"/>
                <a:cs typeface="Arial" panose="020B0604020202020204" pitchFamily="34" charset="0"/>
              </a:rPr>
              <a:t>должны обеспечивать дифференциацию оплаты труда – это неотъемлемое требование</a:t>
            </a:r>
            <a:r>
              <a:rPr lang="ru-RU" altLang="ru-RU" sz="3600" b="1" i="1" smtClean="0">
                <a:latin typeface="Arial" panose="020B0604020202020204" pitchFamily="34" charset="0"/>
                <a:cs typeface="Arial" panose="020B0604020202020204" pitchFamily="34" charset="0"/>
              </a:rPr>
              <a:t> </a:t>
            </a:r>
            <a:r>
              <a:rPr lang="ru-RU" altLang="ru-RU" sz="3600" smtClean="0">
                <a:latin typeface="Arial" panose="020B0604020202020204" pitchFamily="34" charset="0"/>
                <a:cs typeface="Arial" panose="020B0604020202020204" pitchFamily="34" charset="0"/>
              </a:rPr>
              <a:t>эффективного контракта.</a:t>
            </a:r>
          </a:p>
        </p:txBody>
      </p:sp>
    </p:spTree>
    <p:extLst>
      <p:ext uri="{BB962C8B-B14F-4D97-AF65-F5344CB8AC3E}">
        <p14:creationId xmlns:p14="http://schemas.microsoft.com/office/powerpoint/2010/main" xmlns="" val="3406576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981075"/>
            <a:ext cx="9144000" cy="2592388"/>
          </a:xfrm>
        </p:spPr>
        <p:txBody>
          <a:bodyPr/>
          <a:lstStyle/>
          <a:p>
            <a:pPr marL="0" indent="457200" algn="just">
              <a:lnSpc>
                <a:spcPct val="75000"/>
              </a:lnSpc>
              <a:spcBef>
                <a:spcPts val="0"/>
              </a:spcBef>
              <a:buFont typeface="Arial" pitchFamily="34" charset="0"/>
              <a:buNone/>
              <a:defRPr/>
            </a:pPr>
            <a:r>
              <a:rPr lang="ru-RU" sz="2400" dirty="0">
                <a:latin typeface="Times New Roman" panose="02020603050405020304" pitchFamily="18" charset="0"/>
                <a:cs typeface="Times New Roman" panose="02020603050405020304" pitchFamily="18" charset="0"/>
              </a:rPr>
              <a:t>Системы оплаты труда (в том числе тарифные системы оплаты труда) работников государственных и муниципальных учреждений устанавливаются:</a:t>
            </a:r>
          </a:p>
          <a:p>
            <a:pPr algn="just">
              <a:lnSpc>
                <a:spcPct val="75000"/>
              </a:lnSpc>
              <a:spcBef>
                <a:spcPts val="0"/>
              </a:spcBef>
              <a:defRPr/>
            </a:pPr>
            <a:r>
              <a:rPr lang="ru-RU" sz="2400" dirty="0">
                <a:latin typeface="Times New Roman" panose="02020603050405020304" pitchFamily="18" charset="0"/>
                <a:cs typeface="Times New Roman" panose="02020603050405020304" pitchFamily="18" charset="0"/>
              </a:rPr>
              <a:t>в федеральных государственных учреждениях - коллективными договорами, соглашениями, локальными нормативными актами в соответствии с федеральными законами и иными нормативными правовыми актами Российской Федерации;</a:t>
            </a:r>
          </a:p>
          <a:p>
            <a:pPr algn="just">
              <a:lnSpc>
                <a:spcPct val="75000"/>
              </a:lnSpc>
              <a:spcBef>
                <a:spcPts val="0"/>
              </a:spcBef>
              <a:defRPr/>
            </a:pPr>
            <a:r>
              <a:rPr lang="ru-RU" sz="2400" dirty="0">
                <a:latin typeface="Times New Roman" panose="02020603050405020304" pitchFamily="18" charset="0"/>
                <a:cs typeface="Times New Roman" panose="02020603050405020304" pitchFamily="18" charset="0"/>
              </a:rPr>
              <a:t>в государственных учреждениях субъектов Российской Федерации - коллективными договорами, соглашениями, локальными нормативными актами в соответствии с федеральными законами и иными нормативными правовыми актами Российской Федерации, законами и иными нормативными правовыми актами субъектов Российской Федерации;</a:t>
            </a:r>
          </a:p>
          <a:p>
            <a:pPr algn="just">
              <a:lnSpc>
                <a:spcPct val="75000"/>
              </a:lnSpc>
              <a:spcBef>
                <a:spcPts val="0"/>
              </a:spcBef>
              <a:defRPr/>
            </a:pPr>
            <a:r>
              <a:rPr lang="ru-RU" sz="2400" dirty="0">
                <a:latin typeface="Times New Roman" panose="02020603050405020304" pitchFamily="18" charset="0"/>
                <a:cs typeface="Times New Roman" panose="02020603050405020304" pitchFamily="18" charset="0"/>
              </a:rPr>
              <a:t>в муниципальных учреждениях - коллективными договорами, соглашениями, локальными нормативными актами в соответствии с федеральными законами и иными нормативными правовыми актами Российской Федерации, законами и иными нормативными правовыми актами субъектов Российской Федерации и нормативными правовыми актами органов местного самоуправления.</a:t>
            </a:r>
          </a:p>
          <a:p>
            <a:pPr marL="0" indent="457200" algn="just">
              <a:buFont typeface="Arial" pitchFamily="34" charset="0"/>
              <a:buNone/>
              <a:defRPr/>
            </a:pPr>
            <a:endParaRPr lang="ru-RU" sz="2000" dirty="0">
              <a:latin typeface="Times New Roman" panose="02020603050405020304" pitchFamily="18" charset="0"/>
              <a:cs typeface="Times New Roman" panose="02020603050405020304" pitchFamily="18" charset="0"/>
            </a:endParaRPr>
          </a:p>
        </p:txBody>
      </p:sp>
      <p:sp>
        <p:nvSpPr>
          <p:cNvPr id="30723" name="Заголовок 1"/>
          <p:cNvSpPr>
            <a:spLocks noGrp="1"/>
          </p:cNvSpPr>
          <p:nvPr>
            <p:ph type="title"/>
          </p:nvPr>
        </p:nvSpPr>
        <p:spPr>
          <a:xfrm>
            <a:off x="406400" y="115888"/>
            <a:ext cx="8520113" cy="792162"/>
          </a:xfrm>
        </p:spPr>
        <p:txBody>
          <a:bodyPr/>
          <a:lstStyle/>
          <a:p>
            <a:r>
              <a:rPr lang="ru-RU" altLang="ru-RU" sz="2400" b="1" smtClean="0">
                <a:latin typeface="Times New Roman" pitchFamily="18" charset="0"/>
                <a:cs typeface="Times New Roman" pitchFamily="18" charset="0"/>
              </a:rPr>
              <a:t>Статья 144. Системы оплаты труда работников государственных и муниципальных учреждений</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428625"/>
            <a:ext cx="8229600" cy="5483225"/>
          </a:xfrm>
        </p:spPr>
        <p:txBody>
          <a:bodyPr>
            <a:normAutofit lnSpcReduction="10000"/>
          </a:bodyPr>
          <a:lstStyle/>
          <a:p>
            <a:pPr marL="0" indent="0" algn="ctr">
              <a:buFont typeface="Arial" panose="020B0604020202020204" pitchFamily="34" charset="0"/>
              <a:buNone/>
              <a:defRPr/>
            </a:pPr>
            <a:r>
              <a:rPr lang="ru-RU" altLang="ru-RU" sz="3600" b="1" dirty="0" smtClean="0">
                <a:latin typeface="Times New Roman" pitchFamily="18" charset="0"/>
                <a:cs typeface="Times New Roman" pitchFamily="18" charset="0"/>
              </a:rPr>
              <a:t>Системы оплаты труда работников учреждений должны обеспечивать:</a:t>
            </a:r>
          </a:p>
          <a:p>
            <a:pPr>
              <a:defRPr/>
            </a:pPr>
            <a:r>
              <a:rPr lang="ru-RU" altLang="ru-RU" b="1" i="1" dirty="0" smtClean="0">
                <a:latin typeface="Times New Roman" pitchFamily="18" charset="0"/>
                <a:cs typeface="Times New Roman" pitchFamily="18" charset="0"/>
              </a:rPr>
              <a:t>дифференциацию </a:t>
            </a:r>
            <a:r>
              <a:rPr lang="ru-RU" altLang="ru-RU" b="1" i="1" dirty="0">
                <a:latin typeface="Times New Roman" pitchFamily="18" charset="0"/>
                <a:cs typeface="Times New Roman" pitchFamily="18" charset="0"/>
              </a:rPr>
              <a:t>оплаты труда</a:t>
            </a:r>
            <a:r>
              <a:rPr lang="ru-RU" altLang="ru-RU" dirty="0">
                <a:latin typeface="Times New Roman" pitchFamily="18" charset="0"/>
                <a:cs typeface="Times New Roman" pitchFamily="18" charset="0"/>
              </a:rPr>
              <a:t> работников, выполняющих работы различной сложности;</a:t>
            </a:r>
          </a:p>
          <a:p>
            <a:pPr>
              <a:defRPr/>
            </a:pPr>
            <a:r>
              <a:rPr lang="ru-RU" altLang="ru-RU" dirty="0">
                <a:latin typeface="Times New Roman" pitchFamily="18" charset="0"/>
                <a:cs typeface="Times New Roman" pitchFamily="18" charset="0"/>
              </a:rPr>
              <a:t>установление оплаты труда </a:t>
            </a:r>
            <a:r>
              <a:rPr lang="ru-RU" altLang="ru-RU" b="1" i="1" dirty="0">
                <a:latin typeface="Times New Roman" pitchFamily="18" charset="0"/>
                <a:cs typeface="Times New Roman" pitchFamily="18" charset="0"/>
              </a:rPr>
              <a:t>в зависимости от качества оказываемых государственных (муниципальных) услуг </a:t>
            </a:r>
            <a:r>
              <a:rPr lang="ru-RU" altLang="ru-RU" dirty="0">
                <a:latin typeface="Times New Roman" pitchFamily="18" charset="0"/>
                <a:cs typeface="Times New Roman" pitchFamily="18" charset="0"/>
              </a:rPr>
              <a:t>(выполняемых работ) и эффективности деятельности работников по заданным критериям и показателям.</a:t>
            </a:r>
          </a:p>
          <a:p>
            <a:pPr>
              <a:defRPr/>
            </a:pPr>
            <a:endParaRPr lang="ru-RU" dirty="0"/>
          </a:p>
        </p:txBody>
      </p:sp>
    </p:spTree>
    <p:extLst>
      <p:ext uri="{BB962C8B-B14F-4D97-AF65-F5344CB8AC3E}">
        <p14:creationId xmlns:p14="http://schemas.microsoft.com/office/powerpoint/2010/main" xmlns="" val="361072018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Заголовок 1"/>
          <p:cNvSpPr>
            <a:spLocks noGrp="1"/>
          </p:cNvSpPr>
          <p:nvPr>
            <p:ph type="title"/>
          </p:nvPr>
        </p:nvSpPr>
        <p:spPr>
          <a:xfrm>
            <a:off x="439738" y="115888"/>
            <a:ext cx="8507412" cy="1143000"/>
          </a:xfrm>
        </p:spPr>
        <p:txBody>
          <a:bodyPr/>
          <a:lstStyle/>
          <a:p>
            <a:r>
              <a:rPr lang="ru-RU" altLang="ru-RU" sz="4000" smtClean="0">
                <a:latin typeface="Arial" panose="020B0604020202020204" pitchFamily="34" charset="0"/>
                <a:cs typeface="Arial" panose="020B0604020202020204" pitchFamily="34" charset="0"/>
              </a:rPr>
              <a:t>Каждый руководитель, экономист должны задаться вопросами: </a:t>
            </a:r>
            <a:endParaRPr lang="ru-RU" altLang="ru-RU" sz="4000" smtClean="0"/>
          </a:p>
        </p:txBody>
      </p:sp>
      <p:sp>
        <p:nvSpPr>
          <p:cNvPr id="51203" name="Объект 2"/>
          <p:cNvSpPr>
            <a:spLocks noGrp="1"/>
          </p:cNvSpPr>
          <p:nvPr>
            <p:ph idx="1"/>
          </p:nvPr>
        </p:nvSpPr>
        <p:spPr>
          <a:xfrm>
            <a:off x="0" y="1258888"/>
            <a:ext cx="9144000" cy="4525962"/>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 Реализуются ли в Вашем учреждении это требование? </a:t>
            </a:r>
          </a:p>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 Зарплата повышается потому, что результаты становятся лучше, или потому, что нужно повышать зарплату</a:t>
            </a:r>
          </a:p>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 Зарплата работников связана с результатами труда или с количеством занимаемых работником ставок?</a:t>
            </a:r>
          </a:p>
        </p:txBody>
      </p:sp>
    </p:spTree>
    <p:extLst>
      <p:ext uri="{BB962C8B-B14F-4D97-AF65-F5344CB8AC3E}">
        <p14:creationId xmlns:p14="http://schemas.microsoft.com/office/powerpoint/2010/main" xmlns="" val="339269409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Заголовок 1"/>
          <p:cNvSpPr>
            <a:spLocks noGrp="1"/>
          </p:cNvSpPr>
          <p:nvPr>
            <p:ph type="title"/>
          </p:nvPr>
        </p:nvSpPr>
        <p:spPr/>
        <p:txBody>
          <a:bodyPr/>
          <a:lstStyle/>
          <a:p>
            <a:endParaRPr lang="ru-RU" altLang="ru-RU" smtClean="0"/>
          </a:p>
        </p:txBody>
      </p:sp>
      <p:sp>
        <p:nvSpPr>
          <p:cNvPr id="52227" name="Объект 2"/>
          <p:cNvSpPr>
            <a:spLocks noGrp="1"/>
          </p:cNvSpPr>
          <p:nvPr>
            <p:ph idx="1"/>
          </p:nvPr>
        </p:nvSpPr>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Анализ систем оплаты труда (как региональных, так и принятых в самих учреждениях) показывает, что зачастую они далеки от стимулирующих. </a:t>
            </a:r>
          </a:p>
        </p:txBody>
      </p:sp>
    </p:spTree>
    <p:extLst>
      <p:ext uri="{BB962C8B-B14F-4D97-AF65-F5344CB8AC3E}">
        <p14:creationId xmlns:p14="http://schemas.microsoft.com/office/powerpoint/2010/main" xmlns="" val="93247870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p:txBody>
          <a:bodyPr/>
          <a:lstStyle/>
          <a:p>
            <a:endParaRPr lang="ru-RU" altLang="ru-RU" smtClean="0"/>
          </a:p>
        </p:txBody>
      </p:sp>
      <p:sp>
        <p:nvSpPr>
          <p:cNvPr id="53251" name="Объект 2"/>
          <p:cNvSpPr>
            <a:spLocks noGrp="1"/>
          </p:cNvSpPr>
          <p:nvPr>
            <p:ph idx="1"/>
          </p:nvPr>
        </p:nvSpPr>
        <p:spPr>
          <a:xfrm>
            <a:off x="755650" y="1600200"/>
            <a:ext cx="7931150" cy="4525963"/>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Особенно наглядно это видно при рассмотрении установленных показателей и критериев оценки эффективности деятельности работников. </a:t>
            </a:r>
          </a:p>
        </p:txBody>
      </p:sp>
    </p:spTree>
    <p:extLst>
      <p:ext uri="{BB962C8B-B14F-4D97-AF65-F5344CB8AC3E}">
        <p14:creationId xmlns:p14="http://schemas.microsoft.com/office/powerpoint/2010/main" xmlns="" val="26170800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Заголовок 1"/>
          <p:cNvSpPr>
            <a:spLocks noGrp="1"/>
          </p:cNvSpPr>
          <p:nvPr>
            <p:ph type="title"/>
          </p:nvPr>
        </p:nvSpPr>
        <p:spPr/>
        <p:txBody>
          <a:bodyPr/>
          <a:lstStyle/>
          <a:p>
            <a:endParaRPr lang="ru-RU" altLang="ru-RU" smtClean="0"/>
          </a:p>
        </p:txBody>
      </p:sp>
      <p:sp>
        <p:nvSpPr>
          <p:cNvPr id="54275" name="Объект 2"/>
          <p:cNvSpPr>
            <a:spLocks noGrp="1"/>
          </p:cNvSpPr>
          <p:nvPr>
            <p:ph idx="1"/>
          </p:nvPr>
        </p:nvSpPr>
        <p:spPr>
          <a:xfrm>
            <a:off x="755650" y="1600200"/>
            <a:ext cx="7931150" cy="4525963"/>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Сплошь и рядом в них включают такие как «отсутствие нарушений», «отсутствие жалоб», «своевременное выполнение обязанностей» и т.д. </a:t>
            </a:r>
          </a:p>
        </p:txBody>
      </p:sp>
    </p:spTree>
    <p:extLst>
      <p:ext uri="{BB962C8B-B14F-4D97-AF65-F5344CB8AC3E}">
        <p14:creationId xmlns:p14="http://schemas.microsoft.com/office/powerpoint/2010/main" xmlns="" val="132636506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Заголовок 1"/>
          <p:cNvSpPr>
            <a:spLocks noGrp="1"/>
          </p:cNvSpPr>
          <p:nvPr>
            <p:ph type="title"/>
          </p:nvPr>
        </p:nvSpPr>
        <p:spPr/>
        <p:txBody>
          <a:bodyPr/>
          <a:lstStyle/>
          <a:p>
            <a:endParaRPr lang="ru-RU" altLang="ru-RU" smtClean="0"/>
          </a:p>
        </p:txBody>
      </p:sp>
      <p:sp>
        <p:nvSpPr>
          <p:cNvPr id="55299" name="Объект 2"/>
          <p:cNvSpPr>
            <a:spLocks noGrp="1"/>
          </p:cNvSpPr>
          <p:nvPr>
            <p:ph idx="1"/>
          </p:nvPr>
        </p:nvSpPr>
        <p:spPr>
          <a:xfrm>
            <a:off x="755650" y="1600200"/>
            <a:ext cx="7931150" cy="4525963"/>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Но ведь за это работник получает свой оклад. Нельзя давать дополнительные выплаты за отсутствие нарушений, за выполнение своих прямых обязанностей. </a:t>
            </a:r>
          </a:p>
        </p:txBody>
      </p:sp>
    </p:spTree>
    <p:extLst>
      <p:ext uri="{BB962C8B-B14F-4D97-AF65-F5344CB8AC3E}">
        <p14:creationId xmlns:p14="http://schemas.microsoft.com/office/powerpoint/2010/main" xmlns="" val="312971814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Объект 2"/>
          <p:cNvSpPr>
            <a:spLocks noGrp="1"/>
          </p:cNvSpPr>
          <p:nvPr>
            <p:ph idx="1"/>
          </p:nvPr>
        </p:nvSpPr>
        <p:spPr>
          <a:xfrm>
            <a:off x="457200" y="404813"/>
            <a:ext cx="8578850" cy="4525962"/>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Эффективный контракт предполагает улучшение результатов труда по сравнению с плановыми, по сравнению с достигнутыми.</a:t>
            </a:r>
          </a:p>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Недопустимы и выплаты, предусматривающие субъективную оценку типа «за добросовестное выполнение своих обязанностей».</a:t>
            </a:r>
          </a:p>
          <a:p>
            <a:pPr marL="0" indent="0">
              <a:buFont typeface="Arial" panose="020B0604020202020204" pitchFamily="34" charset="0"/>
              <a:buNone/>
            </a:pPr>
            <a:endParaRPr lang="ru-RU" altLang="ru-RU" sz="360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28149980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Объект 2"/>
          <p:cNvSpPr>
            <a:spLocks noGrp="1"/>
          </p:cNvSpPr>
          <p:nvPr>
            <p:ph idx="1"/>
          </p:nvPr>
        </p:nvSpPr>
        <p:spPr>
          <a:xfrm>
            <a:off x="179388" y="260350"/>
            <a:ext cx="8856662" cy="5865813"/>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Далее. Что стимулируют такие выплаты как «персональная надбавка»? </a:t>
            </a:r>
          </a:p>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Что стимулирует распространенная выплата «за интенсивность труда»? </a:t>
            </a:r>
          </a:p>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Что такое вообще, интенсивность труда? </a:t>
            </a:r>
          </a:p>
        </p:txBody>
      </p:sp>
    </p:spTree>
    <p:extLst>
      <p:ext uri="{BB962C8B-B14F-4D97-AF65-F5344CB8AC3E}">
        <p14:creationId xmlns:p14="http://schemas.microsoft.com/office/powerpoint/2010/main" xmlns="" val="417055002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Объект 2"/>
          <p:cNvSpPr>
            <a:spLocks noGrp="1"/>
          </p:cNvSpPr>
          <p:nvPr>
            <p:ph idx="1"/>
          </p:nvPr>
        </p:nvSpPr>
        <p:spPr>
          <a:xfrm>
            <a:off x="250825" y="404813"/>
            <a:ext cx="8785225" cy="5721350"/>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Это, условно говоря, степень потоотделения в единицу времени! Это затраты труда. </a:t>
            </a:r>
          </a:p>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Мы должны платить не за пот, не за затраты, а за результаты. </a:t>
            </a:r>
          </a:p>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Только тогда что-то может сдвинуться с места, только тогда работники начнут немного шевелиться.</a:t>
            </a:r>
          </a:p>
        </p:txBody>
      </p:sp>
    </p:spTree>
    <p:extLst>
      <p:ext uri="{BB962C8B-B14F-4D97-AF65-F5344CB8AC3E}">
        <p14:creationId xmlns:p14="http://schemas.microsoft.com/office/powerpoint/2010/main" xmlns="" val="370935914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p:txBody>
          <a:bodyPr/>
          <a:lstStyle/>
          <a:p>
            <a:endParaRPr lang="ru-RU" altLang="ru-RU" smtClean="0"/>
          </a:p>
        </p:txBody>
      </p:sp>
      <p:sp>
        <p:nvSpPr>
          <p:cNvPr id="59395" name="Объект 2"/>
          <p:cNvSpPr>
            <a:spLocks noGrp="1"/>
          </p:cNvSpPr>
          <p:nvPr>
            <p:ph idx="1"/>
          </p:nvPr>
        </p:nvSpPr>
        <p:spPr>
          <a:xfrm>
            <a:off x="1042988" y="2133600"/>
            <a:ext cx="7643812" cy="4525963"/>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У нас масса прямо противоположных примеров. </a:t>
            </a:r>
          </a:p>
        </p:txBody>
      </p:sp>
    </p:spTree>
    <p:extLst>
      <p:ext uri="{BB962C8B-B14F-4D97-AF65-F5344CB8AC3E}">
        <p14:creationId xmlns:p14="http://schemas.microsoft.com/office/powerpoint/2010/main" xmlns="" val="3081770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5888"/>
            <a:ext cx="9144000" cy="4525962"/>
          </a:xfrm>
        </p:spPr>
        <p:txBody>
          <a:bodyPr/>
          <a:lstStyle/>
          <a:p>
            <a:pPr marL="0" indent="0" algn="ctr">
              <a:buFont typeface="Arial" pitchFamily="34" charset="0"/>
              <a:buNone/>
              <a:defRPr/>
            </a:pPr>
            <a:r>
              <a:rPr lang="ru-RU" sz="4000" b="1" dirty="0"/>
              <a:t>Федеральный закон от 9 ноября 2020 г. № </a:t>
            </a:r>
            <a:r>
              <a:rPr lang="ru-RU" sz="4000" b="1" dirty="0" smtClean="0"/>
              <a:t>362-ФЗ “</a:t>
            </a:r>
            <a:r>
              <a:rPr lang="ru-RU" sz="4000" b="1" dirty="0"/>
              <a:t>О внесении изменений в Трудовой кодекс Российской Федерации”</a:t>
            </a:r>
          </a:p>
          <a:p>
            <a:pPr>
              <a:defRPr/>
            </a:pPr>
            <a:endParaRPr lang="ru-RU"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Объект 2"/>
          <p:cNvSpPr>
            <a:spLocks noGrp="1"/>
          </p:cNvSpPr>
          <p:nvPr>
            <p:ph idx="1"/>
          </p:nvPr>
        </p:nvSpPr>
        <p:spPr>
          <a:xfrm>
            <a:off x="479425" y="846138"/>
            <a:ext cx="8229600" cy="4525962"/>
          </a:xfrm>
        </p:spPr>
        <p:txBody>
          <a:bodyPr/>
          <a:lstStyle/>
          <a:p>
            <a:pPr marL="0" indent="0">
              <a:buFont typeface="Arial" panose="020B0604020202020204" pitchFamily="34" charset="0"/>
              <a:buNone/>
            </a:pPr>
            <a:r>
              <a:rPr lang="ru-RU" altLang="ru-RU" sz="3600" smtClean="0">
                <a:latin typeface="Arial" panose="020B0604020202020204" pitchFamily="34" charset="0"/>
                <a:cs typeface="Arial" panose="020B0604020202020204" pitchFamily="34" charset="0"/>
              </a:rPr>
              <a:t>В одном из регионов от учреждений потребовали, чтобы они уже в январе рассчитали стоимость баллов по каждому сотруднику на весь предстоящий год – по декабрь включительно, и включили это в трудовой договор. </a:t>
            </a:r>
          </a:p>
        </p:txBody>
      </p:sp>
    </p:spTree>
    <p:extLst>
      <p:ext uri="{BB962C8B-B14F-4D97-AF65-F5344CB8AC3E}">
        <p14:creationId xmlns:p14="http://schemas.microsoft.com/office/powerpoint/2010/main" xmlns="" val="361061769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Объект 2"/>
          <p:cNvSpPr>
            <a:spLocks noGrp="1"/>
          </p:cNvSpPr>
          <p:nvPr>
            <p:ph idx="1"/>
          </p:nvPr>
        </p:nvSpPr>
        <p:spPr>
          <a:xfrm>
            <a:off x="684213" y="1268413"/>
            <a:ext cx="8229600" cy="4525962"/>
          </a:xfrm>
        </p:spPr>
        <p:txBody>
          <a:bodyPr/>
          <a:lstStyle/>
          <a:p>
            <a:pPr marL="0" indent="0" algn="ctr">
              <a:buFont typeface="Arial" panose="020B0604020202020204" pitchFamily="34" charset="0"/>
              <a:buNone/>
            </a:pPr>
            <a:r>
              <a:rPr lang="ru-RU" altLang="ru-RU" sz="3600" smtClean="0">
                <a:latin typeface="Arial" panose="020B0604020202020204" pitchFamily="34" charset="0"/>
                <a:cs typeface="Arial" panose="020B0604020202020204" pitchFamily="34" charset="0"/>
              </a:rPr>
              <a:t>Если работник знает свои баллы, будет ли он что-то стараться делать?</a:t>
            </a:r>
          </a:p>
          <a:p>
            <a:pPr marL="0" indent="0" algn="ctr">
              <a:buFont typeface="Arial" panose="020B0604020202020204" pitchFamily="34" charset="0"/>
              <a:buNone/>
            </a:pPr>
            <a:r>
              <a:rPr lang="ru-RU" altLang="ru-RU" sz="3600" smtClean="0">
                <a:latin typeface="Arial" panose="020B0604020202020204" pitchFamily="34" charset="0"/>
                <a:cs typeface="Arial" panose="020B0604020202020204" pitchFamily="34" charset="0"/>
              </a:rPr>
              <a:t>Конечно, нет! </a:t>
            </a:r>
          </a:p>
        </p:txBody>
      </p:sp>
    </p:spTree>
    <p:extLst>
      <p:ext uri="{BB962C8B-B14F-4D97-AF65-F5344CB8AC3E}">
        <p14:creationId xmlns:p14="http://schemas.microsoft.com/office/powerpoint/2010/main" xmlns="" val="171627890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ъект 3"/>
          <p:cNvSpPr>
            <a:spLocks noGrp="1"/>
          </p:cNvSpPr>
          <p:nvPr>
            <p:ph idx="1"/>
          </p:nvPr>
        </p:nvSpPr>
        <p:spPr>
          <a:xfrm>
            <a:off x="457200" y="571500"/>
            <a:ext cx="8229600" cy="5357813"/>
          </a:xfrm>
        </p:spPr>
        <p:txBody>
          <a:bodyPr anchor="ctr"/>
          <a:lstStyle/>
          <a:p>
            <a:pPr>
              <a:buFont typeface="Arial" panose="020B0604020202020204" pitchFamily="34" charset="0"/>
              <a:buNone/>
            </a:pPr>
            <a:r>
              <a:rPr lang="ru-RU" altLang="ru-RU" smtClean="0"/>
              <a:t>    </a:t>
            </a:r>
            <a:r>
              <a:rPr lang="ru-RU" altLang="ru-RU" smtClean="0">
                <a:latin typeface="Times New Roman" panose="02020603050405020304" pitchFamily="18" charset="0"/>
                <a:cs typeface="Times New Roman" panose="02020603050405020304" pitchFamily="18" charset="0"/>
              </a:rPr>
              <a:t>Достижение показателей, определенных указами Президента Российской Федерации от 7 мая 2012 г. </a:t>
            </a:r>
            <a:r>
              <a:rPr lang="ru-RU" altLang="ru-RU" smtClean="0">
                <a:latin typeface="Times New Roman" panose="02020603050405020304" pitchFamily="18" charset="0"/>
                <a:cs typeface="Times New Roman" panose="02020603050405020304" pitchFamily="18" charset="0"/>
                <a:hlinkClick r:id="rId2"/>
              </a:rPr>
              <a:t>N 597</a:t>
            </a:r>
            <a:r>
              <a:rPr lang="ru-RU" altLang="ru-RU" smtClean="0">
                <a:latin typeface="Times New Roman" panose="02020603050405020304" pitchFamily="18" charset="0"/>
                <a:cs typeface="Times New Roman" panose="02020603050405020304" pitchFamily="18" charset="0"/>
              </a:rPr>
              <a:t> и от 1 июня 2012 г. </a:t>
            </a:r>
            <a:r>
              <a:rPr lang="ru-RU" altLang="ru-RU" smtClean="0">
                <a:latin typeface="Times New Roman" panose="02020603050405020304" pitchFamily="18" charset="0"/>
                <a:cs typeface="Times New Roman" panose="02020603050405020304" pitchFamily="18" charset="0"/>
                <a:hlinkClick r:id="rId3"/>
              </a:rPr>
              <a:t>N 761</a:t>
            </a:r>
            <a:r>
              <a:rPr lang="ru-RU" altLang="ru-RU" smtClean="0">
                <a:latin typeface="Times New Roman" panose="02020603050405020304" pitchFamily="18" charset="0"/>
                <a:cs typeface="Times New Roman" panose="02020603050405020304" pitchFamily="18" charset="0"/>
              </a:rPr>
              <a:t>, осуществляется в </a:t>
            </a:r>
            <a:r>
              <a:rPr lang="ru-RU" altLang="ru-RU" b="1" smtClean="0">
                <a:latin typeface="Times New Roman" panose="02020603050405020304" pitchFamily="18" charset="0"/>
                <a:cs typeface="Times New Roman" panose="02020603050405020304" pitchFamily="18" charset="0"/>
              </a:rPr>
              <a:t>отношении соответствующей категории работников в целом.</a:t>
            </a:r>
            <a:r>
              <a:rPr lang="ru-RU" altLang="ru-RU" smtClean="0">
                <a:latin typeface="Times New Roman" panose="02020603050405020304" pitchFamily="18" charset="0"/>
                <a:cs typeface="Times New Roman" panose="02020603050405020304" pitchFamily="18" charset="0"/>
              </a:rPr>
              <a:t> При этом сохраняется обусловленная различиями в сложности труда дифференциация в оплате труда работников, занимающих различные должности, относящиеся к одной категории </a:t>
            </a:r>
          </a:p>
          <a:p>
            <a:endParaRPr lang="ru-RU" altLang="ru-RU" smtClean="0"/>
          </a:p>
        </p:txBody>
      </p:sp>
    </p:spTree>
    <p:extLst>
      <p:ext uri="{BB962C8B-B14F-4D97-AF65-F5344CB8AC3E}">
        <p14:creationId xmlns:p14="http://schemas.microsoft.com/office/powerpoint/2010/main" xmlns="" val="81520906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2"/>
          <p:cNvSpPr>
            <a:spLocks noGrp="1"/>
          </p:cNvSpPr>
          <p:nvPr>
            <p:ph type="title"/>
          </p:nvPr>
        </p:nvSpPr>
        <p:spPr>
          <a:xfrm>
            <a:off x="425450" y="115888"/>
            <a:ext cx="8507413" cy="1143000"/>
          </a:xfrm>
        </p:spPr>
        <p:txBody>
          <a:bodyPr/>
          <a:lstStyle/>
          <a:p>
            <a:r>
              <a:rPr lang="ru-RU" altLang="ru-RU" sz="4000" b="1" i="1" smtClean="0">
                <a:latin typeface="Times New Roman" panose="02020603050405020304" pitchFamily="18" charset="0"/>
                <a:cs typeface="Times New Roman" panose="02020603050405020304" pitchFamily="18" charset="0"/>
              </a:rPr>
              <a:t>Заработная плата конкретного работника </a:t>
            </a:r>
            <a:endParaRPr lang="ru-RU" altLang="ru-RU" sz="4000" smtClean="0">
              <a:latin typeface="Times New Roman" panose="02020603050405020304" pitchFamily="18" charset="0"/>
              <a:cs typeface="Times New Roman" panose="02020603050405020304" pitchFamily="18" charset="0"/>
            </a:endParaRPr>
          </a:p>
        </p:txBody>
      </p:sp>
      <p:sp>
        <p:nvSpPr>
          <p:cNvPr id="8195" name="Объект 3"/>
          <p:cNvSpPr>
            <a:spLocks noGrp="1"/>
          </p:cNvSpPr>
          <p:nvPr>
            <p:ph idx="1"/>
          </p:nvPr>
        </p:nvSpPr>
        <p:spPr>
          <a:xfrm>
            <a:off x="595313" y="1258888"/>
            <a:ext cx="8548687" cy="5599112"/>
          </a:xfrm>
        </p:spPr>
        <p:txBody>
          <a:bodyPr/>
          <a:lstStyle/>
          <a:p>
            <a:pPr marL="0" indent="0">
              <a:buFont typeface="Arial" panose="020B0604020202020204" pitchFamily="34" charset="0"/>
              <a:buNone/>
              <a:defRPr/>
            </a:pPr>
            <a:r>
              <a:rPr lang="ru-RU" altLang="ru-RU" dirty="0" smtClean="0">
                <a:latin typeface="Times New Roman" panose="02020603050405020304" pitchFamily="18" charset="0"/>
                <a:cs typeface="Times New Roman" panose="02020603050405020304" pitchFamily="18" charset="0"/>
              </a:rPr>
              <a:t>зависит от его квалификации, сложности, количества и качества выполняемой работы и </a:t>
            </a:r>
            <a:r>
              <a:rPr lang="ru-RU" altLang="ru-RU" b="1" i="1" dirty="0" smtClean="0">
                <a:latin typeface="Times New Roman" panose="02020603050405020304" pitchFamily="18" charset="0"/>
                <a:cs typeface="Times New Roman" panose="02020603050405020304" pitchFamily="18" charset="0"/>
              </a:rPr>
              <a:t>может быть как выше, так и ниже целевого значения, установленного указами Президента </a:t>
            </a:r>
            <a:r>
              <a:rPr lang="ru-RU" altLang="ru-RU" dirty="0" smtClean="0">
                <a:latin typeface="Times New Roman" panose="02020603050405020304" pitchFamily="18" charset="0"/>
                <a:cs typeface="Times New Roman" panose="02020603050405020304" pitchFamily="18" charset="0"/>
              </a:rPr>
              <a:t>Российской Федерации от 7 мая 2012 г. </a:t>
            </a:r>
            <a:r>
              <a:rPr lang="ru-RU" altLang="ru-RU" dirty="0" smtClean="0">
                <a:latin typeface="Times New Roman" panose="02020603050405020304" pitchFamily="18" charset="0"/>
                <a:cs typeface="Times New Roman" panose="02020603050405020304" pitchFamily="18" charset="0"/>
                <a:hlinkClick r:id="rId2"/>
              </a:rPr>
              <a:t>N 597</a:t>
            </a:r>
            <a:r>
              <a:rPr lang="ru-RU" altLang="ru-RU" dirty="0" smtClean="0">
                <a:latin typeface="Times New Roman" panose="02020603050405020304" pitchFamily="18" charset="0"/>
                <a:cs typeface="Times New Roman" panose="02020603050405020304" pitchFamily="18" charset="0"/>
              </a:rPr>
              <a:t> и от 1 июня 2012 г. </a:t>
            </a:r>
            <a:r>
              <a:rPr lang="ru-RU" altLang="ru-RU" dirty="0" smtClean="0">
                <a:latin typeface="Times New Roman" panose="02020603050405020304" pitchFamily="18" charset="0"/>
                <a:cs typeface="Times New Roman" panose="02020603050405020304" pitchFamily="18" charset="0"/>
                <a:hlinkClick r:id="rId3"/>
              </a:rPr>
              <a:t>N 761</a:t>
            </a:r>
            <a:r>
              <a:rPr lang="ru-RU" altLang="ru-RU" dirty="0" smtClean="0">
                <a:latin typeface="Times New Roman" panose="02020603050405020304" pitchFamily="18" charset="0"/>
                <a:cs typeface="Times New Roman" panose="02020603050405020304" pitchFamily="18" charset="0"/>
              </a:rPr>
              <a:t> для соответствующей категории работников». </a:t>
            </a:r>
          </a:p>
          <a:p>
            <a:pPr marL="0" indent="0">
              <a:buFont typeface="Arial" panose="020B0604020202020204" pitchFamily="34" charset="0"/>
              <a:buNone/>
              <a:defRPr/>
            </a:pPr>
            <a:r>
              <a:rPr lang="ru-RU" altLang="ru-RU" dirty="0" smtClean="0">
                <a:latin typeface="Times New Roman" panose="02020603050405020304" pitchFamily="18" charset="0"/>
                <a:cs typeface="Times New Roman" panose="02020603050405020304" pitchFamily="18" charset="0"/>
              </a:rPr>
              <a:t>А сами работники об этом знают?</a:t>
            </a:r>
          </a:p>
          <a:p>
            <a:pPr marL="0" indent="0">
              <a:buFont typeface="Arial" panose="020B0604020202020204" pitchFamily="34" charset="0"/>
              <a:buNone/>
              <a:defRPr/>
            </a:pPr>
            <a:r>
              <a:rPr lang="ru-RU" altLang="ru-RU" dirty="0" smtClean="0">
                <a:latin typeface="Times New Roman" panose="02020603050405020304" pitchFamily="18" charset="0"/>
                <a:cs typeface="Times New Roman" panose="02020603050405020304" pitchFamily="18" charset="0"/>
              </a:rPr>
              <a:t>Мы их об этом проинформировали?</a:t>
            </a:r>
          </a:p>
          <a:p>
            <a:pPr>
              <a:defRPr/>
            </a:pPr>
            <a:endParaRPr lang="ru-RU" alt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25202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2"/>
          <p:cNvSpPr>
            <a:spLocks noGrp="1"/>
          </p:cNvSpPr>
          <p:nvPr>
            <p:ph type="title"/>
          </p:nvPr>
        </p:nvSpPr>
        <p:spPr>
          <a:xfrm>
            <a:off x="428596" y="0"/>
            <a:ext cx="8229600" cy="796925"/>
          </a:xfrm>
        </p:spPr>
        <p:txBody>
          <a:bodyPr/>
          <a:lstStyle/>
          <a:p>
            <a:r>
              <a:rPr lang="ru-RU" altLang="ru-RU" b="1" i="1" dirty="0" smtClean="0">
                <a:latin typeface="Times New Roman" panose="02020603050405020304" pitchFamily="18" charset="0"/>
                <a:cs typeface="Times New Roman" panose="02020603050405020304" pitchFamily="18" charset="0"/>
              </a:rPr>
              <a:t>Поэтому:</a:t>
            </a:r>
            <a:endParaRPr lang="ru-RU" altLang="ru-RU" dirty="0" smtClean="0">
              <a:latin typeface="Times New Roman" panose="02020603050405020304" pitchFamily="18" charset="0"/>
              <a:cs typeface="Times New Roman" panose="02020603050405020304" pitchFamily="18" charset="0"/>
            </a:endParaRPr>
          </a:p>
        </p:txBody>
      </p:sp>
      <p:sp>
        <p:nvSpPr>
          <p:cNvPr id="4" name="Объект 3"/>
          <p:cNvSpPr>
            <a:spLocks noGrp="1"/>
          </p:cNvSpPr>
          <p:nvPr>
            <p:ph idx="1"/>
          </p:nvPr>
        </p:nvSpPr>
        <p:spPr>
          <a:xfrm>
            <a:off x="0" y="785794"/>
            <a:ext cx="9144000" cy="5137169"/>
          </a:xfrm>
        </p:spPr>
        <p:txBody>
          <a:bodyPr>
            <a:noAutofit/>
          </a:bodyPr>
          <a:lstStyle/>
          <a:p>
            <a:pPr>
              <a:lnSpc>
                <a:spcPct val="70000"/>
              </a:lnSpc>
              <a:spcBef>
                <a:spcPts val="0"/>
              </a:spcBef>
              <a:defRPr/>
            </a:pPr>
            <a:r>
              <a:rPr lang="ru-RU" altLang="ru-RU" sz="4400" dirty="0" smtClean="0">
                <a:latin typeface="Times New Roman" pitchFamily="18" charset="0"/>
                <a:cs typeface="Times New Roman" pitchFamily="18" charset="0"/>
              </a:rPr>
              <a:t>Часть </a:t>
            </a:r>
            <a:r>
              <a:rPr lang="ru-RU" altLang="ru-RU" sz="4400" dirty="0">
                <a:latin typeface="Times New Roman" pitchFamily="18" charset="0"/>
                <a:cs typeface="Times New Roman" pitchFamily="18" charset="0"/>
              </a:rPr>
              <a:t>работников не получит оплату в размере, предусмотренном в соответствии с Указами Президента</a:t>
            </a:r>
          </a:p>
          <a:p>
            <a:pPr>
              <a:lnSpc>
                <a:spcPct val="70000"/>
              </a:lnSpc>
              <a:spcBef>
                <a:spcPts val="0"/>
              </a:spcBef>
              <a:defRPr/>
            </a:pPr>
            <a:r>
              <a:rPr lang="ru-RU" altLang="ru-RU" sz="4400" dirty="0">
                <a:latin typeface="Times New Roman" pitchFamily="18" charset="0"/>
                <a:cs typeface="Times New Roman" pitchFamily="18" charset="0"/>
              </a:rPr>
              <a:t>Не выполняем требования Указов?</a:t>
            </a:r>
          </a:p>
          <a:p>
            <a:pPr>
              <a:lnSpc>
                <a:spcPct val="70000"/>
              </a:lnSpc>
              <a:spcBef>
                <a:spcPts val="0"/>
              </a:spcBef>
              <a:defRPr/>
            </a:pPr>
            <a:r>
              <a:rPr lang="ru-RU" altLang="ru-RU" sz="4400" dirty="0" smtClean="0">
                <a:latin typeface="Times New Roman" pitchFamily="18" charset="0"/>
                <a:cs typeface="Times New Roman" pitchFamily="18" charset="0"/>
              </a:rPr>
              <a:t>Если </a:t>
            </a:r>
            <a:r>
              <a:rPr lang="ru-RU" altLang="ru-RU" sz="4400" dirty="0">
                <a:latin typeface="Times New Roman" pitchFamily="18" charset="0"/>
                <a:cs typeface="Times New Roman" pitchFamily="18" charset="0"/>
              </a:rPr>
              <a:t>кто-то недополучил – появляется возможность повысить зарплату другому.</a:t>
            </a:r>
          </a:p>
          <a:p>
            <a:pPr>
              <a:lnSpc>
                <a:spcPct val="70000"/>
              </a:lnSpc>
              <a:spcBef>
                <a:spcPts val="0"/>
              </a:spcBef>
              <a:defRPr/>
            </a:pPr>
            <a:r>
              <a:rPr lang="ru-RU" altLang="ru-RU" sz="4400" dirty="0">
                <a:latin typeface="Times New Roman" pitchFamily="18" charset="0"/>
                <a:cs typeface="Times New Roman" pitchFamily="18" charset="0"/>
              </a:rPr>
              <a:t>Достигается главное – стимулирование!</a:t>
            </a:r>
            <a:endParaRPr lang="en-US" altLang="ru-RU" sz="4400" dirty="0">
              <a:latin typeface="Times New Roman" pitchFamily="18" charset="0"/>
              <a:cs typeface="Times New Roman" pitchFamily="18" charset="0"/>
            </a:endParaRPr>
          </a:p>
          <a:p>
            <a:pPr>
              <a:lnSpc>
                <a:spcPct val="70000"/>
              </a:lnSpc>
              <a:spcBef>
                <a:spcPts val="0"/>
              </a:spcBef>
              <a:defRPr/>
            </a:pPr>
            <a:r>
              <a:rPr lang="ru-RU" altLang="ru-RU" sz="4400" i="1" dirty="0">
                <a:latin typeface="Times New Roman" pitchFamily="18" charset="0"/>
                <a:cs typeface="Times New Roman" pitchFamily="18" charset="0"/>
              </a:rPr>
              <a:t>Нет требования </a:t>
            </a:r>
            <a:r>
              <a:rPr lang="ru-RU" altLang="ru-RU" sz="4400" i="1" dirty="0" smtClean="0">
                <a:latin typeface="Times New Roman" pitchFamily="18" charset="0"/>
                <a:cs typeface="Times New Roman" pitchFamily="18" charset="0"/>
              </a:rPr>
              <a:t>не снижения </a:t>
            </a:r>
            <a:r>
              <a:rPr lang="ru-RU" altLang="ru-RU" sz="4400" i="1" dirty="0">
                <a:latin typeface="Times New Roman" pitchFamily="18" charset="0"/>
                <a:cs typeface="Times New Roman" pitchFamily="18" charset="0"/>
              </a:rPr>
              <a:t>заработной платы конкретного работника</a:t>
            </a:r>
          </a:p>
          <a:p>
            <a:pPr>
              <a:lnSpc>
                <a:spcPct val="70000"/>
              </a:lnSpc>
              <a:spcBef>
                <a:spcPts val="0"/>
              </a:spcBef>
              <a:defRPr/>
            </a:pPr>
            <a:endParaRPr lang="ru-RU" sz="4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765762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nvPr>
        </p:nvGraphicFramePr>
        <p:xfrm>
          <a:off x="285750" y="428625"/>
          <a:ext cx="8229600" cy="492125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2119104">
                  <a:extLst>
                    <a:ext uri="{9D8B030D-6E8A-4147-A177-3AD203B41FA5}">
                      <a16:colId xmlns:a16="http://schemas.microsoft.com/office/drawing/2014/main" xmlns="" val="20002"/>
                    </a:ext>
                  </a:extLst>
                </a:gridCol>
                <a:gridCol w="1172736">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2772392">
                <a:tc>
                  <a:txBody>
                    <a:bodyPr/>
                    <a:lstStyle/>
                    <a:p>
                      <a:pPr>
                        <a:lnSpc>
                          <a:spcPct val="75000"/>
                        </a:lnSpc>
                      </a:pPr>
                      <a:r>
                        <a:rPr lang="ru-RU" sz="2800" dirty="0" smtClean="0">
                          <a:latin typeface="Times New Roman" pitchFamily="18" charset="0"/>
                          <a:cs typeface="Times New Roman" pitchFamily="18" charset="0"/>
                        </a:rPr>
                        <a:t>Наименование выплаты</a:t>
                      </a:r>
                      <a:endParaRPr lang="ru-RU" sz="2800" dirty="0">
                        <a:latin typeface="Times New Roman" pitchFamily="18" charset="0"/>
                        <a:cs typeface="Times New Roman" pitchFamily="18" charset="0"/>
                      </a:endParaRPr>
                    </a:p>
                  </a:txBody>
                  <a:tcPr marT="45716" marB="45716"/>
                </a:tc>
                <a:tc>
                  <a:txBody>
                    <a:bodyPr/>
                    <a:lstStyle/>
                    <a:p>
                      <a:pPr>
                        <a:lnSpc>
                          <a:spcPct val="75000"/>
                        </a:lnSpc>
                      </a:pPr>
                      <a:r>
                        <a:rPr lang="ru-RU" sz="2800" dirty="0" smtClean="0">
                          <a:latin typeface="Times New Roman" pitchFamily="18" charset="0"/>
                          <a:cs typeface="Times New Roman" pitchFamily="18" charset="0"/>
                        </a:rPr>
                        <a:t>Условие полу-</a:t>
                      </a:r>
                      <a:r>
                        <a:rPr lang="ru-RU" sz="2800" dirty="0" err="1" smtClean="0">
                          <a:latin typeface="Times New Roman" pitchFamily="18" charset="0"/>
                          <a:cs typeface="Times New Roman" pitchFamily="18" charset="0"/>
                        </a:rPr>
                        <a:t>чения</a:t>
                      </a:r>
                      <a:r>
                        <a:rPr lang="ru-RU" sz="2800" dirty="0" smtClean="0">
                          <a:latin typeface="Times New Roman" pitchFamily="18" charset="0"/>
                          <a:cs typeface="Times New Roman" pitchFamily="18" charset="0"/>
                        </a:rPr>
                        <a:t> выплаты</a:t>
                      </a:r>
                      <a:endParaRPr lang="ru-RU" sz="2800" dirty="0">
                        <a:latin typeface="Times New Roman" pitchFamily="18" charset="0"/>
                        <a:cs typeface="Times New Roman" pitchFamily="18" charset="0"/>
                      </a:endParaRPr>
                    </a:p>
                  </a:txBody>
                  <a:tcPr marT="45716" marB="45716"/>
                </a:tc>
                <a:tc>
                  <a:txBody>
                    <a:bodyPr/>
                    <a:lstStyle/>
                    <a:p>
                      <a:pPr>
                        <a:lnSpc>
                          <a:spcPct val="75000"/>
                        </a:lnSpc>
                      </a:pPr>
                      <a:r>
                        <a:rPr lang="ru-RU" sz="2800" dirty="0" smtClean="0">
                          <a:latin typeface="Times New Roman" pitchFamily="18" charset="0"/>
                          <a:cs typeface="Times New Roman" pitchFamily="18" charset="0"/>
                        </a:rPr>
                        <a:t>Показатели и критерии оценки эффективности деятельно-</a:t>
                      </a:r>
                      <a:r>
                        <a:rPr lang="ru-RU" sz="2800" dirty="0" err="1" smtClean="0">
                          <a:latin typeface="Times New Roman" pitchFamily="18" charset="0"/>
                          <a:cs typeface="Times New Roman" pitchFamily="18" charset="0"/>
                        </a:rPr>
                        <a:t>сти</a:t>
                      </a:r>
                      <a:endParaRPr lang="ru-RU" sz="2800" dirty="0">
                        <a:latin typeface="Times New Roman" pitchFamily="18" charset="0"/>
                        <a:cs typeface="Times New Roman" pitchFamily="18" charset="0"/>
                      </a:endParaRPr>
                    </a:p>
                  </a:txBody>
                  <a:tcPr marT="45716" marB="45716"/>
                </a:tc>
                <a:tc>
                  <a:txBody>
                    <a:bodyPr/>
                    <a:lstStyle/>
                    <a:p>
                      <a:pPr>
                        <a:lnSpc>
                          <a:spcPct val="75000"/>
                        </a:lnSpc>
                      </a:pPr>
                      <a:r>
                        <a:rPr lang="ru-RU" sz="2800" dirty="0" smtClean="0">
                          <a:latin typeface="Times New Roman" pitchFamily="18" charset="0"/>
                          <a:cs typeface="Times New Roman" pitchFamily="18" charset="0"/>
                        </a:rPr>
                        <a:t>Периодичность</a:t>
                      </a:r>
                      <a:endParaRPr lang="ru-RU" sz="2800" dirty="0">
                        <a:latin typeface="Times New Roman" pitchFamily="18" charset="0"/>
                        <a:cs typeface="Times New Roman" pitchFamily="18" charset="0"/>
                      </a:endParaRPr>
                    </a:p>
                  </a:txBody>
                  <a:tcPr marT="45716" marB="45716"/>
                </a:tc>
                <a:tc>
                  <a:txBody>
                    <a:bodyPr/>
                    <a:lstStyle/>
                    <a:p>
                      <a:pPr>
                        <a:lnSpc>
                          <a:spcPct val="75000"/>
                        </a:lnSpc>
                      </a:pPr>
                      <a:r>
                        <a:rPr lang="ru-RU" sz="2800" b="1" kern="1200" dirty="0" smtClean="0">
                          <a:solidFill>
                            <a:schemeClr val="lt1"/>
                          </a:solidFill>
                          <a:latin typeface="Times New Roman" pitchFamily="18" charset="0"/>
                          <a:ea typeface="+mn-ea"/>
                          <a:cs typeface="Times New Roman" pitchFamily="18" charset="0"/>
                        </a:rPr>
                        <a:t>Размер выплаты</a:t>
                      </a:r>
                      <a:endParaRPr lang="ru-RU" sz="2800" b="1" kern="1200" dirty="0">
                        <a:solidFill>
                          <a:schemeClr val="lt1"/>
                        </a:solidFill>
                        <a:latin typeface="Times New Roman" pitchFamily="18" charset="0"/>
                        <a:ea typeface="+mn-ea"/>
                        <a:cs typeface="Times New Roman" pitchFamily="18" charset="0"/>
                      </a:endParaRPr>
                    </a:p>
                  </a:txBody>
                  <a:tcPr marT="45716" marB="45716"/>
                </a:tc>
                <a:extLst>
                  <a:ext uri="{0D108BD9-81ED-4DB2-BD59-A6C34878D82A}">
                    <a16:rowId xmlns:a16="http://schemas.microsoft.com/office/drawing/2014/main" xmlns="" val="10000"/>
                  </a:ext>
                </a:extLst>
              </a:tr>
              <a:tr h="716286">
                <a:tc>
                  <a:txBody>
                    <a:bodyPr/>
                    <a:lstStyle/>
                    <a:p>
                      <a:endParaRPr lang="ru-RU" sz="1800">
                        <a:latin typeface="Times New Roman" pitchFamily="18" charset="0"/>
                        <a:cs typeface="Times New Roman" pitchFamily="18" charset="0"/>
                      </a:endParaRPr>
                    </a:p>
                  </a:txBody>
                  <a:tcPr marT="45716" marB="45716"/>
                </a:tc>
                <a:tc>
                  <a:txBody>
                    <a:bodyPr/>
                    <a:lstStyle/>
                    <a:p>
                      <a:endParaRPr lang="ru-RU" sz="1800">
                        <a:latin typeface="Times New Roman" pitchFamily="18" charset="0"/>
                        <a:cs typeface="Times New Roman" pitchFamily="18" charset="0"/>
                      </a:endParaRPr>
                    </a:p>
                  </a:txBody>
                  <a:tcPr marT="45716" marB="45716"/>
                </a:tc>
                <a:tc>
                  <a:txBody>
                    <a:bodyPr/>
                    <a:lstStyle/>
                    <a:p>
                      <a:endParaRPr lang="ru-RU" sz="1800">
                        <a:latin typeface="Times New Roman" pitchFamily="18" charset="0"/>
                        <a:cs typeface="Times New Roman" pitchFamily="18" charset="0"/>
                      </a:endParaRPr>
                    </a:p>
                  </a:txBody>
                  <a:tcPr marT="45716" marB="45716"/>
                </a:tc>
                <a:tc>
                  <a:txBody>
                    <a:bodyPr/>
                    <a:lstStyle/>
                    <a:p>
                      <a:endParaRPr lang="ru-RU" sz="1800" dirty="0">
                        <a:latin typeface="Times New Roman" pitchFamily="18" charset="0"/>
                        <a:cs typeface="Times New Roman" pitchFamily="18" charset="0"/>
                      </a:endParaRPr>
                    </a:p>
                  </a:txBody>
                  <a:tcPr marT="45716" marB="45716"/>
                </a:tc>
                <a:tc>
                  <a:txBody>
                    <a:bodyPr/>
                    <a:lstStyle/>
                    <a:p>
                      <a:endParaRPr lang="ru-RU" sz="1800">
                        <a:latin typeface="Times New Roman" pitchFamily="18" charset="0"/>
                        <a:cs typeface="Times New Roman" pitchFamily="18" charset="0"/>
                      </a:endParaRPr>
                    </a:p>
                  </a:txBody>
                  <a:tcPr marT="45716" marB="45716"/>
                </a:tc>
                <a:extLst>
                  <a:ext uri="{0D108BD9-81ED-4DB2-BD59-A6C34878D82A}">
                    <a16:rowId xmlns:a16="http://schemas.microsoft.com/office/drawing/2014/main" xmlns="" val="10001"/>
                  </a:ext>
                </a:extLst>
              </a:tr>
              <a:tr h="716286">
                <a:tc>
                  <a:txBody>
                    <a:bodyPr/>
                    <a:lstStyle/>
                    <a:p>
                      <a:endParaRPr lang="ru-RU" sz="1800">
                        <a:latin typeface="Times New Roman" pitchFamily="18" charset="0"/>
                        <a:cs typeface="Times New Roman" pitchFamily="18" charset="0"/>
                      </a:endParaRPr>
                    </a:p>
                  </a:txBody>
                  <a:tcPr marT="45716" marB="45716"/>
                </a:tc>
                <a:tc>
                  <a:txBody>
                    <a:bodyPr/>
                    <a:lstStyle/>
                    <a:p>
                      <a:endParaRPr lang="ru-RU" sz="1800">
                        <a:latin typeface="Times New Roman" pitchFamily="18" charset="0"/>
                        <a:cs typeface="Times New Roman" pitchFamily="18" charset="0"/>
                      </a:endParaRPr>
                    </a:p>
                  </a:txBody>
                  <a:tcPr marT="45716" marB="45716"/>
                </a:tc>
                <a:tc>
                  <a:txBody>
                    <a:bodyPr/>
                    <a:lstStyle/>
                    <a:p>
                      <a:endParaRPr lang="ru-RU" sz="1800">
                        <a:latin typeface="Times New Roman" pitchFamily="18" charset="0"/>
                        <a:cs typeface="Times New Roman" pitchFamily="18" charset="0"/>
                      </a:endParaRPr>
                    </a:p>
                  </a:txBody>
                  <a:tcPr marT="45716" marB="45716"/>
                </a:tc>
                <a:tc>
                  <a:txBody>
                    <a:bodyPr/>
                    <a:lstStyle/>
                    <a:p>
                      <a:endParaRPr lang="ru-RU" sz="1800" dirty="0">
                        <a:latin typeface="Times New Roman" pitchFamily="18" charset="0"/>
                        <a:cs typeface="Times New Roman" pitchFamily="18" charset="0"/>
                      </a:endParaRPr>
                    </a:p>
                  </a:txBody>
                  <a:tcPr marT="45716" marB="45716"/>
                </a:tc>
                <a:tc>
                  <a:txBody>
                    <a:bodyPr/>
                    <a:lstStyle/>
                    <a:p>
                      <a:endParaRPr lang="ru-RU" sz="1800">
                        <a:latin typeface="Times New Roman" pitchFamily="18" charset="0"/>
                        <a:cs typeface="Times New Roman" pitchFamily="18" charset="0"/>
                      </a:endParaRPr>
                    </a:p>
                  </a:txBody>
                  <a:tcPr marT="45716" marB="45716"/>
                </a:tc>
                <a:extLst>
                  <a:ext uri="{0D108BD9-81ED-4DB2-BD59-A6C34878D82A}">
                    <a16:rowId xmlns:a16="http://schemas.microsoft.com/office/drawing/2014/main" xmlns="" val="10002"/>
                  </a:ext>
                </a:extLst>
              </a:tr>
              <a:tr h="716286">
                <a:tc>
                  <a:txBody>
                    <a:bodyPr/>
                    <a:lstStyle/>
                    <a:p>
                      <a:endParaRPr lang="ru-RU" sz="1800">
                        <a:latin typeface="Times New Roman" pitchFamily="18" charset="0"/>
                        <a:cs typeface="Times New Roman" pitchFamily="18" charset="0"/>
                      </a:endParaRPr>
                    </a:p>
                  </a:txBody>
                  <a:tcPr marT="45716" marB="45716"/>
                </a:tc>
                <a:tc>
                  <a:txBody>
                    <a:bodyPr/>
                    <a:lstStyle/>
                    <a:p>
                      <a:endParaRPr lang="ru-RU" sz="1800">
                        <a:latin typeface="Times New Roman" pitchFamily="18" charset="0"/>
                        <a:cs typeface="Times New Roman" pitchFamily="18" charset="0"/>
                      </a:endParaRPr>
                    </a:p>
                  </a:txBody>
                  <a:tcPr marT="45716" marB="45716"/>
                </a:tc>
                <a:tc>
                  <a:txBody>
                    <a:bodyPr/>
                    <a:lstStyle/>
                    <a:p>
                      <a:endParaRPr lang="ru-RU" sz="1800">
                        <a:latin typeface="Times New Roman" pitchFamily="18" charset="0"/>
                        <a:cs typeface="Times New Roman" pitchFamily="18" charset="0"/>
                      </a:endParaRPr>
                    </a:p>
                  </a:txBody>
                  <a:tcPr marT="45716" marB="45716"/>
                </a:tc>
                <a:tc>
                  <a:txBody>
                    <a:bodyPr/>
                    <a:lstStyle/>
                    <a:p>
                      <a:endParaRPr lang="ru-RU" sz="1800" dirty="0">
                        <a:latin typeface="Times New Roman" pitchFamily="18" charset="0"/>
                        <a:cs typeface="Times New Roman" pitchFamily="18" charset="0"/>
                      </a:endParaRPr>
                    </a:p>
                  </a:txBody>
                  <a:tcPr marT="45716" marB="45716"/>
                </a:tc>
                <a:tc>
                  <a:txBody>
                    <a:bodyPr/>
                    <a:lstStyle/>
                    <a:p>
                      <a:endParaRPr lang="ru-RU" sz="1800" dirty="0">
                        <a:latin typeface="Times New Roman" pitchFamily="18" charset="0"/>
                        <a:cs typeface="Times New Roman" pitchFamily="18" charset="0"/>
                      </a:endParaRPr>
                    </a:p>
                  </a:txBody>
                  <a:tcPr marT="45716" marB="45716"/>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387189763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457200" y="404813"/>
            <a:ext cx="8229600" cy="1439862"/>
          </a:xfrm>
        </p:spPr>
        <p:txBody>
          <a:bodyPr/>
          <a:lstStyle/>
          <a:p>
            <a:r>
              <a:rPr lang="ru-RU" altLang="ru-RU" sz="3200" b="1" smtClean="0"/>
              <a:t>Примерная форма</a:t>
            </a:r>
            <a:r>
              <a:rPr lang="en-US" altLang="ru-RU" sz="3200" b="1" smtClean="0"/>
              <a:t> </a:t>
            </a:r>
            <a:r>
              <a:rPr lang="ru-RU" altLang="ru-RU" sz="3200" b="1" smtClean="0"/>
              <a:t>трудового договора с работником государственного (муниципального) учреждения</a:t>
            </a:r>
            <a:br>
              <a:rPr lang="ru-RU" altLang="ru-RU" sz="3200" b="1" smtClean="0"/>
            </a:br>
            <a:endParaRPr lang="ru-RU" altLang="ru-RU" sz="3200" b="1" smtClean="0"/>
          </a:p>
        </p:txBody>
      </p:sp>
      <p:sp>
        <p:nvSpPr>
          <p:cNvPr id="11267" name="Объект 2"/>
          <p:cNvSpPr>
            <a:spLocks noGrp="1"/>
          </p:cNvSpPr>
          <p:nvPr>
            <p:ph idx="1"/>
          </p:nvPr>
        </p:nvSpPr>
        <p:spPr>
          <a:xfrm>
            <a:off x="457200" y="2060575"/>
            <a:ext cx="8229600" cy="4065588"/>
          </a:xfrm>
        </p:spPr>
        <p:txBody>
          <a:bodyPr/>
          <a:lstStyle/>
          <a:p>
            <a:r>
              <a:rPr lang="ru-RU" altLang="ru-RU" smtClean="0"/>
              <a:t>15. На работника распространяются  льготы,  гарантии  и компенсации,</a:t>
            </a:r>
            <a:r>
              <a:rPr lang="en-US" altLang="ru-RU" smtClean="0"/>
              <a:t> </a:t>
            </a:r>
            <a:r>
              <a:rPr lang="ru-RU" altLang="ru-RU" smtClean="0"/>
              <a:t>установленные    законодательством Российской Федерации, нормативными</a:t>
            </a:r>
            <a:r>
              <a:rPr lang="en-US" altLang="ru-RU" smtClean="0"/>
              <a:t> </a:t>
            </a:r>
            <a:r>
              <a:rPr lang="ru-RU" altLang="ru-RU" smtClean="0"/>
              <a:t>правовыми актами субъектов Российской Федерации, коллективным договором и</a:t>
            </a:r>
            <a:r>
              <a:rPr lang="en-US" altLang="ru-RU" smtClean="0"/>
              <a:t> </a:t>
            </a:r>
            <a:r>
              <a:rPr lang="ru-RU" altLang="ru-RU" b="1" smtClean="0"/>
              <a:t>локальными нормативными актами.</a:t>
            </a:r>
          </a:p>
          <a:p>
            <a:endParaRPr lang="ru-RU" altLang="ru-RU"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457200" y="404813"/>
            <a:ext cx="8229600" cy="1439862"/>
          </a:xfrm>
        </p:spPr>
        <p:txBody>
          <a:bodyPr/>
          <a:lstStyle/>
          <a:p>
            <a:r>
              <a:rPr lang="ru-RU" altLang="ru-RU" sz="3200" b="1" smtClean="0"/>
              <a:t>Рекомендуется включить в трудовой договор с работником государственного (муниципального) учреждения фразу:</a:t>
            </a:r>
            <a:br>
              <a:rPr lang="ru-RU" altLang="ru-RU" sz="3200" b="1" smtClean="0"/>
            </a:br>
            <a:endParaRPr lang="ru-RU" altLang="ru-RU" sz="3200" b="1" smtClean="0"/>
          </a:p>
        </p:txBody>
      </p:sp>
      <p:sp>
        <p:nvSpPr>
          <p:cNvPr id="12291" name="Объект 2"/>
          <p:cNvSpPr>
            <a:spLocks noGrp="1"/>
          </p:cNvSpPr>
          <p:nvPr>
            <p:ph idx="1"/>
          </p:nvPr>
        </p:nvSpPr>
        <p:spPr>
          <a:xfrm>
            <a:off x="457200" y="2060575"/>
            <a:ext cx="8229600" cy="4065588"/>
          </a:xfrm>
        </p:spPr>
        <p:txBody>
          <a:bodyPr/>
          <a:lstStyle/>
          <a:p>
            <a:r>
              <a:rPr lang="ru-RU" altLang="ru-RU" smtClean="0"/>
              <a:t>«На работника распространяются  выплаты стимулирующего характера,</a:t>
            </a:r>
            <a:r>
              <a:rPr lang="en-US" altLang="ru-RU" smtClean="0"/>
              <a:t> </a:t>
            </a:r>
            <a:r>
              <a:rPr lang="ru-RU" altLang="ru-RU" smtClean="0"/>
              <a:t>установленные    законодательством Российской Федерации, нормативными</a:t>
            </a:r>
            <a:r>
              <a:rPr lang="en-US" altLang="ru-RU" smtClean="0"/>
              <a:t> </a:t>
            </a:r>
            <a:r>
              <a:rPr lang="ru-RU" altLang="ru-RU" smtClean="0"/>
              <a:t>правовыми актами субъектов Российской Федерации, коллективным договором и</a:t>
            </a:r>
            <a:r>
              <a:rPr lang="en-US" altLang="ru-RU" smtClean="0"/>
              <a:t> </a:t>
            </a:r>
            <a:r>
              <a:rPr lang="ru-RU" altLang="ru-RU" b="1" smtClean="0"/>
              <a:t>локальными нормативными актами».</a:t>
            </a:r>
          </a:p>
          <a:p>
            <a:endParaRPr lang="ru-RU" altLang="ru-RU"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457200" y="96838"/>
            <a:ext cx="8229600" cy="1143000"/>
          </a:xfrm>
        </p:spPr>
        <p:txBody>
          <a:bodyPr/>
          <a:lstStyle/>
          <a:p>
            <a:r>
              <a:rPr lang="ru-RU" altLang="ru-RU" smtClean="0"/>
              <a:t>Эффективный контракт</a:t>
            </a:r>
          </a:p>
        </p:txBody>
      </p:sp>
      <p:sp>
        <p:nvSpPr>
          <p:cNvPr id="13315" name="Объект 2"/>
          <p:cNvSpPr>
            <a:spLocks noGrp="1"/>
          </p:cNvSpPr>
          <p:nvPr>
            <p:ph idx="1"/>
          </p:nvPr>
        </p:nvSpPr>
        <p:spPr>
          <a:xfrm>
            <a:off x="457200" y="1196975"/>
            <a:ext cx="8686800" cy="4929188"/>
          </a:xfrm>
        </p:spPr>
        <p:txBody>
          <a:bodyPr/>
          <a:lstStyle/>
          <a:p>
            <a:pPr marL="0" indent="0">
              <a:buFont typeface="Arial" pitchFamily="34" charset="0"/>
              <a:buNone/>
            </a:pPr>
            <a:r>
              <a:rPr lang="ru-RU" altLang="ru-RU" smtClean="0"/>
              <a:t> — это трудовой договор с работником, в котором </a:t>
            </a:r>
            <a:r>
              <a:rPr lang="ru-RU" altLang="ru-RU" b="1" i="1" smtClean="0"/>
              <a:t>конкретизированы </a:t>
            </a:r>
            <a:r>
              <a:rPr lang="ru-RU" altLang="ru-RU" smtClean="0"/>
              <a:t>его должностные обязанности, </a:t>
            </a:r>
            <a:r>
              <a:rPr lang="ru-RU" altLang="ru-RU" b="1" i="1" smtClean="0"/>
              <a:t>условия оплаты труда</a:t>
            </a:r>
            <a:r>
              <a:rPr lang="ru-RU" altLang="ru-RU" smtClean="0"/>
              <a:t>, </a:t>
            </a:r>
            <a:r>
              <a:rPr lang="ru-RU" altLang="ru-RU" b="1" i="1" smtClean="0"/>
              <a:t>показатели и критерии оценки эффективности деятельности </a:t>
            </a:r>
            <a:r>
              <a:rPr lang="ru-RU" altLang="ru-RU" smtClean="0"/>
              <a:t>для назначения стимулирующих выплат в зависимости от результатов труда и качества оказываемых государственных (муниципальных) услуг, а также меры социальной поддержки.</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785813"/>
            <a:ext cx="8229600" cy="4786312"/>
          </a:xfrm>
        </p:spPr>
        <p:txBody>
          <a:bodyPr/>
          <a:lstStyle/>
          <a:p>
            <a:pPr marL="0" indent="0" algn="ctr">
              <a:buFont typeface="Arial" pitchFamily="34" charset="0"/>
              <a:buNone/>
              <a:defRPr/>
            </a:pPr>
            <a:r>
              <a:rPr lang="ru-RU" b="1" dirty="0">
                <a:latin typeface="Times New Roman" pitchFamily="18" charset="0"/>
                <a:cs typeface="Times New Roman" pitchFamily="18" charset="0"/>
              </a:rPr>
              <a:t>Показатели и критерии эффективности </a:t>
            </a:r>
            <a:r>
              <a:rPr lang="ru-RU" b="1" dirty="0" smtClean="0">
                <a:latin typeface="Times New Roman" pitchFamily="18" charset="0"/>
                <a:cs typeface="Times New Roman" pitchFamily="18" charset="0"/>
              </a:rPr>
              <a:t>деятельности</a:t>
            </a:r>
          </a:p>
          <a:p>
            <a:pPr>
              <a:defRPr/>
            </a:pPr>
            <a:r>
              <a:rPr lang="ru-RU" altLang="ru-RU" dirty="0">
                <a:latin typeface="Times New Roman" pitchFamily="18" charset="0"/>
                <a:cs typeface="Times New Roman" pitchFamily="18" charset="0"/>
              </a:rPr>
              <a:t>В Рекомендациях Минтруда и Минздрава нет ни одного показателя эффективности.</a:t>
            </a:r>
          </a:p>
          <a:p>
            <a:pPr>
              <a:defRPr/>
            </a:pPr>
            <a:r>
              <a:rPr lang="ru-RU" altLang="ru-RU" dirty="0">
                <a:latin typeface="Times New Roman" pitchFamily="18" charset="0"/>
                <a:cs typeface="Times New Roman" pitchFamily="18" charset="0"/>
              </a:rPr>
              <a:t>Эффективность – это всегда соотношение результата с затратами</a:t>
            </a:r>
          </a:p>
          <a:p>
            <a:pPr>
              <a:defRPr/>
            </a:pPr>
            <a:r>
              <a:rPr lang="ru-RU" altLang="ru-RU" dirty="0">
                <a:latin typeface="Times New Roman" pitchFamily="18" charset="0"/>
                <a:cs typeface="Times New Roman" pitchFamily="18" charset="0"/>
              </a:rPr>
              <a:t>Что с чем сравнивается в показателях, предложенных в Рекомендациях?</a:t>
            </a:r>
          </a:p>
          <a:p>
            <a:pPr>
              <a:defRPr/>
            </a:pP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ъект 2"/>
          <p:cNvSpPr>
            <a:spLocks noGrp="1"/>
          </p:cNvSpPr>
          <p:nvPr>
            <p:ph idx="1"/>
          </p:nvPr>
        </p:nvSpPr>
        <p:spPr>
          <a:xfrm>
            <a:off x="0" y="115888"/>
            <a:ext cx="9144000" cy="4525962"/>
          </a:xfrm>
        </p:spPr>
        <p:txBody>
          <a:bodyPr/>
          <a:lstStyle/>
          <a:p>
            <a:pPr>
              <a:lnSpc>
                <a:spcPct val="70000"/>
              </a:lnSpc>
              <a:spcBef>
                <a:spcPct val="0"/>
              </a:spcBef>
            </a:pPr>
            <a:r>
              <a:rPr lang="ru-RU" altLang="ru-RU" sz="4000" smtClean="0"/>
              <a:t>1) статью 144 </a:t>
            </a:r>
            <a:r>
              <a:rPr lang="ru-RU" altLang="ru-RU" sz="4000" smtClean="0">
                <a:solidFill>
                  <a:srgbClr val="00B0F0"/>
                </a:solidFill>
              </a:rPr>
              <a:t>дополнить</a:t>
            </a:r>
            <a:r>
              <a:rPr lang="ru-RU" altLang="ru-RU" sz="4000" smtClean="0"/>
              <a:t> частями восьмой и девятой следующего содержания:</a:t>
            </a:r>
          </a:p>
          <a:p>
            <a:pPr>
              <a:lnSpc>
                <a:spcPct val="70000"/>
              </a:lnSpc>
              <a:spcBef>
                <a:spcPct val="0"/>
              </a:spcBef>
            </a:pPr>
            <a:r>
              <a:rPr lang="ru-RU" altLang="ru-RU" sz="4000" smtClean="0"/>
              <a:t>"Правительство Российской Федерации вправе утверждать требования к системам оплаты труда работников государственных и муниципальных учреждений, в том числе в части установления (дифференциации) окладов (должностных окладов), ставок заработной платы, перечней выплат компенсационного характера, стимулирующих выплат, условий назначения выплат компенсационного характера, стимулирующих выплат.</a:t>
            </a:r>
          </a:p>
          <a:p>
            <a:pPr>
              <a:lnSpc>
                <a:spcPct val="70000"/>
              </a:lnSpc>
              <a:spcBef>
                <a:spcPct val="0"/>
              </a:spcBef>
            </a:pPr>
            <a:endParaRPr lang="ru-RU" altLang="ru-RU" sz="4000" smtClean="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2852"/>
            <a:ext cx="9144000" cy="5983311"/>
          </a:xfrm>
        </p:spPr>
        <p:txBody>
          <a:bodyPr/>
          <a:lstStyle/>
          <a:p>
            <a:pPr>
              <a:lnSpc>
                <a:spcPct val="70000"/>
              </a:lnSpc>
              <a:spcBef>
                <a:spcPts val="0"/>
              </a:spcBef>
            </a:pPr>
            <a:r>
              <a:rPr lang="ru-RU" sz="3400" dirty="0" smtClean="0"/>
              <a:t>Приказ Министерства труда и социальной защиты Российской Федерации от 26 апреля 2013 г. № 167н «Об утверждении рекомендаций по оформлению трудовых отношений с работником государственного (муниципального) учреждения при введении эффективного контракта» ;</a:t>
            </a:r>
          </a:p>
          <a:p>
            <a:pPr>
              <a:lnSpc>
                <a:spcPct val="70000"/>
              </a:lnSpc>
              <a:spcBef>
                <a:spcPts val="0"/>
              </a:spcBef>
            </a:pPr>
            <a:r>
              <a:rPr lang="ru-RU" sz="3400" dirty="0" smtClean="0"/>
              <a:t>Приказ Минздрава России от 28.06.2013 N 421"Об утверждении Методических рекомендаций по разработке органами государственной власти субъектов Российской Федерации и органами местного самоуправления показателей эффективности деятельности подведомственных государственных (муниципальных) учреждений, их руководителей и работников по видам учреждений и основным категориям работников"</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785813"/>
            <a:ext cx="8229600" cy="4768850"/>
          </a:xfrm>
        </p:spPr>
        <p:txBody>
          <a:bodyPr anchor="ctr"/>
          <a:lstStyle/>
          <a:p>
            <a:pPr marL="0" indent="0" algn="ctr">
              <a:buFont typeface="Arial" pitchFamily="34" charset="0"/>
              <a:buNone/>
              <a:defRPr/>
            </a:pPr>
            <a:r>
              <a:rPr lang="ru-RU" sz="3600" b="1" dirty="0">
                <a:latin typeface="Times New Roman" pitchFamily="18" charset="0"/>
                <a:cs typeface="Times New Roman" pitchFamily="18" charset="0"/>
              </a:rPr>
              <a:t>Показатели следует четко </a:t>
            </a:r>
            <a:r>
              <a:rPr lang="ru-RU" sz="3600" b="1" dirty="0" smtClean="0">
                <a:latin typeface="Times New Roman" pitchFamily="18" charset="0"/>
                <a:cs typeface="Times New Roman" pitchFamily="18" charset="0"/>
              </a:rPr>
              <a:t>разделить</a:t>
            </a:r>
          </a:p>
          <a:p>
            <a:pPr>
              <a:defRPr/>
            </a:pPr>
            <a:r>
              <a:rPr lang="ru-RU" dirty="0">
                <a:latin typeface="Times New Roman" pitchFamily="18" charset="0"/>
                <a:cs typeface="Times New Roman" pitchFamily="18" charset="0"/>
              </a:rPr>
              <a:t>на те, что будут выступать критериями оценки деятельности работника</a:t>
            </a:r>
          </a:p>
          <a:p>
            <a:pPr>
              <a:defRPr/>
            </a:pPr>
            <a:r>
              <a:rPr lang="ru-RU" dirty="0">
                <a:latin typeface="Times New Roman" pitchFamily="18" charset="0"/>
                <a:cs typeface="Times New Roman" pitchFamily="18" charset="0"/>
              </a:rPr>
              <a:t>на те, что будут выступать условиями осуществления выплат стимулирующего характера</a:t>
            </a:r>
          </a:p>
          <a:p>
            <a:pPr>
              <a:buFont typeface="Arial" charset="0"/>
              <a:buNone/>
              <a:defRPr/>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57200" y="785813"/>
            <a:ext cx="8229600" cy="4929187"/>
          </a:xfrm>
        </p:spPr>
        <p:txBody>
          <a:bodyPr>
            <a:normAutofit lnSpcReduction="10000"/>
          </a:bodyPr>
          <a:lstStyle/>
          <a:p>
            <a:pPr marL="0" indent="0">
              <a:buFont typeface="Wingdings" panose="05000000000000000000" pitchFamily="2" charset="2"/>
              <a:buNone/>
              <a:defRPr/>
            </a:pPr>
            <a:r>
              <a:rPr lang="ru-RU" b="1" dirty="0" smtClean="0">
                <a:latin typeface="Times New Roman" pitchFamily="18" charset="0"/>
                <a:cs typeface="Times New Roman" pitchFamily="18" charset="0"/>
              </a:rPr>
              <a:t>В зависимости от ситуации одни </a:t>
            </a:r>
            <a:r>
              <a:rPr lang="ru-RU" b="1" dirty="0">
                <a:latin typeface="Times New Roman" pitchFamily="18" charset="0"/>
                <a:cs typeface="Times New Roman" pitchFamily="18" charset="0"/>
              </a:rPr>
              <a:t>и те же показатели могут выступать и критериями, и условиями осуществления выплат.</a:t>
            </a:r>
          </a:p>
          <a:p>
            <a:pPr marL="0" indent="0">
              <a:buFont typeface="Wingdings" panose="05000000000000000000" pitchFamily="2" charset="2"/>
              <a:buNone/>
              <a:defRPr/>
            </a:pPr>
            <a:r>
              <a:rPr lang="ru-RU" dirty="0">
                <a:latin typeface="Times New Roman" pitchFamily="18" charset="0"/>
                <a:cs typeface="Times New Roman" pitchFamily="18" charset="0"/>
              </a:rPr>
              <a:t>Например, объемные показатели…</a:t>
            </a:r>
          </a:p>
          <a:p>
            <a:pPr marL="0" indent="0">
              <a:buFont typeface="Wingdings" panose="05000000000000000000" pitchFamily="2" charset="2"/>
              <a:buNone/>
              <a:defRPr/>
            </a:pPr>
            <a:r>
              <a:rPr lang="ru-RU" dirty="0">
                <a:latin typeface="Times New Roman" pitchFamily="18" charset="0"/>
                <a:cs typeface="Times New Roman" pitchFamily="18" charset="0"/>
              </a:rPr>
              <a:t>«Наличие жалоб граждан на качество оказания социальных услуг, признанных обоснованными по результатам проверок вышестоящей организацией и контрольно-надзорными органами»</a:t>
            </a:r>
          </a:p>
          <a:p>
            <a:pPr>
              <a:defRPr/>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p:txBody>
          <a:bodyPr/>
          <a:lstStyle/>
          <a:p>
            <a:endParaRPr lang="ru-RU" altLang="ru-RU" smtClean="0"/>
          </a:p>
        </p:txBody>
      </p:sp>
      <p:graphicFrame>
        <p:nvGraphicFramePr>
          <p:cNvPr id="4" name="Объект 3"/>
          <p:cNvGraphicFramePr>
            <a:graphicFrameLocks noGrp="1"/>
          </p:cNvGraphicFramePr>
          <p:nvPr>
            <p:ph idx="1"/>
          </p:nvPr>
        </p:nvGraphicFramePr>
        <p:xfrm>
          <a:off x="179388" y="115888"/>
          <a:ext cx="8964612" cy="6651625"/>
        </p:xfrm>
        <a:graphic>
          <a:graphicData uri="http://schemas.openxmlformats.org/drawingml/2006/table">
            <a:tbl>
              <a:tblPr/>
              <a:tblGrid>
                <a:gridCol w="4481512"/>
                <a:gridCol w="4483100"/>
              </a:tblGrid>
              <a:tr h="8826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smtClean="0">
                          <a:ln>
                            <a:noFill/>
                          </a:ln>
                          <a:solidFill>
                            <a:srgbClr val="FFFFFF"/>
                          </a:solidFill>
                          <a:effectLst/>
                          <a:latin typeface="Times New Roman" pitchFamily="18" charset="0"/>
                          <a:cs typeface="Times New Roman" pitchFamily="18" charset="0"/>
                        </a:rPr>
                        <a:t>Условия осуществления выплат</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smtClean="0">
                          <a:ln>
                            <a:noFill/>
                          </a:ln>
                          <a:solidFill>
                            <a:srgbClr val="FFFFFF"/>
                          </a:solidFill>
                          <a:effectLst/>
                          <a:latin typeface="Times New Roman" pitchFamily="18" charset="0"/>
                          <a:cs typeface="Times New Roman" pitchFamily="18" charset="0"/>
                        </a:rPr>
                        <a:t>Показатели и критерии оценки деятельности</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41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Отсутствие обоснованных жалоб</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Отсутствие обоснованных жалоб</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882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Отсутствие нарушений норм медицинской этики и деонтологии</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Соблюдение норм медицинской этики и деонтологии</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882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Отсутствие дефектов в оформлении медицинской документации</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Соблюдение правил оформления медицинской документации</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882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Отсутствие нарушений санитарно-эпидемиологического режима  </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Соблюдение санитарно-эпидемиологического режима  </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882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Отсутствие нарушений (трудовой, финансовой и т.д.) дисциплины</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Соблюдение (трудовой, финансовой и т.д.) дисциплины</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91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Отсутствие нарушений своевременности и полноты выполнения назначений          </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Своевременность и полнота выполнения назначений          </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882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Отсутствие нарушений противопожарной безопасности</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Соблюдение правил противопожарной безопасности</a:t>
                      </a:r>
                    </a:p>
                  </a:txBody>
                  <a:tcPr marL="68581" marR="685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285750" y="785813"/>
            <a:ext cx="8507413" cy="4786312"/>
          </a:xfrm>
        </p:spPr>
        <p:txBody>
          <a:bodyPr anchor="ctr">
            <a:normAutofit fontScale="92500"/>
          </a:bodyPr>
          <a:lstStyle/>
          <a:p>
            <a:pPr>
              <a:defRPr/>
            </a:pPr>
            <a:r>
              <a:rPr lang="ru-RU" b="1" dirty="0">
                <a:latin typeface="Times New Roman" pitchFamily="18" charset="0"/>
                <a:cs typeface="Times New Roman" pitchFamily="18" charset="0"/>
              </a:rPr>
              <a:t>Количество показателей и критериев </a:t>
            </a:r>
            <a:r>
              <a:rPr lang="ru-RU" b="1" dirty="0" smtClean="0">
                <a:latin typeface="Times New Roman" pitchFamily="18" charset="0"/>
                <a:cs typeface="Times New Roman" pitchFamily="18" charset="0"/>
              </a:rPr>
              <a:t>эффективности не </a:t>
            </a:r>
            <a:r>
              <a:rPr lang="ru-RU" b="1" dirty="0">
                <a:latin typeface="Times New Roman" pitchFamily="18" charset="0"/>
                <a:cs typeface="Times New Roman" pitchFamily="18" charset="0"/>
              </a:rPr>
              <a:t>должно быть </a:t>
            </a:r>
            <a:r>
              <a:rPr lang="ru-RU" b="1" dirty="0" smtClean="0">
                <a:latin typeface="Times New Roman" pitchFamily="18" charset="0"/>
                <a:cs typeface="Times New Roman" pitchFamily="18" charset="0"/>
              </a:rPr>
              <a:t>большим!!!</a:t>
            </a:r>
            <a:endParaRPr lang="ru-RU" b="1" dirty="0">
              <a:latin typeface="Times New Roman" pitchFamily="18" charset="0"/>
              <a:cs typeface="Times New Roman" pitchFamily="18" charset="0"/>
            </a:endParaRPr>
          </a:p>
          <a:p>
            <a:pPr>
              <a:defRPr/>
            </a:pPr>
            <a:r>
              <a:rPr lang="en-US" dirty="0">
                <a:latin typeface="Times New Roman" pitchFamily="18" charset="0"/>
                <a:cs typeface="Times New Roman" pitchFamily="18" charset="0"/>
              </a:rPr>
              <a:t>KPI</a:t>
            </a:r>
            <a:r>
              <a:rPr lang="ru-RU" dirty="0">
                <a:latin typeface="Times New Roman" pitchFamily="18" charset="0"/>
                <a:cs typeface="Times New Roman" pitchFamily="18" charset="0"/>
              </a:rPr>
              <a:t> – ключевые показатели эффективности</a:t>
            </a:r>
            <a:r>
              <a:rPr lang="ru-RU" dirty="0" smtClean="0">
                <a:latin typeface="Times New Roman" pitchFamily="18" charset="0"/>
                <a:cs typeface="Times New Roman" pitchFamily="18" charset="0"/>
              </a:rPr>
              <a:t>.</a:t>
            </a:r>
          </a:p>
          <a:p>
            <a:pPr>
              <a:defRPr/>
            </a:pPr>
            <a:r>
              <a:rPr lang="ru-RU" dirty="0" smtClean="0">
                <a:latin typeface="Times New Roman" pitchFamily="18" charset="0"/>
                <a:cs typeface="Times New Roman" pitchFamily="18" charset="0"/>
              </a:rPr>
              <a:t>Показатели должны быть формализуемыми.</a:t>
            </a:r>
          </a:p>
          <a:p>
            <a:pPr>
              <a:defRPr/>
            </a:pPr>
            <a:r>
              <a:rPr lang="ru-RU" dirty="0" smtClean="0">
                <a:latin typeface="Times New Roman" pitchFamily="18" charset="0"/>
                <a:cs typeface="Times New Roman" pitchFamily="18" charset="0"/>
              </a:rPr>
              <a:t>Показатели должны быть объективными (то есть, никаких голосований, никаких комиссий).</a:t>
            </a:r>
          </a:p>
          <a:p>
            <a:pPr>
              <a:defRPr/>
            </a:pPr>
            <a:r>
              <a:rPr lang="ru-RU" dirty="0" smtClean="0">
                <a:latin typeface="Times New Roman" pitchFamily="18" charset="0"/>
                <a:cs typeface="Times New Roman" pitchFamily="18" charset="0"/>
              </a:rPr>
              <a:t>Показатели должны считаться оперативно (кем???)</a:t>
            </a:r>
            <a:endParaRPr lang="ru-RU" dirty="0">
              <a:latin typeface="Times New Roman" pitchFamily="18" charset="0"/>
              <a:cs typeface="Times New Roman" pitchFamily="18" charset="0"/>
            </a:endParaRPr>
          </a:p>
          <a:p>
            <a:pPr>
              <a:defRPr/>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ъект 3"/>
          <p:cNvSpPr>
            <a:spLocks noGrp="1"/>
          </p:cNvSpPr>
          <p:nvPr>
            <p:ph idx="1"/>
          </p:nvPr>
        </p:nvSpPr>
        <p:spPr>
          <a:xfrm>
            <a:off x="457200" y="1000125"/>
            <a:ext cx="8229600" cy="5126038"/>
          </a:xfrm>
        </p:spPr>
        <p:txBody>
          <a:bodyPr/>
          <a:lstStyle/>
          <a:p>
            <a:r>
              <a:rPr lang="ru-RU" altLang="ru-RU" smtClean="0">
                <a:latin typeface="Times New Roman" pitchFamily="18" charset="0"/>
                <a:cs typeface="Times New Roman" pitchFamily="18" charset="0"/>
              </a:rPr>
              <a:t>В приказе Минздрава N 421, говорится о создании комиссий применительно к качественным показателям: «Распределение стимулирующих выплат </a:t>
            </a:r>
            <a:r>
              <a:rPr lang="ru-RU" altLang="ru-RU" b="1" i="1" smtClean="0">
                <a:latin typeface="Times New Roman" pitchFamily="18" charset="0"/>
                <a:cs typeface="Times New Roman" pitchFamily="18" charset="0"/>
              </a:rPr>
              <a:t>по критериям качества</a:t>
            </a:r>
            <a:r>
              <a:rPr lang="ru-RU" altLang="ru-RU" smtClean="0">
                <a:latin typeface="Times New Roman" pitchFamily="18" charset="0"/>
                <a:cs typeface="Times New Roman" pitchFamily="18" charset="0"/>
              </a:rPr>
              <a:t> рекомендуется производить Комиссией, утвержденной приказом по учреждению».</a:t>
            </a:r>
          </a:p>
          <a:p>
            <a:r>
              <a:rPr lang="ru-RU" altLang="ru-RU" smtClean="0">
                <a:latin typeface="Times New Roman" pitchFamily="18" charset="0"/>
                <a:cs typeface="Times New Roman" pitchFamily="18" charset="0"/>
              </a:rPr>
              <a:t>Но как собрать комиссию в августе (отпуска и т.д.)?</a:t>
            </a:r>
          </a:p>
          <a:p>
            <a:endParaRPr lang="ru-RU" altLang="ru-RU"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ъект 3"/>
          <p:cNvSpPr>
            <a:spLocks noGrp="1"/>
          </p:cNvSpPr>
          <p:nvPr>
            <p:ph idx="1"/>
          </p:nvPr>
        </p:nvSpPr>
        <p:spPr>
          <a:xfrm>
            <a:off x="642938" y="1214438"/>
            <a:ext cx="7829550" cy="3286125"/>
          </a:xfrm>
        </p:spPr>
        <p:txBody>
          <a:bodyPr anchor="ctr"/>
          <a:lstStyle/>
          <a:p>
            <a:r>
              <a:rPr lang="ru-RU" altLang="ru-RU" sz="3600" smtClean="0">
                <a:latin typeface="Times New Roman" pitchFamily="18" charset="0"/>
                <a:cs typeface="Times New Roman" pitchFamily="18" charset="0"/>
              </a:rPr>
              <a:t>Обязательно ли использовать балльную систему начисления выплат стимулирующего характера, предусмотренную приказом Минздрава № 421?</a:t>
            </a:r>
          </a:p>
          <a:p>
            <a:endParaRPr lang="ru-RU" altLang="ru-RU" sz="36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ъект 3"/>
          <p:cNvSpPr>
            <a:spLocks noGrp="1"/>
          </p:cNvSpPr>
          <p:nvPr>
            <p:ph idx="1"/>
          </p:nvPr>
        </p:nvSpPr>
        <p:spPr>
          <a:xfrm>
            <a:off x="457200" y="1143000"/>
            <a:ext cx="8229600" cy="4525963"/>
          </a:xfrm>
        </p:spPr>
        <p:txBody>
          <a:bodyPr/>
          <a:lstStyle/>
          <a:p>
            <a:r>
              <a:rPr lang="ru-RU" altLang="ru-RU" smtClean="0">
                <a:latin typeface="Times New Roman" pitchFamily="18" charset="0"/>
                <a:cs typeface="Times New Roman" pitchFamily="18" charset="0"/>
              </a:rPr>
              <a:t>Нет, не обязательно! </a:t>
            </a:r>
          </a:p>
          <a:p>
            <a:r>
              <a:rPr lang="ru-RU" altLang="ru-RU" smtClean="0">
                <a:latin typeface="Times New Roman" pitchFamily="18" charset="0"/>
                <a:cs typeface="Times New Roman" pitchFamily="18" charset="0"/>
              </a:rPr>
              <a:t>В самом приказе Минздрава России № 421 записано: «Механизмы распределения стимулирующих выплат конкретным работникам </a:t>
            </a:r>
            <a:r>
              <a:rPr lang="ru-RU" altLang="ru-RU" b="1" i="1" smtClean="0">
                <a:latin typeface="Times New Roman" pitchFamily="18" charset="0"/>
                <a:cs typeface="Times New Roman" pitchFamily="18" charset="0"/>
              </a:rPr>
              <a:t>могут быть разными</a:t>
            </a:r>
            <a:r>
              <a:rPr lang="ru-RU" altLang="ru-RU" smtClean="0">
                <a:latin typeface="Times New Roman" pitchFamily="18" charset="0"/>
                <a:cs typeface="Times New Roman" pitchFamily="18" charset="0"/>
              </a:rPr>
              <a:t>, в частности на основе балльной оценки».</a:t>
            </a:r>
          </a:p>
          <a:p>
            <a:endParaRPr lang="ru-RU" altLang="ru-RU"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p:txBody>
          <a:bodyPr/>
          <a:lstStyle/>
          <a:p>
            <a:r>
              <a:rPr lang="ru-RU" altLang="ru-RU" smtClean="0"/>
              <a:t>Показатели и критерии</a:t>
            </a:r>
          </a:p>
        </p:txBody>
      </p:sp>
      <p:sp>
        <p:nvSpPr>
          <p:cNvPr id="22531" name="Объект 2"/>
          <p:cNvSpPr>
            <a:spLocks noGrp="1"/>
          </p:cNvSpPr>
          <p:nvPr>
            <p:ph idx="1"/>
          </p:nvPr>
        </p:nvSpPr>
        <p:spPr/>
        <p:txBody>
          <a:bodyPr/>
          <a:lstStyle/>
          <a:p>
            <a:r>
              <a:rPr lang="ru-RU" altLang="ru-RU" smtClean="0"/>
              <a:t>С чего начать?</a:t>
            </a:r>
          </a:p>
          <a:p>
            <a:r>
              <a:rPr lang="ru-RU" altLang="ru-RU" smtClean="0"/>
              <a:t>Нужно определиться с тем, какого рода показатели должны быть установлены работнику с учетом особенностей выполняемых функций.</a:t>
            </a:r>
          </a:p>
          <a:p>
            <a:r>
              <a:rPr lang="ru-RU" altLang="ru-RU" smtClean="0"/>
              <a:t>Возможны следующие подходы:</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1"/>
          <p:cNvSpPr>
            <a:spLocks noGrp="1"/>
          </p:cNvSpPr>
          <p:nvPr>
            <p:ph type="title"/>
          </p:nvPr>
        </p:nvSpPr>
        <p:spPr>
          <a:xfrm>
            <a:off x="457200" y="115888"/>
            <a:ext cx="8229600" cy="563562"/>
          </a:xfrm>
        </p:spPr>
        <p:txBody>
          <a:bodyPr/>
          <a:lstStyle/>
          <a:p>
            <a:r>
              <a:rPr lang="ru-RU" altLang="ru-RU" smtClean="0"/>
              <a:t>1. вариант: </a:t>
            </a:r>
          </a:p>
        </p:txBody>
      </p:sp>
      <p:sp>
        <p:nvSpPr>
          <p:cNvPr id="23555" name="Объект 2"/>
          <p:cNvSpPr>
            <a:spLocks noGrp="1"/>
          </p:cNvSpPr>
          <p:nvPr>
            <p:ph idx="1"/>
          </p:nvPr>
        </p:nvSpPr>
        <p:spPr>
          <a:xfrm>
            <a:off x="0" y="744538"/>
            <a:ext cx="9144000" cy="4525962"/>
          </a:xfrm>
        </p:spPr>
        <p:txBody>
          <a:bodyPr/>
          <a:lstStyle/>
          <a:p>
            <a:r>
              <a:rPr lang="ru-RU" altLang="ru-RU" smtClean="0"/>
              <a:t>определяются показатели, на которые работник может повлиять, и которые устанавливаются в качестве критериев оценки деятельности – за определенное значение показателя работнику начисляются суммы, баллы, КТУ и т.д. Например, уловные массажные единицы и т.д.  Тем самым работник зарабатывает определенный размер выплаты стимулирующего характера с нуля. При этом устанавливаются и условия осуществления выплат (отсутствие взысканий, обоснованных жалоб, нарушений и т.д.).</a:t>
            </a:r>
          </a:p>
          <a:p>
            <a:endParaRPr lang="ru-RU" altLang="ru-RU" smtClean="0"/>
          </a:p>
        </p:txBody>
      </p:sp>
    </p:spTree>
  </p:cSld>
  <p:clrMapOvr>
    <a:masterClrMapping/>
  </p:clrMapOvr>
</p:sld>
</file>

<file path=ppt/theme/theme1.xml><?xml version="1.0" encoding="utf-8"?>
<a:theme xmlns:a="http://schemas.openxmlformats.org/drawingml/2006/main" name="7_Шаблон презентации ЦНИИОИЗ 97-2003">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Шаблон презентации ЦНИИОИЗ 97-2003">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_Шаблон презентации ЦНИИОИЗ 97-2003">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2.1.Управление структурным подразделением</Template>
  <TotalTime>2633</TotalTime>
  <Words>8700</Words>
  <Application>Microsoft Office PowerPoint</Application>
  <PresentationFormat>Экран (4:3)</PresentationFormat>
  <Paragraphs>793</Paragraphs>
  <Slides>216</Slides>
  <Notes>41</Notes>
  <HiddenSlides>0</HiddenSlides>
  <MMClips>0</MMClips>
  <ScaleCrop>false</ScaleCrop>
  <HeadingPairs>
    <vt:vector size="4" baseType="variant">
      <vt:variant>
        <vt:lpstr>Тема</vt:lpstr>
      </vt:variant>
      <vt:variant>
        <vt:i4>3</vt:i4>
      </vt:variant>
      <vt:variant>
        <vt:lpstr>Заголовки слайдов</vt:lpstr>
      </vt:variant>
      <vt:variant>
        <vt:i4>216</vt:i4>
      </vt:variant>
    </vt:vector>
  </HeadingPairs>
  <TitlesOfParts>
    <vt:vector size="219" baseType="lpstr">
      <vt:lpstr>7_Шаблон презентации ЦНИИОИЗ 97-2003</vt:lpstr>
      <vt:lpstr>Шаблон презентации ЦНИИОИЗ 97-2003</vt:lpstr>
      <vt:lpstr>8_Шаблон презентации ЦНИИОИЗ 97-2003</vt:lpstr>
      <vt:lpstr> Кадыров Ф.Н. </vt:lpstr>
      <vt:lpstr>Перечень поручений Президента от 2.09.2019 г. № Пр-1755 </vt:lpstr>
      <vt:lpstr>Слайд 3</vt:lpstr>
      <vt:lpstr>1. Правительству Российской Федерации:</vt:lpstr>
      <vt:lpstr>Слайд 5</vt:lpstr>
      <vt:lpstr>Комментарий</vt:lpstr>
      <vt:lpstr>Статья 144. Системы оплаты труда работников государственных и муниципальных учреждений</vt:lpstr>
      <vt:lpstr>Слайд 8</vt:lpstr>
      <vt:lpstr>Слайд 9</vt:lpstr>
      <vt:lpstr>Слайд 10</vt:lpstr>
      <vt:lpstr>Таким образом,</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Как оформить</vt:lpstr>
      <vt:lpstr>Статья 285. ТК РФ Оплата труда лиц, работающих по совместительству </vt:lpstr>
      <vt:lpstr>Тарификация работников, оказывающих платные услуги</vt:lpstr>
      <vt:lpstr>Поэтому для совместителей в п.13 трудового договора пишем так:</vt:lpstr>
      <vt:lpstr>Эффективный контракт -</vt:lpstr>
      <vt:lpstr>Слайд 40</vt:lpstr>
      <vt:lpstr>Ревизия эффективного контракта</vt:lpstr>
      <vt:lpstr>Цели «майских» Указов Президента 2012 года:</vt:lpstr>
      <vt:lpstr>Указ Президента № 597: </vt:lpstr>
      <vt:lpstr>Суть эффективного контракта</vt:lpstr>
      <vt:lpstr>Слайд 45</vt:lpstr>
      <vt:lpstr>Предпосылки введения эффективного контракта:</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lpstr>Слайд 57</vt:lpstr>
      <vt:lpstr>Слайд 58</vt:lpstr>
      <vt:lpstr>Слайд 59</vt:lpstr>
      <vt:lpstr>Слайд 60</vt:lpstr>
      <vt:lpstr>Слайд 61</vt:lpstr>
      <vt:lpstr>Слайд 62</vt:lpstr>
      <vt:lpstr>Слайд 63</vt:lpstr>
      <vt:lpstr>Слайд 64</vt:lpstr>
      <vt:lpstr>Слайд 65</vt:lpstr>
      <vt:lpstr>Слайд 66</vt:lpstr>
      <vt:lpstr>Слайд 67</vt:lpstr>
      <vt:lpstr>Слайд 68</vt:lpstr>
      <vt:lpstr>Слайд 69</vt:lpstr>
      <vt:lpstr>Слайд 70</vt:lpstr>
      <vt:lpstr>Каждый руководитель, экономист должны задаться вопросами: </vt:lpstr>
      <vt:lpstr>Слайд 72</vt:lpstr>
      <vt:lpstr>Слайд 73</vt:lpstr>
      <vt:lpstr>Слайд 74</vt:lpstr>
      <vt:lpstr>Слайд 75</vt:lpstr>
      <vt:lpstr>Слайд 76</vt:lpstr>
      <vt:lpstr>Слайд 77</vt:lpstr>
      <vt:lpstr>Слайд 78</vt:lpstr>
      <vt:lpstr>Слайд 79</vt:lpstr>
      <vt:lpstr>Слайд 80</vt:lpstr>
      <vt:lpstr>Слайд 81</vt:lpstr>
      <vt:lpstr>Слайд 82</vt:lpstr>
      <vt:lpstr>Заработная плата конкретного работника </vt:lpstr>
      <vt:lpstr>Поэтому:</vt:lpstr>
      <vt:lpstr>Слайд 85</vt:lpstr>
      <vt:lpstr>Примерная форма трудового договора с работником государственного (муниципального) учреждения </vt:lpstr>
      <vt:lpstr>Рекомендуется включить в трудовой договор с работником государственного (муниципального) учреждения фразу: </vt:lpstr>
      <vt:lpstr>Эффективный контракт</vt:lpstr>
      <vt:lpstr>Слайд 89</vt:lpstr>
      <vt:lpstr>Слайд 90</vt:lpstr>
      <vt:lpstr>Слайд 91</vt:lpstr>
      <vt:lpstr>Слайд 92</vt:lpstr>
      <vt:lpstr>Слайд 93</vt:lpstr>
      <vt:lpstr>Слайд 94</vt:lpstr>
      <vt:lpstr>Слайд 95</vt:lpstr>
      <vt:lpstr>Слайд 96</vt:lpstr>
      <vt:lpstr>Слайд 97</vt:lpstr>
      <vt:lpstr>Показатели и критерии</vt:lpstr>
      <vt:lpstr>1. вариант: </vt:lpstr>
      <vt:lpstr>2 вариант: </vt:lpstr>
      <vt:lpstr>3 вариант: </vt:lpstr>
      <vt:lpstr>Выплата стимулирующего характера – </vt:lpstr>
      <vt:lpstr>«Нормальная» (не сверхплановая) </vt:lpstr>
      <vt:lpstr>Итак, выплаты: </vt:lpstr>
      <vt:lpstr>Если работник превысил объем – обязаны ли ему доплачивать? </vt:lpstr>
      <vt:lpstr>Критерии оценки деятельности: </vt:lpstr>
      <vt:lpstr>Слайд 107</vt:lpstr>
      <vt:lpstr>Важный момент: </vt:lpstr>
      <vt:lpstr>Комментарий: </vt:lpstr>
      <vt:lpstr>Итак, </vt:lpstr>
      <vt:lpstr>Показатели, характеризующих работу скорой помощи: </vt:lpstr>
      <vt:lpstr>Рассматриваемая проблема </vt:lpstr>
      <vt:lpstr>Слайд 113</vt:lpstr>
      <vt:lpstr>Оказание медицинской помощи (оказание медицинских услуг) </vt:lpstr>
      <vt:lpstr>КТУ и балльная система</vt:lpstr>
      <vt:lpstr>Слайд 116</vt:lpstr>
      <vt:lpstr>Эти различия не являются абсолютными. </vt:lpstr>
      <vt:lpstr>Суть и балльной системы стимулирования, и КТУ едина: </vt:lpstr>
      <vt:lpstr>Источники средств могут быть различными. </vt:lpstr>
      <vt:lpstr>Исторически система КТУ возникла </vt:lpstr>
      <vt:lpstr>КТУ обычно предполагает, </vt:lpstr>
      <vt:lpstr>Слайд 122</vt:lpstr>
      <vt:lpstr>Слайд 123</vt:lpstr>
      <vt:lpstr>Слайд 124</vt:lpstr>
      <vt:lpstr>Слайд 125</vt:lpstr>
      <vt:lpstr>Слайд 126</vt:lpstr>
      <vt:lpstr>Слайд 127</vt:lpstr>
      <vt:lpstr>Слайд 128</vt:lpstr>
      <vt:lpstr>Слайд 129</vt:lpstr>
      <vt:lpstr>Слайд 130</vt:lpstr>
      <vt:lpstr>Слайд 131</vt:lpstr>
      <vt:lpstr>Слайд 132</vt:lpstr>
      <vt:lpstr>Слайд 133</vt:lpstr>
      <vt:lpstr>Слайд 134</vt:lpstr>
      <vt:lpstr>Слайд 135</vt:lpstr>
      <vt:lpstr>Слайд 136</vt:lpstr>
      <vt:lpstr>Слайд 137</vt:lpstr>
      <vt:lpstr>Слайд 138</vt:lpstr>
      <vt:lpstr>Слайд 139</vt:lpstr>
      <vt:lpstr>Слайд 140</vt:lpstr>
      <vt:lpstr>Слайд 141</vt:lpstr>
      <vt:lpstr>Слайд 142</vt:lpstr>
      <vt:lpstr>Слайд 143</vt:lpstr>
      <vt:lpstr>Слайд 144</vt:lpstr>
      <vt:lpstr>Слайд 145</vt:lpstr>
      <vt:lpstr>Слайд 146</vt:lpstr>
      <vt:lpstr>Слайд 147</vt:lpstr>
      <vt:lpstr>Слайд 148</vt:lpstr>
      <vt:lpstr>Слайд 149</vt:lpstr>
      <vt:lpstr>Слайд 150</vt:lpstr>
      <vt:lpstr>Слайд 151</vt:lpstr>
      <vt:lpstr>Слайд 152</vt:lpstr>
      <vt:lpstr>Слайд 153</vt:lpstr>
      <vt:lpstr>Слайд 154</vt:lpstr>
      <vt:lpstr>Слайд 155</vt:lpstr>
      <vt:lpstr>Слайд 156</vt:lpstr>
      <vt:lpstr>Слайд 157</vt:lpstr>
      <vt:lpstr>Слайд 158</vt:lpstr>
      <vt:lpstr>Слайд 159</vt:lpstr>
      <vt:lpstr>Слайд 160</vt:lpstr>
      <vt:lpstr>Слайд 161</vt:lpstr>
      <vt:lpstr>Слайд 162</vt:lpstr>
      <vt:lpstr>Слайд 163</vt:lpstr>
      <vt:lpstr>Слайд 164</vt:lpstr>
      <vt:lpstr>Слайд 165</vt:lpstr>
      <vt:lpstr>Слайд 166</vt:lpstr>
      <vt:lpstr>Слайд 167</vt:lpstr>
      <vt:lpstr>Слайд 168</vt:lpstr>
      <vt:lpstr>Слайд 169</vt:lpstr>
      <vt:lpstr>Перечень поручений Президента от 2.09.2019 г. № Пр-1755 </vt:lpstr>
      <vt:lpstr>Поручения, в частности, включают в себя:</vt:lpstr>
      <vt:lpstr>Слайд 172</vt:lpstr>
      <vt:lpstr>Слайд 173</vt:lpstr>
      <vt:lpstr>Поручения также включают в себя:</vt:lpstr>
      <vt:lpstr>Слайд 175</vt:lpstr>
      <vt:lpstr>Слайд 176</vt:lpstr>
      <vt:lpstr>Слайд 177</vt:lpstr>
      <vt:lpstr>Слайд 178</vt:lpstr>
      <vt:lpstr>Слайд 179</vt:lpstr>
      <vt:lpstr>Слайд 180</vt:lpstr>
      <vt:lpstr>Слайд 181</vt:lpstr>
      <vt:lpstr>1. Правительству Российской Федерации:</vt:lpstr>
      <vt:lpstr>Слайд 183</vt:lpstr>
      <vt:lpstr>Комментарий</vt:lpstr>
      <vt:lpstr>Статья 144. Системы оплаты труда работников государственных и муниципальных учреждений</vt:lpstr>
      <vt:lpstr>Слайд 186</vt:lpstr>
      <vt:lpstr>Слайд 187</vt:lpstr>
      <vt:lpstr>Слайд 188</vt:lpstr>
      <vt:lpstr>Слайд 189</vt:lpstr>
      <vt:lpstr>Заработная плата складывается из</vt:lpstr>
      <vt:lpstr>Главная проблема – главное ограничение:</vt:lpstr>
      <vt:lpstr>Повышение доли окладов приведет </vt:lpstr>
      <vt:lpstr>Пример</vt:lpstr>
      <vt:lpstr>Можно уменьшить</vt:lpstr>
      <vt:lpstr>Слайд 195</vt:lpstr>
      <vt:lpstr>Комментарий</vt:lpstr>
      <vt:lpstr>Слайд 197</vt:lpstr>
      <vt:lpstr>Слайд 198</vt:lpstr>
      <vt:lpstr>Слайд 199</vt:lpstr>
      <vt:lpstr>Принципы модернизации первичного звена здравоохранения Российской Федерации </vt:lpstr>
      <vt:lpstr>Послание Президента Федеральному Собранию 15 января 2020 года  </vt:lpstr>
      <vt:lpstr>Причины, вызывающие необходимость реформирования системы оплаты труда в здравоохранении </vt:lpstr>
      <vt:lpstr>Дифференциация в оплате труда врачей по субъектам РФ</vt:lpstr>
      <vt:lpstr>Разница средней заработной платы между федеральными округами</vt:lpstr>
      <vt:lpstr>Другие кадровые резервы</vt:lpstr>
      <vt:lpstr>Еще пример кадровых резервов</vt:lpstr>
      <vt:lpstr>Возможно ли поручение дополнительной работы без оплаты?</vt:lpstr>
      <vt:lpstr>Слайд 208</vt:lpstr>
      <vt:lpstr>Слайд 209</vt:lpstr>
      <vt:lpstr>Слайд 210</vt:lpstr>
      <vt:lpstr>Слайд 211</vt:lpstr>
      <vt:lpstr>Оплата труда врача-терапевта участкового </vt:lpstr>
      <vt:lpstr>Необоснованные назначения</vt:lpstr>
      <vt:lpstr>Слайд 214</vt:lpstr>
      <vt:lpstr>Слайд 215</vt:lpstr>
      <vt:lpstr>Спасибо за внимание!</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ходе реализации национального проекта в сфере здравоохранения в МО «Северодвинск»</dc:title>
  <dc:creator>sasha</dc:creator>
  <cp:lastModifiedBy>HP</cp:lastModifiedBy>
  <cp:revision>380</cp:revision>
  <dcterms:created xsi:type="dcterms:W3CDTF">2006-10-16T07:53:36Z</dcterms:created>
  <dcterms:modified xsi:type="dcterms:W3CDTF">2021-10-28T11:28:22Z</dcterms:modified>
</cp:coreProperties>
</file>