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324" r:id="rId3"/>
    <p:sldId id="325" r:id="rId4"/>
    <p:sldId id="326" r:id="rId5"/>
    <p:sldId id="327" r:id="rId6"/>
    <p:sldId id="297" r:id="rId7"/>
    <p:sldId id="299" r:id="rId8"/>
    <p:sldId id="328" r:id="rId9"/>
    <p:sldId id="329" r:id="rId10"/>
    <p:sldId id="330" r:id="rId11"/>
    <p:sldId id="331" r:id="rId12"/>
    <p:sldId id="322" r:id="rId13"/>
    <p:sldId id="323"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80FF8-E4B2-477B-93E8-5E44C430F1CE}" type="datetimeFigureOut">
              <a:rPr lang="ru-RU" smtClean="0"/>
              <a:t>20.07.2021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2F6CBE-AE7D-4E24-AA30-8344ABCF60E5}" type="slidenum">
              <a:rPr lang="ru-RU" smtClean="0"/>
              <a:t>‹#›</a:t>
            </a:fld>
            <a:endParaRPr lang="ru-RU"/>
          </a:p>
        </p:txBody>
      </p:sp>
    </p:spTree>
    <p:extLst>
      <p:ext uri="{BB962C8B-B14F-4D97-AF65-F5344CB8AC3E}">
        <p14:creationId xmlns:p14="http://schemas.microsoft.com/office/powerpoint/2010/main" val="1062523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07E3AD-5819-4DBF-9F54-63D1B321E030}" type="slidenum">
              <a:rPr lang="ru-RU" smtClean="0">
                <a:solidFill>
                  <a:srgbClr val="000000"/>
                </a:solidFill>
                <a:cs typeface="Arial" pitchFamily="34" charset="0"/>
              </a:rPr>
              <a:pPr fontAlgn="base">
                <a:spcBef>
                  <a:spcPct val="0"/>
                </a:spcBef>
                <a:spcAft>
                  <a:spcPct val="0"/>
                </a:spcAft>
                <a:defRPr/>
              </a:pPr>
              <a:t>1</a:t>
            </a:fld>
            <a:endParaRPr lang="ru-RU" smtClean="0">
              <a:solidFill>
                <a:srgbClr val="000000"/>
              </a:solidFill>
              <a:cs typeface="Arial" pitchFamily="34" charset="0"/>
            </a:endParaRPr>
          </a:p>
        </p:txBody>
      </p:sp>
      <p:sp>
        <p:nvSpPr>
          <p:cNvPr id="489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9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smtClean="0"/>
              <a:t>Права и обязанности медицинских работников регламентированы следующими нормативно-правовыми актами</a:t>
            </a:r>
          </a:p>
        </p:txBody>
      </p:sp>
    </p:spTree>
    <p:extLst>
      <p:ext uri="{BB962C8B-B14F-4D97-AF65-F5344CB8AC3E}">
        <p14:creationId xmlns:p14="http://schemas.microsoft.com/office/powerpoint/2010/main" val="347066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8C15C0A-6B02-4799-BC19-386A8B9E2D35}" type="datetimeFigureOut">
              <a:rPr lang="ru-RU" smtClean="0"/>
              <a:t>20.07.2021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397396-2257-4E89-ACFA-17700D936EC7}" type="slidenum">
              <a:rPr lang="ru-RU" smtClean="0"/>
              <a:t>‹#›</a:t>
            </a:fld>
            <a:endParaRPr lang="ru-RU"/>
          </a:p>
        </p:txBody>
      </p:sp>
    </p:spTree>
    <p:extLst>
      <p:ext uri="{BB962C8B-B14F-4D97-AF65-F5344CB8AC3E}">
        <p14:creationId xmlns:p14="http://schemas.microsoft.com/office/powerpoint/2010/main" val="126797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C15C0A-6B02-4799-BC19-386A8B9E2D35}" type="datetimeFigureOut">
              <a:rPr lang="ru-RU" smtClean="0"/>
              <a:t>20.07.2021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397396-2257-4E89-ACFA-17700D936EC7}" type="slidenum">
              <a:rPr lang="ru-RU" smtClean="0"/>
              <a:t>‹#›</a:t>
            </a:fld>
            <a:endParaRPr lang="ru-RU"/>
          </a:p>
        </p:txBody>
      </p:sp>
    </p:spTree>
    <p:extLst>
      <p:ext uri="{BB962C8B-B14F-4D97-AF65-F5344CB8AC3E}">
        <p14:creationId xmlns:p14="http://schemas.microsoft.com/office/powerpoint/2010/main" val="247712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C15C0A-6B02-4799-BC19-386A8B9E2D35}" type="datetimeFigureOut">
              <a:rPr lang="ru-RU" smtClean="0"/>
              <a:t>20.07.2021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397396-2257-4E89-ACFA-17700D936EC7}" type="slidenum">
              <a:rPr lang="ru-RU" smtClean="0"/>
              <a:t>‹#›</a:t>
            </a:fld>
            <a:endParaRPr lang="ru-RU"/>
          </a:p>
        </p:txBody>
      </p:sp>
    </p:spTree>
    <p:extLst>
      <p:ext uri="{BB962C8B-B14F-4D97-AF65-F5344CB8AC3E}">
        <p14:creationId xmlns:p14="http://schemas.microsoft.com/office/powerpoint/2010/main" val="286546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C15C0A-6B02-4799-BC19-386A8B9E2D35}" type="datetimeFigureOut">
              <a:rPr lang="ru-RU" smtClean="0"/>
              <a:t>20.07.2021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397396-2257-4E89-ACFA-17700D936EC7}" type="slidenum">
              <a:rPr lang="ru-RU" smtClean="0"/>
              <a:t>‹#›</a:t>
            </a:fld>
            <a:endParaRPr lang="ru-RU"/>
          </a:p>
        </p:txBody>
      </p:sp>
    </p:spTree>
    <p:extLst>
      <p:ext uri="{BB962C8B-B14F-4D97-AF65-F5344CB8AC3E}">
        <p14:creationId xmlns:p14="http://schemas.microsoft.com/office/powerpoint/2010/main" val="5036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C15C0A-6B02-4799-BC19-386A8B9E2D35}" type="datetimeFigureOut">
              <a:rPr lang="ru-RU" smtClean="0"/>
              <a:t>20.07.2021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397396-2257-4E89-ACFA-17700D936EC7}" type="slidenum">
              <a:rPr lang="ru-RU" smtClean="0"/>
              <a:t>‹#›</a:t>
            </a:fld>
            <a:endParaRPr lang="ru-RU"/>
          </a:p>
        </p:txBody>
      </p:sp>
    </p:spTree>
    <p:extLst>
      <p:ext uri="{BB962C8B-B14F-4D97-AF65-F5344CB8AC3E}">
        <p14:creationId xmlns:p14="http://schemas.microsoft.com/office/powerpoint/2010/main" val="291814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C15C0A-6B02-4799-BC19-386A8B9E2D35}" type="datetimeFigureOut">
              <a:rPr lang="ru-RU" smtClean="0"/>
              <a:t>20.07.2021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397396-2257-4E89-ACFA-17700D936EC7}" type="slidenum">
              <a:rPr lang="ru-RU" smtClean="0"/>
              <a:t>‹#›</a:t>
            </a:fld>
            <a:endParaRPr lang="ru-RU"/>
          </a:p>
        </p:txBody>
      </p:sp>
    </p:spTree>
    <p:extLst>
      <p:ext uri="{BB962C8B-B14F-4D97-AF65-F5344CB8AC3E}">
        <p14:creationId xmlns:p14="http://schemas.microsoft.com/office/powerpoint/2010/main" val="288458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8C15C0A-6B02-4799-BC19-386A8B9E2D35}" type="datetimeFigureOut">
              <a:rPr lang="ru-RU" smtClean="0"/>
              <a:t>20.07.2021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397396-2257-4E89-ACFA-17700D936EC7}" type="slidenum">
              <a:rPr lang="ru-RU" smtClean="0"/>
              <a:t>‹#›</a:t>
            </a:fld>
            <a:endParaRPr lang="ru-RU"/>
          </a:p>
        </p:txBody>
      </p:sp>
    </p:spTree>
    <p:extLst>
      <p:ext uri="{BB962C8B-B14F-4D97-AF65-F5344CB8AC3E}">
        <p14:creationId xmlns:p14="http://schemas.microsoft.com/office/powerpoint/2010/main" val="191384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C15C0A-6B02-4799-BC19-386A8B9E2D35}" type="datetimeFigureOut">
              <a:rPr lang="ru-RU" smtClean="0"/>
              <a:t>20.07.2021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397396-2257-4E89-ACFA-17700D936EC7}" type="slidenum">
              <a:rPr lang="ru-RU" smtClean="0"/>
              <a:t>‹#›</a:t>
            </a:fld>
            <a:endParaRPr lang="ru-RU"/>
          </a:p>
        </p:txBody>
      </p:sp>
    </p:spTree>
    <p:extLst>
      <p:ext uri="{BB962C8B-B14F-4D97-AF65-F5344CB8AC3E}">
        <p14:creationId xmlns:p14="http://schemas.microsoft.com/office/powerpoint/2010/main" val="2173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C15C0A-6B02-4799-BC19-386A8B9E2D35}" type="datetimeFigureOut">
              <a:rPr lang="ru-RU" smtClean="0"/>
              <a:t>20.07.2021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397396-2257-4E89-ACFA-17700D936EC7}" type="slidenum">
              <a:rPr lang="ru-RU" smtClean="0"/>
              <a:t>‹#›</a:t>
            </a:fld>
            <a:endParaRPr lang="ru-RU"/>
          </a:p>
        </p:txBody>
      </p:sp>
    </p:spTree>
    <p:extLst>
      <p:ext uri="{BB962C8B-B14F-4D97-AF65-F5344CB8AC3E}">
        <p14:creationId xmlns:p14="http://schemas.microsoft.com/office/powerpoint/2010/main" val="157352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8C15C0A-6B02-4799-BC19-386A8B9E2D35}" type="datetimeFigureOut">
              <a:rPr lang="ru-RU" smtClean="0"/>
              <a:t>20.07.2021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397396-2257-4E89-ACFA-17700D936EC7}" type="slidenum">
              <a:rPr lang="ru-RU" smtClean="0"/>
              <a:t>‹#›</a:t>
            </a:fld>
            <a:endParaRPr lang="ru-RU"/>
          </a:p>
        </p:txBody>
      </p:sp>
    </p:spTree>
    <p:extLst>
      <p:ext uri="{BB962C8B-B14F-4D97-AF65-F5344CB8AC3E}">
        <p14:creationId xmlns:p14="http://schemas.microsoft.com/office/powerpoint/2010/main" val="213501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8C15C0A-6B02-4799-BC19-386A8B9E2D35}" type="datetimeFigureOut">
              <a:rPr lang="ru-RU" smtClean="0"/>
              <a:t>20.07.2021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397396-2257-4E89-ACFA-17700D936EC7}" type="slidenum">
              <a:rPr lang="ru-RU" smtClean="0"/>
              <a:t>‹#›</a:t>
            </a:fld>
            <a:endParaRPr lang="ru-RU"/>
          </a:p>
        </p:txBody>
      </p:sp>
    </p:spTree>
    <p:extLst>
      <p:ext uri="{BB962C8B-B14F-4D97-AF65-F5344CB8AC3E}">
        <p14:creationId xmlns:p14="http://schemas.microsoft.com/office/powerpoint/2010/main" val="17571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15C0A-6B02-4799-BC19-386A8B9E2D35}" type="datetimeFigureOut">
              <a:rPr lang="ru-RU" smtClean="0"/>
              <a:t>20.07.2021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97396-2257-4E89-ACFA-17700D936EC7}" type="slidenum">
              <a:rPr lang="ru-RU" smtClean="0"/>
              <a:t>‹#›</a:t>
            </a:fld>
            <a:endParaRPr lang="ru-RU"/>
          </a:p>
        </p:txBody>
      </p:sp>
    </p:spTree>
    <p:extLst>
      <p:ext uri="{BB962C8B-B14F-4D97-AF65-F5344CB8AC3E}">
        <p14:creationId xmlns:p14="http://schemas.microsoft.com/office/powerpoint/2010/main" val="4173452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007112" y="902322"/>
            <a:ext cx="7488831" cy="4032250"/>
          </a:xfrm>
        </p:spPr>
        <p:txBody>
          <a:bodyPr/>
          <a:lstStyle/>
          <a:p>
            <a:pPr algn="ctr">
              <a:buNone/>
              <a:defRPr/>
            </a:pPr>
            <a:r>
              <a:rPr lang="ru-RU" sz="3600" b="1" dirty="0" smtClean="0"/>
              <a:t>ОСОБЕННОСТИ РАССМОТРЕНИЯ ПРЕТЕНЗИЙ, СВЯЗАННЫХ С ОКАЗАНИЕМ МЕДИЦИНСКОЙ ПОМОЩИ ПАЦИЕНТАМ С COVID-19</a:t>
            </a:r>
            <a:endParaRPr lang="ru-RU" sz="3600" b="1" dirty="0"/>
          </a:p>
        </p:txBody>
      </p:sp>
      <p:pic>
        <p:nvPicPr>
          <p:cNvPr id="6" name="Picture 5" descr="lud3417"/>
          <p:cNvPicPr>
            <a:picLocks noChangeAspect="1" noChangeArrowheads="1" noCrop="1"/>
          </p:cNvPicPr>
          <p:nvPr/>
        </p:nvPicPr>
        <p:blipFill>
          <a:blip r:embed="rId3" cstate="print"/>
          <a:srcRect/>
          <a:stretch>
            <a:fillRect/>
          </a:stretch>
        </p:blipFill>
        <p:spPr bwMode="auto">
          <a:xfrm>
            <a:off x="948302" y="702775"/>
            <a:ext cx="1490098" cy="1999236"/>
          </a:xfrm>
          <a:prstGeom prst="rect">
            <a:avLst/>
          </a:prstGeom>
          <a:noFill/>
          <a:ln w="9525">
            <a:noFill/>
            <a:miter lim="800000"/>
            <a:headEnd/>
            <a:tailEnd/>
          </a:ln>
        </p:spPr>
      </p:pic>
      <p:sp>
        <p:nvSpPr>
          <p:cNvPr id="7" name="Заголовок 7"/>
          <p:cNvSpPr>
            <a:spLocks noGrp="1"/>
          </p:cNvSpPr>
          <p:nvPr>
            <p:ph type="title"/>
          </p:nvPr>
        </p:nvSpPr>
        <p:spPr>
          <a:xfrm>
            <a:off x="1268747" y="4451455"/>
            <a:ext cx="4188668" cy="1656184"/>
          </a:xfrm>
        </p:spPr>
        <p:txBody>
          <a:bodyPr/>
          <a:lstStyle/>
          <a:p>
            <a:pPr algn="ctr"/>
            <a:r>
              <a:rPr lang="ru-RU" sz="2000" b="1" u="sng" dirty="0">
                <a:effectLst>
                  <a:outerShdw blurRad="38100" dist="38100" dir="2700000" algn="tl">
                    <a:srgbClr val="000000">
                      <a:alpha val="43137"/>
                    </a:srgbClr>
                  </a:outerShdw>
                </a:effectLst>
              </a:rPr>
              <a:t>Печерей Иван Олегович</a:t>
            </a:r>
            <a:r>
              <a:rPr lang="ru-RU" sz="2000" b="1" dirty="0">
                <a:effectLst>
                  <a:outerShdw blurRad="38100" dist="38100" dir="2700000" algn="tl">
                    <a:srgbClr val="000000">
                      <a:alpha val="43137"/>
                    </a:srgbClr>
                  </a:outerShdw>
                </a:effectLst>
              </a:rPr>
              <a:t/>
            </a:r>
            <a:br>
              <a:rPr lang="ru-RU" sz="2000" b="1" dirty="0">
                <a:effectLst>
                  <a:outerShdw blurRad="38100" dist="38100" dir="2700000" algn="tl">
                    <a:srgbClr val="000000">
                      <a:alpha val="43137"/>
                    </a:srgbClr>
                  </a:outerShdw>
                </a:effectLst>
              </a:rPr>
            </a:br>
            <a:r>
              <a:rPr lang="ru-RU" sz="2000" b="1" dirty="0">
                <a:effectLst>
                  <a:outerShdw blurRad="38100" dist="38100" dir="2700000" algn="tl">
                    <a:srgbClr val="000000">
                      <a:alpha val="43137"/>
                    </a:srgbClr>
                  </a:outerShdw>
                </a:effectLst>
              </a:rPr>
              <a:t>к.м.н., доцент кафедры судебной медицины и медицинского права МГМСУ</a:t>
            </a:r>
            <a:endParaRPr lang="ru-RU" sz="2000" dirty="0">
              <a:effectLst>
                <a:outerShdw blurRad="38100" dist="38100" dir="2700000" algn="tl">
                  <a:srgbClr val="000000">
                    <a:alpha val="43137"/>
                  </a:srgbClr>
                </a:outerShdw>
              </a:effectLst>
            </a:endParaRPr>
          </a:p>
        </p:txBody>
      </p:sp>
      <p:pic>
        <p:nvPicPr>
          <p:cNvPr id="2" name="Рисунок 1"/>
          <p:cNvPicPr>
            <a:picLocks noChangeAspect="1"/>
          </p:cNvPicPr>
          <p:nvPr/>
        </p:nvPicPr>
        <p:blipFill>
          <a:blip r:embed="rId4"/>
          <a:stretch>
            <a:fillRect/>
          </a:stretch>
        </p:blipFill>
        <p:spPr>
          <a:xfrm>
            <a:off x="6137446" y="3336682"/>
            <a:ext cx="4835353" cy="3195779"/>
          </a:xfrm>
          <a:prstGeom prst="rect">
            <a:avLst/>
          </a:prstGeom>
        </p:spPr>
      </p:pic>
    </p:spTree>
    <p:extLst>
      <p:ext uri="{BB962C8B-B14F-4D97-AF65-F5344CB8AC3E}">
        <p14:creationId xmlns:p14="http://schemas.microsoft.com/office/powerpoint/2010/main" val="91942551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effectLst>
                  <a:outerShdw blurRad="38100" dist="38100" dir="2700000" algn="tl">
                    <a:srgbClr val="000000">
                      <a:alpha val="43137"/>
                    </a:srgbClr>
                  </a:outerShdw>
                </a:effectLst>
              </a:rPr>
              <a:t>ВЫДАЧА МЕДИЦИНСКИХ ДОКУМЕНТОВ</a:t>
            </a:r>
            <a:br>
              <a:rPr lang="ru-RU" sz="2800" b="1" dirty="0" smtClean="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ПОСЛЕ СМЕРТИ ПАЦИЕНТА</a:t>
            </a:r>
            <a:endParaRPr lang="ru-RU" sz="28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lnSpcReduction="10000"/>
          </a:bodyPr>
          <a:lstStyle/>
          <a:p>
            <a:pPr marL="0" indent="0">
              <a:buNone/>
            </a:pPr>
            <a:r>
              <a:rPr lang="ru-RU" b="1" u="sng" dirty="0" smtClean="0">
                <a:effectLst>
                  <a:outerShdw blurRad="38100" dist="38100" dir="2700000" algn="tl">
                    <a:srgbClr val="000000">
                      <a:alpha val="43137"/>
                    </a:srgbClr>
                  </a:outerShdw>
                </a:effectLst>
              </a:rPr>
              <a:t>ч. 3.1. ст. 13 Федерального закона от 21 ноября 2011 г. N 323-ФЗ</a:t>
            </a:r>
          </a:p>
          <a:p>
            <a:pPr marL="0" indent="0">
              <a:buNone/>
            </a:pPr>
            <a:r>
              <a:rPr lang="ru-RU" dirty="0" smtClean="0"/>
              <a:t>После смерти гражданина допускается разглашение сведений, составляющих врачебную тайну, супругу (супруге), близким родственникам (детям, родителям, усыновленным, усыновителям, родным братьям и родным сестрам, внукам, дедушкам, бабушкам) либо иным лицам, указанным гражданином или его законным представителем в письменном согласии на разглашение сведений, составляющих врачебную тайну, или информированном добровольном согласии на медицинское вмешательство, по их запросу, если гражданин или его законный представитель не запретил разглашение сведений, составляющих врачебную тайну.</a:t>
            </a:r>
            <a:endParaRPr lang="ru-RU" dirty="0"/>
          </a:p>
        </p:txBody>
      </p:sp>
    </p:spTree>
    <p:extLst>
      <p:ext uri="{BB962C8B-B14F-4D97-AF65-F5344CB8AC3E}">
        <p14:creationId xmlns:p14="http://schemas.microsoft.com/office/powerpoint/2010/main" val="367942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effectLst>
                  <a:outerShdw blurRad="38100" dist="38100" dir="2700000" algn="tl">
                    <a:srgbClr val="000000">
                      <a:alpha val="43137"/>
                    </a:srgbClr>
                  </a:outerShdw>
                </a:effectLst>
              </a:rPr>
              <a:t>ОСНОВНЫЕ ТЕНДЕНЦИИ СУДЕБНОЙ ПРАКТИКИ, СВЯЗАННОЙ С ИСКАМИ ПО ФАКТУ НЕНАДЛЕЖАЩЕГО ОКАЗАНИЯ МЕДИЦИНСКОЙ ПОМОЩИ  ПАЦИЕНТАМ С COVID-19</a:t>
            </a:r>
            <a:endParaRPr lang="ru-RU" sz="28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1977080"/>
            <a:ext cx="10515600" cy="4637903"/>
          </a:xfrm>
        </p:spPr>
        <p:txBody>
          <a:bodyPr/>
          <a:lstStyle/>
          <a:p>
            <a:r>
              <a:rPr lang="ru-RU" dirty="0" smtClean="0"/>
              <a:t>Презумпция вины медицинской организации</a:t>
            </a:r>
          </a:p>
          <a:p>
            <a:r>
              <a:rPr lang="ru-RU" dirty="0" smtClean="0"/>
              <a:t>Незначительные суммы компенсации морального вреда, присуждаемые пациентам;</a:t>
            </a:r>
          </a:p>
          <a:p>
            <a:r>
              <a:rPr lang="ru-RU" dirty="0" smtClean="0"/>
              <a:t>Сложности при проведении судебно-медицинских экспертиз;</a:t>
            </a:r>
          </a:p>
          <a:p>
            <a:r>
              <a:rPr lang="ru-RU" dirty="0" smtClean="0"/>
              <a:t>Объективная сложность доказывания медицинской организацией правильности своих действий</a:t>
            </a:r>
          </a:p>
          <a:p>
            <a:r>
              <a:rPr lang="ru-RU" dirty="0" smtClean="0"/>
              <a:t>Относительно небольшое число судебных дел по данной тематике</a:t>
            </a:r>
          </a:p>
          <a:p>
            <a:r>
              <a:rPr lang="ru-RU" dirty="0" smtClean="0"/>
              <a:t>Относительная лояльность судей и правоохранительных органов к медицинской  организации </a:t>
            </a:r>
            <a:endParaRPr lang="ru-RU" dirty="0"/>
          </a:p>
        </p:txBody>
      </p:sp>
    </p:spTree>
    <p:extLst>
      <p:ext uri="{BB962C8B-B14F-4D97-AF65-F5344CB8AC3E}">
        <p14:creationId xmlns:p14="http://schemas.microsoft.com/office/powerpoint/2010/main" val="375055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3"/>
          <p:cNvSpPr>
            <a:spLocks noGrp="1" noChangeArrowheads="1"/>
          </p:cNvSpPr>
          <p:nvPr>
            <p:ph type="body" idx="1"/>
          </p:nvPr>
        </p:nvSpPr>
        <p:spPr>
          <a:xfrm>
            <a:off x="2091261" y="1196753"/>
            <a:ext cx="7326312" cy="4518025"/>
          </a:xfrm>
        </p:spPr>
        <p:txBody>
          <a:bodyPr/>
          <a:lstStyle/>
          <a:p>
            <a:pPr eaLnBrk="1" hangingPunct="1">
              <a:lnSpc>
                <a:spcPct val="90000"/>
              </a:lnSpc>
              <a:buFontTx/>
              <a:buNone/>
            </a:pPr>
            <a:r>
              <a:rPr lang="ru-RU" altLang="ru-RU" sz="4000" b="1" dirty="0"/>
              <a:t>НЕЗНАНИЕ ЗАКОНА </a:t>
            </a:r>
          </a:p>
          <a:p>
            <a:pPr eaLnBrk="1" hangingPunct="1">
              <a:lnSpc>
                <a:spcPct val="90000"/>
              </a:lnSpc>
              <a:buFontTx/>
              <a:buNone/>
            </a:pPr>
            <a:r>
              <a:rPr lang="ru-RU" altLang="ru-RU" sz="4000" b="1" dirty="0"/>
              <a:t>    НЕ ОСВОБОЖДАЕТ </a:t>
            </a:r>
          </a:p>
          <a:p>
            <a:pPr eaLnBrk="1" hangingPunct="1">
              <a:lnSpc>
                <a:spcPct val="90000"/>
              </a:lnSpc>
              <a:buFontTx/>
              <a:buNone/>
            </a:pPr>
            <a:r>
              <a:rPr lang="ru-RU" altLang="ru-RU" sz="4000" b="1" dirty="0"/>
              <a:t>   ОТ ОТВЕТСТВЕННОСТИ</a:t>
            </a:r>
          </a:p>
          <a:p>
            <a:pPr eaLnBrk="1" hangingPunct="1">
              <a:lnSpc>
                <a:spcPct val="90000"/>
              </a:lnSpc>
              <a:buFontTx/>
              <a:buNone/>
            </a:pPr>
            <a:r>
              <a:rPr lang="ru-RU" altLang="ru-RU" sz="4000" b="1" dirty="0"/>
              <a:t>   </a:t>
            </a:r>
          </a:p>
          <a:p>
            <a:pPr eaLnBrk="1" hangingPunct="1">
              <a:lnSpc>
                <a:spcPct val="90000"/>
              </a:lnSpc>
              <a:buFontTx/>
              <a:buNone/>
            </a:pPr>
            <a:r>
              <a:rPr lang="ru-RU" altLang="ru-RU" sz="4000" b="1" dirty="0"/>
              <a:t>  А ЗНАНИЕ – ЗАПРОСТО !</a:t>
            </a:r>
          </a:p>
          <a:p>
            <a:pPr algn="r" eaLnBrk="1" hangingPunct="1">
              <a:lnSpc>
                <a:spcPct val="90000"/>
              </a:lnSpc>
              <a:buFontTx/>
              <a:buNone/>
            </a:pPr>
            <a:endParaRPr lang="ru-RU" altLang="ru-RU" sz="3200" b="1" dirty="0"/>
          </a:p>
          <a:p>
            <a:pPr algn="r" eaLnBrk="1" hangingPunct="1">
              <a:lnSpc>
                <a:spcPct val="90000"/>
              </a:lnSpc>
              <a:buFontTx/>
              <a:buNone/>
            </a:pPr>
            <a:r>
              <a:rPr lang="ru-RU" altLang="ru-RU" sz="3200" b="1" dirty="0"/>
              <a:t>Станислав Ежи </a:t>
            </a:r>
            <a:r>
              <a:rPr lang="ru-RU" altLang="ru-RU" sz="3200" b="1" dirty="0" err="1"/>
              <a:t>Лец</a:t>
            </a:r>
            <a:endParaRPr lang="ru-RU" altLang="ru-RU" sz="3200" b="1" dirty="0"/>
          </a:p>
        </p:txBody>
      </p:sp>
      <p:pic>
        <p:nvPicPr>
          <p:cNvPr id="483331" name="Picture 5" descr="lud342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8438" y="5084764"/>
            <a:ext cx="79216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nargismagazine.az/uploads/2013/09/8949_res_00-e13801057827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280" y="620688"/>
            <a:ext cx="187220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536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1739008" y="3870113"/>
            <a:ext cx="8928992" cy="2952750"/>
          </a:xfrm>
        </p:spPr>
        <p:txBody>
          <a:bodyPr/>
          <a:lstStyle/>
          <a:p>
            <a:pPr eaLnBrk="1" hangingPunct="1">
              <a:lnSpc>
                <a:spcPct val="90000"/>
              </a:lnSpc>
              <a:buFontTx/>
              <a:buNone/>
              <a:defRPr/>
            </a:pPr>
            <a:endParaRPr lang="ru-RU" dirty="0" smtClean="0"/>
          </a:p>
          <a:p>
            <a:pPr algn="ctr" eaLnBrk="1" hangingPunct="1">
              <a:lnSpc>
                <a:spcPct val="90000"/>
              </a:lnSpc>
              <a:buFontTx/>
              <a:buNone/>
              <a:defRPr/>
            </a:pPr>
            <a:r>
              <a:rPr lang="ru-RU" sz="3600" b="1" dirty="0">
                <a:effectLst>
                  <a:outerShdw blurRad="38100" dist="38100" dir="2700000" algn="tl">
                    <a:srgbClr val="000000">
                      <a:alpha val="43137"/>
                    </a:srgbClr>
                  </a:outerShdw>
                </a:effectLst>
              </a:rPr>
              <a:t>БЛАГОДАРЮ</a:t>
            </a:r>
            <a:r>
              <a:rPr lang="ru-RU" sz="3600" b="1" dirty="0">
                <a:effectLst>
                  <a:outerShdw blurRad="38100" dist="38100" dir="2700000" algn="tl">
                    <a:srgbClr val="000000">
                      <a:alpha val="43137"/>
                    </a:srgbClr>
                  </a:outerShdw>
                </a:effectLst>
              </a:rPr>
              <a:t> </a:t>
            </a:r>
            <a:r>
              <a:rPr lang="ru-RU" sz="3600" b="1" dirty="0">
                <a:effectLst>
                  <a:outerShdw blurRad="38100" dist="38100" dir="2700000" algn="tl">
                    <a:srgbClr val="000000">
                      <a:alpha val="43137"/>
                    </a:srgbClr>
                  </a:outerShdw>
                </a:effectLst>
              </a:rPr>
              <a:t>ЗА</a:t>
            </a:r>
            <a:r>
              <a:rPr lang="ru-RU" sz="3600" b="1" dirty="0">
                <a:effectLst>
                  <a:outerShdw blurRad="38100" dist="38100" dir="2700000" algn="tl">
                    <a:srgbClr val="000000">
                      <a:alpha val="43137"/>
                    </a:srgbClr>
                  </a:outerShdw>
                </a:effectLst>
              </a:rPr>
              <a:t> </a:t>
            </a:r>
            <a:r>
              <a:rPr lang="ru-RU" sz="3600" b="1" dirty="0">
                <a:effectLst>
                  <a:outerShdw blurRad="38100" dist="38100" dir="2700000" algn="tl">
                    <a:srgbClr val="000000">
                      <a:alpha val="43137"/>
                    </a:srgbClr>
                  </a:outerShdw>
                </a:effectLst>
              </a:rPr>
              <a:t>ВНИМАНИЕ</a:t>
            </a:r>
          </a:p>
          <a:p>
            <a:pPr algn="ctr" eaLnBrk="1" hangingPunct="1">
              <a:lnSpc>
                <a:spcPct val="90000"/>
              </a:lnSpc>
              <a:buFontTx/>
              <a:buNone/>
              <a:defRPr/>
            </a:pPr>
            <a:r>
              <a:rPr lang="en-US" sz="3600" b="1" dirty="0">
                <a:effectLst>
                  <a:outerShdw blurRad="38100" dist="38100" dir="2700000" algn="tl">
                    <a:srgbClr val="000000">
                      <a:alpha val="43137"/>
                    </a:srgbClr>
                  </a:outerShdw>
                </a:effectLst>
              </a:rPr>
              <a:t>www.lawmedgroup.ru</a:t>
            </a:r>
            <a:endParaRPr lang="ru-RU" sz="3600" b="1" dirty="0">
              <a:effectLst>
                <a:outerShdw blurRad="38100" dist="38100" dir="2700000" algn="tl">
                  <a:srgbClr val="000000">
                    <a:alpha val="43137"/>
                  </a:srgbClr>
                </a:outerShdw>
              </a:effectLst>
            </a:endParaRPr>
          </a:p>
          <a:p>
            <a:pPr algn="ctr" eaLnBrk="1" hangingPunct="1">
              <a:lnSpc>
                <a:spcPct val="90000"/>
              </a:lnSpc>
              <a:buFontTx/>
              <a:buNone/>
              <a:defRPr/>
            </a:pPr>
            <a:r>
              <a:rPr lang="en-US" sz="3600" b="1" dirty="0">
                <a:effectLst>
                  <a:outerShdw blurRad="38100" dist="38100" dir="2700000" algn="tl">
                    <a:srgbClr val="000000">
                      <a:alpha val="43137"/>
                    </a:srgbClr>
                  </a:outerShdw>
                </a:effectLst>
              </a:rPr>
              <a:t>pio@lawmedgroup.ru</a:t>
            </a:r>
            <a:endParaRPr lang="ru-RU" sz="3600" b="1" dirty="0">
              <a:effectLst>
                <a:outerShdw blurRad="38100" dist="38100" dir="2700000" algn="tl">
                  <a:srgbClr val="000000">
                    <a:alpha val="43137"/>
                  </a:srgbClr>
                </a:outerShdw>
              </a:effectLst>
            </a:endParaRPr>
          </a:p>
        </p:txBody>
      </p:sp>
      <p:pic>
        <p:nvPicPr>
          <p:cNvPr id="218115" name="Picture 3" descr="опера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1" y="836614"/>
            <a:ext cx="56165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940277"/>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303" y="323936"/>
            <a:ext cx="10515600" cy="1325563"/>
          </a:xfrm>
        </p:spPr>
        <p:txBody>
          <a:bodyPr>
            <a:normAutofit fontScale="90000"/>
          </a:bodyPr>
          <a:lstStyle/>
          <a:p>
            <a:pPr algn="ctr"/>
            <a:r>
              <a:rPr lang="ru-RU" sz="3600" b="1" dirty="0" smtClean="0">
                <a:effectLst>
                  <a:outerShdw blurRad="38100" dist="38100" dir="2700000" algn="tl">
                    <a:srgbClr val="000000">
                      <a:alpha val="43137"/>
                    </a:srgbClr>
                  </a:outerShdw>
                </a:effectLst>
              </a:rPr>
              <a:t>НОРМАТИВНО-ПРАВОВАЯ БАЗА, РЕГЛАМЕНТИРУЮЩАЯ ПРОЦЕСС ОКАЗАНИЯ МЕДИЦИНСКОЙ ПОМОЩИ ПАЦИЕНТАМ С COVID-19</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54227" y="1825625"/>
            <a:ext cx="10999573" cy="4805834"/>
          </a:xfrm>
        </p:spPr>
        <p:txBody>
          <a:bodyPr>
            <a:normAutofit fontScale="85000" lnSpcReduction="20000"/>
          </a:bodyPr>
          <a:lstStyle/>
          <a:p>
            <a:r>
              <a:rPr lang="ru-RU" dirty="0" smtClean="0"/>
              <a:t>Постановление Правительства РФ от 2 июля 2020 г. N 973 "Об особенностях организации оказания медицинской помощи при угрозе распространения заболеваний, представляющих опасность для окружающих»</a:t>
            </a:r>
          </a:p>
          <a:p>
            <a:r>
              <a:rPr lang="ru-RU" dirty="0" smtClean="0"/>
              <a:t>Временные методические рекомендации "Профилактика, диагностика и лечение новой коронавирусной инфекции (COVID-19) Версия 11" (утв. Министерством здравоохранения РФ 7 мая 2021 г.)</a:t>
            </a:r>
          </a:p>
          <a:p>
            <a:r>
              <a:rPr lang="ru-RU" dirty="0"/>
              <a:t>Методические рекомендации "Организация оказания медицинской помощи беременным, роженицам, родильницам и новорожденным при новой коронавирусной инфекции COVID-19" Версия 4 (утв. Министерством здравоохранения РФ 5 июля 2021 г</a:t>
            </a:r>
            <a:r>
              <a:rPr lang="ru-RU" dirty="0" smtClean="0"/>
              <a:t>.)</a:t>
            </a:r>
          </a:p>
          <a:p>
            <a:r>
              <a:rPr lang="ru-RU" dirty="0"/>
              <a:t>Временные методические рекомендации</a:t>
            </a:r>
            <a:r>
              <a:rPr lang="ru-RU" dirty="0" smtClean="0"/>
              <a:t/>
            </a:r>
            <a:br>
              <a:rPr lang="ru-RU" dirty="0" smtClean="0"/>
            </a:br>
            <a:r>
              <a:rPr lang="ru-RU" dirty="0"/>
              <a:t>"Порядок проведения вакцинации взрослого населения против COVID-19"</a:t>
            </a:r>
            <a:endParaRPr lang="ru-RU" dirty="0" smtClean="0"/>
          </a:p>
          <a:p>
            <a:r>
              <a:rPr lang="ru-RU" dirty="0" smtClean="0"/>
              <a:t>Приказ Министерства здравоохранения РФ от 19 марта 2020 г. N 198н "О временном порядке организации работы медицинских организаций в целях реализации мер по профилактике и снижению рисков распространения новой коронавирусной инфекции COVID-19»</a:t>
            </a:r>
          </a:p>
          <a:p>
            <a:endParaRPr lang="ru-RU" dirty="0"/>
          </a:p>
        </p:txBody>
      </p:sp>
    </p:spTree>
    <p:extLst>
      <p:ext uri="{BB962C8B-B14F-4D97-AF65-F5344CB8AC3E}">
        <p14:creationId xmlns:p14="http://schemas.microsoft.com/office/powerpoint/2010/main" val="1885007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103" y="192130"/>
            <a:ext cx="10515600" cy="1325563"/>
          </a:xfrm>
        </p:spPr>
        <p:txBody>
          <a:bodyPr>
            <a:normAutofit/>
          </a:bodyPr>
          <a:lstStyle/>
          <a:p>
            <a:pPr algn="ctr"/>
            <a:r>
              <a:rPr lang="ru-RU" sz="2800" b="1" u="sng" dirty="0">
                <a:effectLst>
                  <a:outerShdw blurRad="38100" dist="38100" dir="2700000" algn="tl">
                    <a:srgbClr val="000000">
                      <a:alpha val="43137"/>
                    </a:srgbClr>
                  </a:outerShdw>
                </a:effectLst>
              </a:rPr>
              <a:t>Временные</a:t>
            </a:r>
            <a:r>
              <a:rPr lang="ru-RU" sz="2800" b="1" dirty="0">
                <a:effectLst>
                  <a:outerShdw blurRad="38100" dist="38100" dir="2700000" algn="tl">
                    <a:srgbClr val="000000">
                      <a:alpha val="43137"/>
                    </a:srgbClr>
                  </a:outerShdw>
                </a:effectLst>
              </a:rPr>
              <a:t> методические рекомендации "Профилактика, диагностика и лечение новой коронавирусной инфекции (COVID-19) Версия 11" (утв. Министерством здравоохранения РФ 7 мая 2021 г.)</a:t>
            </a:r>
          </a:p>
        </p:txBody>
      </p:sp>
      <p:sp>
        <p:nvSpPr>
          <p:cNvPr id="3" name="Объект 2"/>
          <p:cNvSpPr>
            <a:spLocks noGrp="1"/>
          </p:cNvSpPr>
          <p:nvPr>
            <p:ph idx="1"/>
          </p:nvPr>
        </p:nvSpPr>
        <p:spPr>
          <a:xfrm>
            <a:off x="994719" y="1743247"/>
            <a:ext cx="10515600" cy="4351338"/>
          </a:xfrm>
        </p:spPr>
        <p:txBody>
          <a:bodyPr/>
          <a:lstStyle/>
          <a:p>
            <a:endParaRPr lang="ru-RU" dirty="0" smtClean="0"/>
          </a:p>
          <a:p>
            <a:endParaRPr lang="ru-RU" dirty="0"/>
          </a:p>
          <a:p>
            <a:r>
              <a:rPr lang="ru-RU" dirty="0" smtClean="0"/>
              <a:t>Диагностика коронавирусной инфекции</a:t>
            </a:r>
          </a:p>
          <a:p>
            <a:r>
              <a:rPr lang="ru-RU" dirty="0" smtClean="0"/>
              <a:t>Лечение коронавирусной инфекции</a:t>
            </a:r>
          </a:p>
          <a:p>
            <a:r>
              <a:rPr lang="ru-RU" dirty="0" smtClean="0"/>
              <a:t>Особенности ведения детей с </a:t>
            </a:r>
            <a:r>
              <a:rPr lang="en-US" dirty="0" smtClean="0"/>
              <a:t>COVID-19</a:t>
            </a:r>
          </a:p>
          <a:p>
            <a:r>
              <a:rPr lang="ru-RU" dirty="0" smtClean="0"/>
              <a:t>Профилактика коронавирусной инфекции</a:t>
            </a:r>
          </a:p>
          <a:p>
            <a:r>
              <a:rPr lang="ru-RU" dirty="0" smtClean="0"/>
              <a:t>Маршрутизация пациентов и лиц с подозрением на COVID-19</a:t>
            </a:r>
            <a:endParaRPr lang="ru-RU" dirty="0"/>
          </a:p>
        </p:txBody>
      </p:sp>
    </p:spTree>
    <p:extLst>
      <p:ext uri="{BB962C8B-B14F-4D97-AF65-F5344CB8AC3E}">
        <p14:creationId xmlns:p14="http://schemas.microsoft.com/office/powerpoint/2010/main" val="2673185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39765"/>
            <a:ext cx="10515600" cy="1325563"/>
          </a:xfrm>
        </p:spPr>
        <p:txBody>
          <a:bodyPr>
            <a:normAutofit fontScale="90000"/>
          </a:bodyPr>
          <a:lstStyle/>
          <a:p>
            <a:pPr algn="ctr"/>
            <a:r>
              <a:rPr lang="ru-RU" sz="3100" b="1" dirty="0" smtClean="0">
                <a:effectLst>
                  <a:outerShdw blurRad="38100" dist="38100" dir="2700000" algn="tl">
                    <a:srgbClr val="000000">
                      <a:alpha val="43137"/>
                    </a:srgbClr>
                  </a:outerShdw>
                </a:effectLst>
              </a:rPr>
              <a:t>Приказ Министерства здравоохранения РФ от 19 марта 2020 г. N 198н "О временном порядке организации работы медицинских организаций в целях реализации мер по профилактике и снижению рисков распространения новой коронавирусной инфекции COVID-19»</a:t>
            </a:r>
            <a:r>
              <a:rPr lang="ru-RU" dirty="0" smtClean="0"/>
              <a:t/>
            </a:r>
            <a:br>
              <a:rPr lang="ru-RU" dirty="0" smtClean="0"/>
            </a:br>
            <a:endParaRPr lang="ru-RU" dirty="0"/>
          </a:p>
        </p:txBody>
      </p:sp>
      <p:sp>
        <p:nvSpPr>
          <p:cNvPr id="3" name="Объект 2"/>
          <p:cNvSpPr>
            <a:spLocks noGrp="1"/>
          </p:cNvSpPr>
          <p:nvPr>
            <p:ph idx="1"/>
          </p:nvPr>
        </p:nvSpPr>
        <p:spPr>
          <a:xfrm>
            <a:off x="838200" y="2232454"/>
            <a:ext cx="10950146" cy="4110681"/>
          </a:xfrm>
        </p:spPr>
        <p:txBody>
          <a:bodyPr/>
          <a:lstStyle/>
          <a:p>
            <a:pPr marL="0" indent="0">
              <a:buNone/>
            </a:pPr>
            <a:endParaRPr lang="ru-RU" dirty="0"/>
          </a:p>
        </p:txBody>
      </p:sp>
      <p:pic>
        <p:nvPicPr>
          <p:cNvPr id="4" name="Рисунок 3"/>
          <p:cNvPicPr>
            <a:picLocks noChangeAspect="1"/>
          </p:cNvPicPr>
          <p:nvPr/>
        </p:nvPicPr>
        <p:blipFill>
          <a:blip r:embed="rId2"/>
          <a:stretch>
            <a:fillRect/>
          </a:stretch>
        </p:blipFill>
        <p:spPr>
          <a:xfrm>
            <a:off x="326995" y="1865328"/>
            <a:ext cx="11675994" cy="4881461"/>
          </a:xfrm>
          <a:prstGeom prst="rect">
            <a:avLst/>
          </a:prstGeom>
        </p:spPr>
      </p:pic>
    </p:spTree>
    <p:extLst>
      <p:ext uri="{BB962C8B-B14F-4D97-AF65-F5344CB8AC3E}">
        <p14:creationId xmlns:p14="http://schemas.microsoft.com/office/powerpoint/2010/main" val="2794967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7989"/>
            <a:ext cx="10515600" cy="1325563"/>
          </a:xfrm>
        </p:spPr>
        <p:txBody>
          <a:bodyPr>
            <a:normAutofit/>
          </a:bodyPr>
          <a:lstStyle/>
          <a:p>
            <a:pPr algn="ctr"/>
            <a:r>
              <a:rPr lang="ru-RU" sz="3200" b="1" dirty="0" smtClean="0">
                <a:effectLst>
                  <a:outerShdw blurRad="38100" dist="38100" dir="2700000" algn="tl">
                    <a:srgbClr val="000000">
                      <a:alpha val="43137"/>
                    </a:srgbClr>
                  </a:outerShdw>
                </a:effectLst>
              </a:rPr>
              <a:t>ТИПИЧНЫЕ ЖАЛОБЫ НА ОКАЗАНИЕ МЕДИЦИНСКОЙ ПОМОЩИ ПАЦИЕНТАМ С COVID-19</a:t>
            </a:r>
            <a:endParaRPr lang="ru-RU" sz="32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764060" y="1789542"/>
            <a:ext cx="10515600" cy="5286760"/>
          </a:xfrm>
        </p:spPr>
        <p:txBody>
          <a:bodyPr>
            <a:normAutofit fontScale="47500" lnSpcReduction="20000"/>
          </a:bodyPr>
          <a:lstStyle/>
          <a:p>
            <a:pPr marL="0" indent="0">
              <a:buNone/>
            </a:pPr>
            <a:r>
              <a:rPr lang="ru-RU" sz="3400" b="1" dirty="0" smtClean="0"/>
              <a:t>1. Ненадлежащее оказание медицинской помощи</a:t>
            </a:r>
          </a:p>
          <a:p>
            <a:r>
              <a:rPr lang="ru-RU" sz="3400" i="1" dirty="0" smtClean="0"/>
              <a:t>Нарушение маршрутизации</a:t>
            </a:r>
          </a:p>
          <a:p>
            <a:r>
              <a:rPr lang="ru-RU" sz="3400" i="1" dirty="0" smtClean="0"/>
              <a:t>Отсутствие улучшения или ухудшение состояния после лечения</a:t>
            </a:r>
          </a:p>
          <a:p>
            <a:r>
              <a:rPr lang="ru-RU" sz="3400" i="1" dirty="0" smtClean="0"/>
              <a:t>Длительное ожидание оказания медицинской помощи</a:t>
            </a:r>
          </a:p>
          <a:p>
            <a:r>
              <a:rPr lang="ru-RU" sz="3400" i="1" dirty="0" smtClean="0"/>
              <a:t>Отказ в госпитализации</a:t>
            </a:r>
          </a:p>
          <a:p>
            <a:endParaRPr lang="ru-RU" sz="3400" i="1" dirty="0" smtClean="0"/>
          </a:p>
          <a:p>
            <a:pPr marL="0" indent="0">
              <a:buNone/>
            </a:pPr>
            <a:r>
              <a:rPr lang="ru-RU" sz="3400" b="1" dirty="0" smtClean="0"/>
              <a:t>2. </a:t>
            </a:r>
            <a:r>
              <a:rPr lang="ru-RU" sz="3400" b="1" u="sng" dirty="0" smtClean="0"/>
              <a:t>Заражение </a:t>
            </a:r>
            <a:r>
              <a:rPr lang="ru-RU" sz="3400" b="1" u="sng" dirty="0" err="1" smtClean="0"/>
              <a:t>коронавирусом</a:t>
            </a:r>
            <a:r>
              <a:rPr lang="ru-RU" sz="3400" b="1" u="sng" dirty="0" smtClean="0"/>
              <a:t> в медицинской организации</a:t>
            </a:r>
          </a:p>
          <a:p>
            <a:pPr marL="0" indent="0">
              <a:buNone/>
            </a:pPr>
            <a:endParaRPr lang="ru-RU" sz="3400" dirty="0" smtClean="0"/>
          </a:p>
          <a:p>
            <a:pPr marL="0" indent="0">
              <a:buNone/>
            </a:pPr>
            <a:r>
              <a:rPr lang="ru-RU" sz="3400" b="1" dirty="0" smtClean="0"/>
              <a:t>3. Невыдача лекарственных препаратов </a:t>
            </a:r>
          </a:p>
          <a:p>
            <a:pPr marL="0" indent="0">
              <a:buNone/>
            </a:pPr>
            <a:endParaRPr lang="ru-RU" sz="3400" dirty="0" smtClean="0"/>
          </a:p>
          <a:p>
            <a:pPr marL="0" indent="0">
              <a:buNone/>
            </a:pPr>
            <a:r>
              <a:rPr lang="ru-RU" sz="3400" b="1" dirty="0" smtClean="0"/>
              <a:t>4. Невозможность получить информацию о родственниках, лежащих в больницах</a:t>
            </a:r>
          </a:p>
          <a:p>
            <a:pPr marL="0" indent="0">
              <a:buNone/>
            </a:pPr>
            <a:endParaRPr lang="ru-RU" sz="3400" dirty="0" smtClean="0"/>
          </a:p>
          <a:p>
            <a:pPr marL="0" indent="0">
              <a:buNone/>
            </a:pPr>
            <a:r>
              <a:rPr lang="ru-RU" sz="3400" b="1" dirty="0" smtClean="0"/>
              <a:t>5. Невозможность получить медицинские документы после смерти пациента</a:t>
            </a:r>
          </a:p>
          <a:p>
            <a:pPr marL="0" indent="0">
              <a:buNone/>
            </a:pPr>
            <a:endParaRPr lang="ru-RU" sz="3400" dirty="0"/>
          </a:p>
          <a:p>
            <a:pPr marL="0" indent="0">
              <a:buNone/>
            </a:pPr>
            <a:r>
              <a:rPr lang="ru-RU" sz="3400" b="1" dirty="0" smtClean="0"/>
              <a:t>6. Нарушение медицинской этики и деонтологии со стороны медицинских работников</a:t>
            </a:r>
          </a:p>
          <a:p>
            <a:pPr marL="0" indent="0">
              <a:buNone/>
            </a:pPr>
            <a:endParaRPr lang="ru-RU" dirty="0"/>
          </a:p>
          <a:p>
            <a:pPr marL="0" indent="0">
              <a:buNone/>
            </a:pPr>
            <a:r>
              <a:rPr lang="ru-RU" dirty="0" smtClean="0"/>
              <a:t> </a:t>
            </a:r>
            <a:endParaRPr lang="ru-RU" dirty="0"/>
          </a:p>
        </p:txBody>
      </p:sp>
    </p:spTree>
    <p:extLst>
      <p:ext uri="{BB962C8B-B14F-4D97-AF65-F5344CB8AC3E}">
        <p14:creationId xmlns:p14="http://schemas.microsoft.com/office/powerpoint/2010/main" val="236668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9617" y="1124744"/>
            <a:ext cx="7110809" cy="1368152"/>
          </a:xfrm>
        </p:spPr>
        <p:txBody>
          <a:bodyPr>
            <a:normAutofit fontScale="90000"/>
          </a:bodyPr>
          <a:lstStyle/>
          <a:p>
            <a:pPr algn="ctr"/>
            <a:r>
              <a:rPr lang="ru-RU" sz="2400" b="1" dirty="0"/>
              <a:t>Федеральный закон от 02.05.2006 N 59-ФЗ</a:t>
            </a:r>
            <a:r>
              <a:rPr lang="ru-RU" sz="2400" b="1" dirty="0">
                <a:effectLst>
                  <a:outerShdw blurRad="38100" dist="38100" dir="2700000" algn="tl">
                    <a:srgbClr val="000000">
                      <a:alpha val="43137"/>
                    </a:srgbClr>
                  </a:outerShdw>
                </a:effectLst>
              </a:rPr>
              <a:t/>
            </a:r>
            <a:br>
              <a:rPr lang="ru-RU" sz="2400" b="1" dirty="0">
                <a:effectLst>
                  <a:outerShdw blurRad="38100" dist="38100" dir="2700000" algn="tl">
                    <a:srgbClr val="000000">
                      <a:alpha val="43137"/>
                    </a:srgbClr>
                  </a:outerShdw>
                </a:effectLst>
              </a:rPr>
            </a:br>
            <a:r>
              <a:rPr lang="ru-RU" sz="2400" b="1" dirty="0">
                <a:effectLst>
                  <a:outerShdw blurRad="38100" dist="38100" dir="2700000" algn="tl">
                    <a:srgbClr val="000000">
                      <a:alpha val="43137"/>
                    </a:srgbClr>
                  </a:outerShdw>
                </a:effectLst>
              </a:rPr>
              <a:t>"</a:t>
            </a:r>
            <a:r>
              <a:rPr lang="ru-RU" sz="2400" b="1" dirty="0">
                <a:effectLst>
                  <a:outerShdw blurRad="38100" dist="38100" dir="2700000" algn="tl">
                    <a:srgbClr val="000000">
                      <a:alpha val="43137"/>
                    </a:srgbClr>
                  </a:outerShdw>
                </a:effectLst>
              </a:rPr>
              <a:t>О порядке рассмотрения обращений граждан Российской Федерации"</a:t>
            </a:r>
            <a:r>
              <a:rPr lang="ru-RU" dirty="0"/>
              <a:t/>
            </a:r>
            <a:br>
              <a:rPr lang="ru-RU" dirty="0"/>
            </a:br>
            <a:endParaRPr lang="ru-RU" dirty="0"/>
          </a:p>
        </p:txBody>
      </p:sp>
      <p:sp>
        <p:nvSpPr>
          <p:cNvPr id="3" name="Объект 2"/>
          <p:cNvSpPr>
            <a:spLocks noGrp="1"/>
          </p:cNvSpPr>
          <p:nvPr>
            <p:ph idx="1"/>
          </p:nvPr>
        </p:nvSpPr>
        <p:spPr>
          <a:xfrm>
            <a:off x="2279577" y="2348880"/>
            <a:ext cx="7686873" cy="3294112"/>
          </a:xfrm>
        </p:spPr>
        <p:txBody>
          <a:bodyPr>
            <a:normAutofit fontScale="77500" lnSpcReduction="20000"/>
          </a:bodyPr>
          <a:lstStyle/>
          <a:p>
            <a:pPr marL="0" indent="0">
              <a:buNone/>
            </a:pPr>
            <a:r>
              <a:rPr lang="ru-RU" sz="2000" b="1" dirty="0"/>
              <a:t>1. </a:t>
            </a:r>
            <a:r>
              <a:rPr lang="ru-RU" sz="2000" b="1" u="sng" dirty="0">
                <a:effectLst>
                  <a:outerShdw blurRad="38100" dist="38100" dir="2700000" algn="tl">
                    <a:srgbClr val="000000">
                      <a:alpha val="43137"/>
                    </a:srgbClr>
                  </a:outerShdw>
                </a:effectLst>
              </a:rPr>
              <a:t>Анонимные претензии </a:t>
            </a:r>
            <a:r>
              <a:rPr lang="ru-RU" sz="2000" b="1" dirty="0"/>
              <a:t>не рассматриваются (ч.1 ст.11).</a:t>
            </a:r>
          </a:p>
          <a:p>
            <a:pPr marL="0" indent="0">
              <a:buNone/>
            </a:pPr>
            <a:endParaRPr lang="ru-RU" sz="2000" b="1" dirty="0"/>
          </a:p>
          <a:p>
            <a:pPr marL="0" indent="0">
              <a:buNone/>
            </a:pPr>
            <a:r>
              <a:rPr lang="ru-RU" sz="2000" b="1" dirty="0"/>
              <a:t>2. Не рассматриваются обращения, содержащие </a:t>
            </a:r>
            <a:r>
              <a:rPr lang="ru-RU" sz="2000" b="1" u="sng" dirty="0">
                <a:effectLst>
                  <a:outerShdw blurRad="38100" dist="38100" dir="2700000" algn="tl">
                    <a:srgbClr val="000000">
                      <a:alpha val="43137"/>
                    </a:srgbClr>
                  </a:outerShdw>
                </a:effectLst>
              </a:rPr>
              <a:t>нецензурные выражения и угрозы  </a:t>
            </a:r>
            <a:r>
              <a:rPr lang="ru-RU" sz="2000" b="1" dirty="0"/>
              <a:t>(ч.3 ст.11)</a:t>
            </a:r>
          </a:p>
          <a:p>
            <a:pPr marL="0" indent="0">
              <a:buNone/>
            </a:pPr>
            <a:endParaRPr lang="ru-RU" sz="2000" b="1" dirty="0"/>
          </a:p>
          <a:p>
            <a:pPr marL="0" indent="0">
              <a:buNone/>
            </a:pPr>
            <a:r>
              <a:rPr lang="ru-RU" sz="2000" b="1" dirty="0"/>
              <a:t>3. </a:t>
            </a:r>
            <a:r>
              <a:rPr lang="ru-RU" sz="2000" b="1" dirty="0"/>
              <a:t>Не рассматриваются обращения если текст письменного обращения </a:t>
            </a:r>
            <a:r>
              <a:rPr lang="ru-RU" sz="2000" b="1" u="sng" dirty="0">
                <a:effectLst>
                  <a:outerShdw blurRad="38100" dist="38100" dir="2700000" algn="tl">
                    <a:srgbClr val="000000">
                      <a:alpha val="43137"/>
                    </a:srgbClr>
                  </a:outerShdw>
                </a:effectLst>
              </a:rPr>
              <a:t>не поддается прочтению </a:t>
            </a:r>
            <a:endParaRPr lang="ru-RU" sz="2000" b="1" u="sng" dirty="0" smtClean="0">
              <a:effectLst>
                <a:outerShdw blurRad="38100" dist="38100" dir="2700000" algn="tl">
                  <a:srgbClr val="000000">
                    <a:alpha val="43137"/>
                  </a:srgbClr>
                </a:outerShdw>
              </a:effectLst>
            </a:endParaRPr>
          </a:p>
          <a:p>
            <a:pPr marL="0" indent="0">
              <a:buNone/>
            </a:pPr>
            <a:endParaRPr lang="ru-RU" sz="2000" b="1" u="sng" dirty="0">
              <a:effectLst>
                <a:outerShdw blurRad="38100" dist="38100" dir="2700000" algn="tl">
                  <a:srgbClr val="000000">
                    <a:alpha val="43137"/>
                  </a:srgbClr>
                </a:outerShdw>
              </a:effectLst>
            </a:endParaRPr>
          </a:p>
          <a:p>
            <a:pPr marL="0" indent="0">
              <a:buNone/>
            </a:pPr>
            <a:r>
              <a:rPr lang="ru-RU" sz="2000" b="1" dirty="0" smtClean="0"/>
              <a:t>4.  Не рассматриваются претензии, на которые ранее </a:t>
            </a:r>
            <a:r>
              <a:rPr lang="ru-RU" sz="2000" b="1" u="sng" dirty="0" smtClean="0">
                <a:effectLst>
                  <a:outerShdw blurRad="38100" dist="38100" dir="2700000" algn="tl">
                    <a:srgbClr val="000000">
                      <a:alpha val="43137"/>
                    </a:srgbClr>
                  </a:outerShdw>
                </a:effectLst>
              </a:rPr>
              <a:t>неоднократно </a:t>
            </a:r>
            <a:r>
              <a:rPr lang="ru-RU" sz="2000" b="1" dirty="0" smtClean="0"/>
              <a:t>был дан исчерпывающий ответ  (ч. 5 ст. 11)</a:t>
            </a:r>
            <a:endParaRPr lang="ru-RU" sz="2000" b="1" dirty="0"/>
          </a:p>
          <a:p>
            <a:pPr marL="0" indent="0">
              <a:buNone/>
            </a:pPr>
            <a:endParaRPr lang="ru-RU" sz="2000" b="1" dirty="0"/>
          </a:p>
          <a:p>
            <a:pPr marL="0" indent="0">
              <a:buNone/>
            </a:pPr>
            <a:r>
              <a:rPr lang="ru-RU" sz="2000" b="1" dirty="0"/>
              <a:t>5</a:t>
            </a:r>
            <a:r>
              <a:rPr lang="ru-RU" sz="2000" b="1" dirty="0" smtClean="0"/>
              <a:t>. </a:t>
            </a:r>
            <a:r>
              <a:rPr lang="ru-RU" sz="2000" b="1" dirty="0"/>
              <a:t>Срок рассмотрения претензии составляет </a:t>
            </a:r>
            <a:r>
              <a:rPr lang="ru-RU" sz="2000" b="1" u="sng" dirty="0">
                <a:effectLst>
                  <a:outerShdw blurRad="38100" dist="38100" dir="2700000" algn="tl">
                    <a:srgbClr val="000000">
                      <a:alpha val="43137"/>
                    </a:srgbClr>
                  </a:outerShdw>
                </a:effectLst>
              </a:rPr>
              <a:t>30 дней</a:t>
            </a:r>
            <a:r>
              <a:rPr lang="ru-RU" sz="2000" b="1" dirty="0"/>
              <a:t> с момента обращения (ст.12).</a:t>
            </a:r>
          </a:p>
          <a:p>
            <a:pPr marL="0" indent="0">
              <a:buNone/>
            </a:pPr>
            <a:endParaRPr lang="ru-RU" sz="2000" b="1" dirty="0"/>
          </a:p>
          <a:p>
            <a:pPr marL="0" indent="0">
              <a:buNone/>
            </a:pPr>
            <a:endParaRPr lang="ru-RU" sz="2000" b="1" dirty="0"/>
          </a:p>
        </p:txBody>
      </p:sp>
    </p:spTree>
    <p:extLst>
      <p:ext uri="{BB962C8B-B14F-4D97-AF65-F5344CB8AC3E}">
        <p14:creationId xmlns:p14="http://schemas.microsoft.com/office/powerpoint/2010/main" val="104603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9657" y="691555"/>
            <a:ext cx="7326833" cy="914400"/>
          </a:xfrm>
        </p:spPr>
        <p:txBody>
          <a:bodyPr>
            <a:normAutofit fontScale="90000"/>
          </a:bodyPr>
          <a:lstStyle/>
          <a:p>
            <a:pPr algn="ctr"/>
            <a:r>
              <a:rPr lang="ru-RU" sz="3200" b="1" dirty="0" smtClean="0">
                <a:effectLst>
                  <a:outerShdw blurRad="38100" dist="38100" dir="2700000" algn="tl">
                    <a:srgbClr val="000000">
                      <a:alpha val="43137"/>
                    </a:srgbClr>
                  </a:outerShdw>
                </a:effectLst>
              </a:rPr>
              <a:t>ОБЩИЙ АЛГОРИТМ </a:t>
            </a:r>
            <a:r>
              <a:rPr lang="ru-RU" sz="3200" b="1" dirty="0">
                <a:effectLst>
                  <a:outerShdw blurRad="38100" dist="38100" dir="2700000" algn="tl">
                    <a:srgbClr val="000000">
                      <a:alpha val="43137"/>
                    </a:srgbClr>
                  </a:outerShdw>
                </a:effectLst>
              </a:rPr>
              <a:t/>
            </a:r>
            <a:br>
              <a:rPr lang="ru-RU" sz="3200" b="1" dirty="0">
                <a:effectLst>
                  <a:outerShdw blurRad="38100" dist="38100" dir="2700000" algn="tl">
                    <a:srgbClr val="000000">
                      <a:alpha val="43137"/>
                    </a:srgbClr>
                  </a:outerShdw>
                </a:effectLst>
              </a:rPr>
            </a:br>
            <a:r>
              <a:rPr lang="ru-RU" sz="3200" b="1" dirty="0">
                <a:effectLst>
                  <a:outerShdw blurRad="38100" dist="38100" dir="2700000" algn="tl">
                    <a:srgbClr val="000000">
                      <a:alpha val="43137"/>
                    </a:srgbClr>
                  </a:outerShdw>
                </a:effectLst>
              </a:rPr>
              <a:t>РАССМОТРЕНИЯ ПРЕТЕНЗИИ</a:t>
            </a:r>
            <a:endParaRPr lang="ru-RU" sz="32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991545" y="1844824"/>
            <a:ext cx="8478961" cy="4264496"/>
          </a:xfrm>
        </p:spPr>
        <p:txBody>
          <a:bodyPr>
            <a:normAutofit fontScale="92500" lnSpcReduction="10000"/>
          </a:bodyPr>
          <a:lstStyle/>
          <a:p>
            <a:pPr marL="457200" indent="-457200">
              <a:buAutoNum type="arabicPeriod"/>
            </a:pPr>
            <a:r>
              <a:rPr lang="ru-RU" sz="2000" dirty="0">
                <a:effectLst>
                  <a:outerShdw blurRad="38100" dist="38100" dir="2700000" algn="tl">
                    <a:srgbClr val="000000">
                      <a:alpha val="43137"/>
                    </a:srgbClr>
                  </a:outerShdw>
                </a:effectLst>
              </a:rPr>
              <a:t>Изучение требований пациента, обстоятельств произошедшего, оказанной медицинской помощи и медицинской документации.</a:t>
            </a:r>
          </a:p>
          <a:p>
            <a:pPr marL="457200" indent="-457200">
              <a:buAutoNum type="arabicPeriod"/>
            </a:pPr>
            <a:endParaRPr lang="ru-RU" sz="2000" dirty="0">
              <a:effectLst>
                <a:outerShdw blurRad="38100" dist="38100" dir="2700000" algn="tl">
                  <a:srgbClr val="000000">
                    <a:alpha val="43137"/>
                  </a:srgbClr>
                </a:outerShdw>
              </a:effectLst>
            </a:endParaRPr>
          </a:p>
          <a:p>
            <a:pPr marL="0" indent="0">
              <a:buNone/>
            </a:pPr>
            <a:r>
              <a:rPr lang="ru-RU" sz="2000" dirty="0">
                <a:effectLst>
                  <a:outerShdw blurRad="38100" dist="38100" dir="2700000" algn="tl">
                    <a:srgbClr val="000000">
                      <a:alpha val="43137"/>
                    </a:srgbClr>
                  </a:outerShdw>
                </a:effectLst>
              </a:rPr>
              <a:t>2.  </a:t>
            </a:r>
            <a:r>
              <a:rPr lang="ru-RU" sz="2000" dirty="0">
                <a:effectLst>
                  <a:outerShdw blurRad="38100" dist="38100" dir="2700000" algn="tl">
                    <a:srgbClr val="000000">
                      <a:alpha val="43137"/>
                    </a:srgbClr>
                  </a:outerShdw>
                </a:effectLst>
              </a:rPr>
              <a:t>Взятие </a:t>
            </a:r>
            <a:r>
              <a:rPr lang="ru-RU" sz="2000" dirty="0" smtClean="0">
                <a:effectLst>
                  <a:outerShdw blurRad="38100" dist="38100" dir="2700000" algn="tl">
                    <a:srgbClr val="000000">
                      <a:alpha val="43137"/>
                    </a:srgbClr>
                  </a:outerShdw>
                </a:effectLst>
              </a:rPr>
              <a:t>пояснений </a:t>
            </a:r>
            <a:r>
              <a:rPr lang="ru-RU" sz="2000" dirty="0">
                <a:effectLst>
                  <a:outerShdw blurRad="38100" dist="38100" dir="2700000" algn="tl">
                    <a:srgbClr val="000000">
                      <a:alpha val="43137"/>
                    </a:srgbClr>
                  </a:outerShdw>
                </a:effectLst>
              </a:rPr>
              <a:t>у медицинского персонала.</a:t>
            </a:r>
          </a:p>
          <a:p>
            <a:pPr marL="457200" indent="-457200">
              <a:buAutoNum type="arabicPeriod"/>
            </a:pPr>
            <a:endParaRPr lang="ru-RU" sz="2000" dirty="0">
              <a:effectLst>
                <a:outerShdw blurRad="38100" dist="38100" dir="2700000" algn="tl">
                  <a:srgbClr val="000000">
                    <a:alpha val="43137"/>
                  </a:srgbClr>
                </a:outerShdw>
              </a:effectLst>
            </a:endParaRPr>
          </a:p>
          <a:p>
            <a:pPr>
              <a:buNone/>
            </a:pPr>
            <a:r>
              <a:rPr lang="ru-RU" sz="2000" dirty="0">
                <a:effectLst>
                  <a:outerShdw blurRad="38100" dist="38100" dir="2700000" algn="tl">
                    <a:srgbClr val="000000">
                      <a:alpha val="43137"/>
                    </a:srgbClr>
                  </a:outerShdw>
                </a:effectLst>
              </a:rPr>
              <a:t>3. Разбор претензии на заседании врачебной комиссии</a:t>
            </a:r>
          </a:p>
          <a:p>
            <a:pPr>
              <a:buNone/>
            </a:pPr>
            <a:endParaRPr lang="ru-RU" sz="2000" b="1" u="sng" dirty="0">
              <a:solidFill>
                <a:srgbClr val="FF0000"/>
              </a:solidFill>
              <a:effectLst>
                <a:outerShdw blurRad="38100" dist="38100" dir="2700000" algn="tl">
                  <a:srgbClr val="000000">
                    <a:alpha val="43137"/>
                  </a:srgbClr>
                </a:outerShdw>
              </a:effectLst>
            </a:endParaRPr>
          </a:p>
          <a:p>
            <a:pPr>
              <a:buNone/>
            </a:pPr>
            <a:r>
              <a:rPr lang="ru-RU" sz="2000" b="1" u="sng" dirty="0">
                <a:solidFill>
                  <a:srgbClr val="FF0000"/>
                </a:solidFill>
                <a:effectLst>
                  <a:outerShdw blurRad="38100" dist="38100" dir="2700000" algn="tl">
                    <a:srgbClr val="000000">
                      <a:alpha val="43137"/>
                    </a:srgbClr>
                  </a:outerShdw>
                </a:effectLst>
              </a:rPr>
              <a:t>4. Проведение внеплановой проверки внутреннего контроля качества!!!</a:t>
            </a:r>
          </a:p>
          <a:p>
            <a:pPr>
              <a:buNone/>
            </a:pPr>
            <a:endParaRPr lang="ru-RU" sz="2000" dirty="0">
              <a:effectLst>
                <a:outerShdw blurRad="38100" dist="38100" dir="2700000" algn="tl">
                  <a:srgbClr val="000000">
                    <a:alpha val="43137"/>
                  </a:srgbClr>
                </a:outerShdw>
              </a:effectLst>
            </a:endParaRPr>
          </a:p>
          <a:p>
            <a:pPr>
              <a:buNone/>
            </a:pPr>
            <a:r>
              <a:rPr lang="ru-RU" sz="2000" dirty="0">
                <a:effectLst>
                  <a:outerShdw blurRad="38100" dist="38100" dir="2700000" algn="tl">
                    <a:srgbClr val="000000">
                      <a:alpha val="43137"/>
                    </a:srgbClr>
                  </a:outerShdw>
                </a:effectLst>
              </a:rPr>
              <a:t>5</a:t>
            </a:r>
            <a:r>
              <a:rPr lang="ru-RU" sz="2000" dirty="0">
                <a:effectLst>
                  <a:outerShdw blurRad="38100" dist="38100" dir="2700000" algn="tl">
                    <a:srgbClr val="000000">
                      <a:alpha val="43137"/>
                    </a:srgbClr>
                  </a:outerShdw>
                </a:effectLst>
              </a:rPr>
              <a:t>. Подготовка письменного ответа на претензию.</a:t>
            </a:r>
          </a:p>
          <a:p>
            <a:pPr>
              <a:buNone/>
            </a:pPr>
            <a:endParaRPr lang="ru-RU" sz="2000" dirty="0">
              <a:effectLst>
                <a:outerShdw blurRad="38100" dist="38100" dir="2700000" algn="tl">
                  <a:srgbClr val="000000">
                    <a:alpha val="43137"/>
                  </a:srgbClr>
                </a:outerShdw>
              </a:effectLst>
            </a:endParaRPr>
          </a:p>
          <a:p>
            <a:pPr>
              <a:buNone/>
            </a:pPr>
            <a:r>
              <a:rPr lang="ru-RU" sz="2000" dirty="0">
                <a:effectLst>
                  <a:outerShdw blurRad="38100" dist="38100" dir="2700000" algn="tl">
                    <a:srgbClr val="000000">
                      <a:alpha val="43137"/>
                    </a:srgbClr>
                  </a:outerShdw>
                </a:effectLst>
              </a:rPr>
              <a:t>6</a:t>
            </a:r>
            <a:r>
              <a:rPr lang="ru-RU" sz="2000" dirty="0">
                <a:effectLst>
                  <a:outerShdw blurRad="38100" dist="38100" dir="2700000" algn="tl">
                    <a:srgbClr val="000000">
                      <a:alpha val="43137"/>
                    </a:srgbClr>
                  </a:outerShdw>
                </a:effectLst>
              </a:rPr>
              <a:t>. Диалог руководителя медицинской организации и пациента.</a:t>
            </a:r>
            <a:endParaRPr lang="ru-RU" sz="2000" dirty="0">
              <a:effectLst>
                <a:outerShdw blurRad="38100" dist="38100" dir="2700000" algn="tl">
                  <a:srgbClr val="000000">
                    <a:alpha val="43137"/>
                  </a:srgbClr>
                </a:outerShdw>
              </a:effectLst>
            </a:endParaRPr>
          </a:p>
        </p:txBody>
      </p:sp>
      <p:pic>
        <p:nvPicPr>
          <p:cNvPr id="4" name="Picture 4" descr="G:\ФОТО\Для презентаций\Разные люди за работой\lud3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691556"/>
            <a:ext cx="1152128" cy="96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6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effectLst>
                  <a:outerShdw blurRad="38100" dist="38100" dir="2700000" algn="tl">
                    <a:srgbClr val="000000">
                      <a:alpha val="43137"/>
                    </a:srgbClr>
                  </a:outerShdw>
                </a:effectLst>
              </a:rPr>
              <a:t>ОСОБЕННОСТИ РАССМОТРЕНИЯ ПРЕТЕНЗИЙ СВЯЗАННЫХ С НЕНАДЛЕЖАЩИМ ОКАЗАНИЕМ МЕДИЦИНСКОЙ ПОМОЩИ</a:t>
            </a:r>
            <a:endParaRPr lang="ru-RU" sz="28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lnSpcReduction="10000"/>
          </a:bodyPr>
          <a:lstStyle/>
          <a:p>
            <a:pPr marL="0" indent="0">
              <a:buNone/>
            </a:pPr>
            <a:r>
              <a:rPr lang="ru-RU" dirty="0" smtClean="0"/>
              <a:t>1. Анализ выполнения требований актуальной на момент оказания медицинской помощи версии временных методических рекомендаций "Профилактика, диагностика и лечение новой коронавирусной инфекции (COVID-19) </a:t>
            </a:r>
          </a:p>
          <a:p>
            <a:pPr marL="0" indent="0">
              <a:buNone/>
            </a:pPr>
            <a:endParaRPr lang="ru-RU" dirty="0" smtClean="0"/>
          </a:p>
          <a:p>
            <a:pPr marL="0" indent="0">
              <a:buNone/>
            </a:pPr>
            <a:r>
              <a:rPr lang="ru-RU" dirty="0" smtClean="0"/>
              <a:t>2. Анализ выполнения требований Приказа Министерства здравоохранения РФ от 19 марта 2020 г. N 198н </a:t>
            </a:r>
          </a:p>
          <a:p>
            <a:pPr marL="0" indent="0">
              <a:buNone/>
            </a:pPr>
            <a:endParaRPr lang="ru-RU" dirty="0" smtClean="0"/>
          </a:p>
          <a:p>
            <a:pPr marL="0" indent="0">
              <a:buNone/>
            </a:pPr>
            <a:r>
              <a:rPr lang="ru-RU" dirty="0" smtClean="0"/>
              <a:t>3. Анализ выполнения требований регионального законодательства</a:t>
            </a:r>
          </a:p>
        </p:txBody>
      </p:sp>
    </p:spTree>
    <p:extLst>
      <p:ext uri="{BB962C8B-B14F-4D97-AF65-F5344CB8AC3E}">
        <p14:creationId xmlns:p14="http://schemas.microsoft.com/office/powerpoint/2010/main" val="309857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effectLst>
                  <a:outerShdw blurRad="38100" dist="38100" dir="2700000" algn="tl">
                    <a:srgbClr val="000000">
                      <a:alpha val="43137"/>
                    </a:srgbClr>
                  </a:outerShdw>
                </a:effectLst>
              </a:rPr>
              <a:t>ОСОБЕННОСТИ РАССМОТРЕНИЯ ПРЕТЕНЗИЙ О ЗАРАЖЕНИИ ПАЦИЕНТОВ КОРОНОВИРУСНОЙ ИНФЕКЦИЕЙ В МЕДИЦИНСКОЙ ОРГАНИЗАЦИИ</a:t>
            </a:r>
            <a:endParaRPr lang="ru-RU" sz="28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lnSpcReduction="10000"/>
          </a:bodyPr>
          <a:lstStyle/>
          <a:p>
            <a:pPr marL="0" indent="0">
              <a:buNone/>
            </a:pPr>
            <a:r>
              <a:rPr lang="ru-RU" dirty="0" smtClean="0"/>
              <a:t>1. Анализ организации оказания медицинской помощи в конкретном случае</a:t>
            </a:r>
          </a:p>
          <a:p>
            <a:pPr marL="0" indent="0">
              <a:buNone/>
            </a:pPr>
            <a:endParaRPr lang="ru-RU" dirty="0" smtClean="0"/>
          </a:p>
          <a:p>
            <a:pPr marL="0" indent="0">
              <a:buNone/>
            </a:pPr>
            <a:r>
              <a:rPr lang="ru-RU" dirty="0" smtClean="0"/>
              <a:t>2. Анализ соблюдения требований безопасности по охране труда медицинскими работниками</a:t>
            </a:r>
          </a:p>
          <a:p>
            <a:pPr marL="0" indent="0">
              <a:buNone/>
            </a:pPr>
            <a:endParaRPr lang="ru-RU" dirty="0" smtClean="0"/>
          </a:p>
          <a:p>
            <a:pPr marL="0" indent="0">
              <a:buNone/>
            </a:pPr>
            <a:r>
              <a:rPr lang="ru-RU" dirty="0" smtClean="0"/>
              <a:t>3. Анализ распределения потоков пациентов</a:t>
            </a:r>
          </a:p>
          <a:p>
            <a:pPr marL="0" indent="0">
              <a:buNone/>
            </a:pPr>
            <a:endParaRPr lang="ru-RU" dirty="0"/>
          </a:p>
          <a:p>
            <a:pPr marL="0" indent="0">
              <a:buNone/>
            </a:pPr>
            <a:r>
              <a:rPr lang="ru-RU" dirty="0" smtClean="0"/>
              <a:t>4. Анализ заболеваемости коронавирусной инфекцией персонала медицинской организации</a:t>
            </a:r>
          </a:p>
        </p:txBody>
      </p:sp>
    </p:spTree>
    <p:extLst>
      <p:ext uri="{BB962C8B-B14F-4D97-AF65-F5344CB8AC3E}">
        <p14:creationId xmlns:p14="http://schemas.microsoft.com/office/powerpoint/2010/main" val="28148059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720</Words>
  <Application>Microsoft Office PowerPoint</Application>
  <PresentationFormat>Широкоэкранный</PresentationFormat>
  <Paragraphs>94</Paragraphs>
  <Slides>13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Calibri Light</vt:lpstr>
      <vt:lpstr>Тема Office</vt:lpstr>
      <vt:lpstr>Печерей Иван Олегович к.м.н., доцент кафедры судебной медицины и медицинского права МГМСУ</vt:lpstr>
      <vt:lpstr>НОРМАТИВНО-ПРАВОВАЯ БАЗА, РЕГЛАМЕНТИРУЮЩАЯ ПРОЦЕСС ОКАЗАНИЯ МЕДИЦИНСКОЙ ПОМОЩИ ПАЦИЕНТАМ С COVID-19</vt:lpstr>
      <vt:lpstr>Временные методические рекомендации "Профилактика, диагностика и лечение новой коронавирусной инфекции (COVID-19) Версия 11" (утв. Министерством здравоохранения РФ 7 мая 2021 г.)</vt:lpstr>
      <vt:lpstr>Приказ Министерства здравоохранения РФ от 19 марта 2020 г. N 198н "О временном порядке организации работы медицинских организаций в целях реализации мер по профилактике и снижению рисков распространения новой коронавирусной инфекции COVID-19» </vt:lpstr>
      <vt:lpstr>ТИПИЧНЫЕ ЖАЛОБЫ НА ОКАЗАНИЕ МЕДИЦИНСКОЙ ПОМОЩИ ПАЦИЕНТАМ С COVID-19</vt:lpstr>
      <vt:lpstr>Федеральный закон от 02.05.2006 N 59-ФЗ "О порядке рассмотрения обращений граждан Российской Федерации" </vt:lpstr>
      <vt:lpstr>ОБЩИЙ АЛГОРИТМ  РАССМОТРЕНИЯ ПРЕТЕНЗИИ</vt:lpstr>
      <vt:lpstr>ОСОБЕННОСТИ РАССМОТРЕНИЯ ПРЕТЕНЗИЙ СВЯЗАННЫХ С НЕНАДЛЕЖАЩИМ ОКАЗАНИЕМ МЕДИЦИНСКОЙ ПОМОЩИ</vt:lpstr>
      <vt:lpstr>ОСОБЕННОСТИ РАССМОТРЕНИЯ ПРЕТЕНЗИЙ О ЗАРАЖЕНИИ ПАЦИЕНТОВ КОРОНОВИРУСНОЙ ИНФЕКЦИЕЙ В МЕДИЦИНСКОЙ ОРГАНИЗАЦИИ</vt:lpstr>
      <vt:lpstr>ВЫДАЧА МЕДИЦИНСКИХ ДОКУМЕНТОВ ПОСЛЕ СМЕРТИ ПАЦИЕНТА</vt:lpstr>
      <vt:lpstr>ОСНОВНЫЕ ТЕНДЕНЦИИ СУДЕБНОЙ ПРАКТИКИ, СВЯЗАННОЙ С ИСКАМИ ПО ФАКТУ НЕНАДЛЕЖАЩЕГО ОКАЗАНИЯ МЕДИЦИНСКОЙ ПОМОЩИ  ПАЦИЕНТАМ С COVID-19</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Печерей Иван Олегович к.м.н., доцент кафедры судебной медицины и медицинского права МГМСУ</dc:title>
  <dc:creator>medlowpech@mail.ru</dc:creator>
  <cp:lastModifiedBy>medlowpech@mail.ru</cp:lastModifiedBy>
  <cp:revision>17</cp:revision>
  <dcterms:created xsi:type="dcterms:W3CDTF">2021-07-20T05:50:30Z</dcterms:created>
  <dcterms:modified xsi:type="dcterms:W3CDTF">2021-07-20T11:58:07Z</dcterms:modified>
</cp:coreProperties>
</file>