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276" r:id="rId4"/>
    <p:sldId id="277" r:id="rId5"/>
    <p:sldId id="261" r:id="rId6"/>
    <p:sldId id="278" r:id="rId7"/>
    <p:sldId id="279" r:id="rId8"/>
    <p:sldId id="284" r:id="rId9"/>
    <p:sldId id="280" r:id="rId10"/>
    <p:sldId id="282" r:id="rId11"/>
    <p:sldId id="258" r:id="rId12"/>
    <p:sldId id="283" r:id="rId13"/>
    <p:sldId id="273" r:id="rId14"/>
    <p:sldId id="257" r:id="rId15"/>
    <p:sldId id="285" r:id="rId16"/>
    <p:sldId id="259" r:id="rId17"/>
    <p:sldId id="260" r:id="rId18"/>
    <p:sldId id="269" r:id="rId19"/>
    <p:sldId id="270" r:id="rId20"/>
    <p:sldId id="271" r:id="rId21"/>
    <p:sldId id="272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87C"/>
    <a:srgbClr val="CB4D3C"/>
    <a:srgbClr val="F7AB31"/>
    <a:srgbClr val="ABC570"/>
    <a:srgbClr val="20AE97"/>
    <a:srgbClr val="F2A89C"/>
    <a:srgbClr val="E2E583"/>
    <a:srgbClr val="B4EF9C"/>
    <a:srgbClr val="CBEA90"/>
    <a:srgbClr val="DFC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>
      <p:cViewPr>
        <p:scale>
          <a:sx n="70" d="100"/>
          <a:sy n="70" d="100"/>
        </p:scale>
        <p:origin x="60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AF3DA-7B28-4CCC-A07C-673C96F3A934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9FD36-5951-43DA-8BC2-C9903D5E7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378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4bd04853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4bd04853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Пока не пропадет страх не придет умение, пока не придет умение не пропадет страх - всегда нужно с чего то начать.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29039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443162c5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443162c5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highlight>
                  <a:srgbClr val="FFFFFF"/>
                </a:highlight>
              </a:rPr>
              <a:t>Головной мозг по праву считается самой сложной системой человеческого организма: он управляет всей нашей деятельностью. Проследить связь между его работой и психическим поведением человека помогает нейропсихология. Нейропсихология изучением законов, по которым работает мышление. Вовлеченность - это свойство человека или характеристика организационного климата, который удалось достичь в орагнизации. Вовлеченность это характериситка индивидума или индикато. которым меряют корпоративную слаженность. Мне не очень нравиться это слово, кажется немного заеженным. Но это не его вина. С вовлеченностью было много надежд, казалось. что вот вот люди найдут рецепт, как поддерживать вот это состояние.  Кончено, это коментарий к одному из высказываний.. </a:t>
            </a:r>
            <a:r>
              <a:rPr lang="ru" sz="1050">
                <a:solidFill>
                  <a:srgbClr val="202122"/>
                </a:solidFill>
                <a:highlight>
                  <a:srgbClr val="FFFFFF"/>
                </a:highlight>
              </a:rPr>
              <a:t>сотрудник по максимуму использует свой опыт, навыки, время, чтобы быстрее и качественнее выполнить задачу. Кан дал это определение и ве сразу заинтересовались, последователи пытались нащупать определение, которое бы наилучшим способом отражало психологический компонент состояния человека, в котором ему хотелось бы отдаваться работе… Теме всего 20 лет. Может быть вовлеченность можно сравнивать с любовью, химический           неконтролируемый процесс.. Есть работы, где вовлеченность определяется как страсть к работе, “Один шаг вверх от обязательств” Теорерическое осмысление вовлеченности идет. 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highlight>
                  <a:srgbClr val="FFFFFF"/>
                </a:highlight>
              </a:rPr>
              <a:t>  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57042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4bd048537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4bd048537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1678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44cd9b67c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44cd9b67c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Самое сложное оказалось - внутренний настрой. … Трансформация мышления менеджера. Никто не хочет. чтобы про его сотрудников сказали они рядом но не свами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672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A341-36C0-446E-9641-97184B234AC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3168-95B4-4A88-9EE2-EE47EEF6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7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A341-36C0-446E-9641-97184B234AC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3168-95B4-4A88-9EE2-EE47EEF6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9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A341-36C0-446E-9641-97184B234AC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3168-95B4-4A88-9EE2-EE47EEF6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2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89731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A341-36C0-446E-9641-97184B234AC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3168-95B4-4A88-9EE2-EE47EEF6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1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A341-36C0-446E-9641-97184B234AC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3168-95B4-4A88-9EE2-EE47EEF6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6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A341-36C0-446E-9641-97184B234AC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3168-95B4-4A88-9EE2-EE47EEF6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8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A341-36C0-446E-9641-97184B234AC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3168-95B4-4A88-9EE2-EE47EEF6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7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A341-36C0-446E-9641-97184B234AC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3168-95B4-4A88-9EE2-EE47EEF6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6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A341-36C0-446E-9641-97184B234AC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3168-95B4-4A88-9EE2-EE47EEF6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0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A341-36C0-446E-9641-97184B234AC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3168-95B4-4A88-9EE2-EE47EEF6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7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A341-36C0-446E-9641-97184B234AC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3168-95B4-4A88-9EE2-EE47EEF6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9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2A341-36C0-446E-9641-97184B234AC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E3168-95B4-4A88-9EE2-EE47EEF6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7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9229" y="789854"/>
            <a:ext cx="10296698" cy="1205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50" charset="-52"/>
              </a:rPr>
              <a:t>Управление конфликтом в коллективе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69263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75488" y="365760"/>
            <a:ext cx="4590288" cy="54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50" charset="-52"/>
              </a:rPr>
              <a:t>Функции эмоций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581912"/>
            <a:ext cx="4727448" cy="4727448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5715001" y="723208"/>
            <a:ext cx="6476999" cy="6043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93065" algn="l">
              <a:spcBef>
                <a:spcPts val="0"/>
              </a:spcBef>
              <a:buSzPct val="100000"/>
              <a:buAutoNum type="arabicPeriod"/>
            </a:pPr>
            <a:r>
              <a:rPr lang="ru-RU" sz="2800" dirty="0">
                <a:latin typeface="Montserrat SemiBold" panose="020B0604020202020204" charset="-52"/>
              </a:rPr>
              <a:t>Мобилизующая (переключает все системы организма на аварийный режим работы)</a:t>
            </a:r>
          </a:p>
          <a:p>
            <a:pPr marL="457200" lvl="0" indent="-393065" algn="l">
              <a:spcBef>
                <a:spcPts val="0"/>
              </a:spcBef>
              <a:buSzPct val="100000"/>
              <a:buAutoNum type="arabicPeriod"/>
            </a:pPr>
            <a:r>
              <a:rPr lang="ru-RU" sz="2800" dirty="0">
                <a:latin typeface="Montserrat SemiBold" panose="020B0604020202020204" charset="-52"/>
              </a:rPr>
              <a:t>Оценочная (страх возникает раньше, чем появляется </a:t>
            </a:r>
            <a:r>
              <a:rPr lang="ru-RU" sz="2800" dirty="0" smtClean="0">
                <a:latin typeface="Montserrat SemiBold" panose="020B0604020202020204" charset="-52"/>
              </a:rPr>
              <a:t>опасность</a:t>
            </a:r>
            <a:r>
              <a:rPr lang="ru-RU" sz="2800" dirty="0">
                <a:latin typeface="Montserrat SemiBold" panose="020B0604020202020204" charset="-52"/>
              </a:rPr>
              <a:t>, гнев - раньше чем осознание, что нарушены личные границы)</a:t>
            </a:r>
          </a:p>
          <a:p>
            <a:pPr marL="457200" lvl="0" indent="-393065" algn="l">
              <a:spcBef>
                <a:spcPts val="0"/>
              </a:spcBef>
              <a:buSzPct val="100000"/>
              <a:buAutoNum type="arabicPeriod"/>
            </a:pPr>
            <a:r>
              <a:rPr lang="ru-RU" sz="2800" dirty="0">
                <a:latin typeface="Montserrat SemiBold" panose="020B0604020202020204" charset="-52"/>
              </a:rPr>
              <a:t>Функция </a:t>
            </a:r>
            <a:r>
              <a:rPr lang="ru-RU" sz="2800" dirty="0" err="1">
                <a:latin typeface="Montserrat SemiBold" panose="020B0604020202020204" charset="-52"/>
              </a:rPr>
              <a:t>следообразования</a:t>
            </a:r>
            <a:r>
              <a:rPr lang="ru-RU" sz="2800" dirty="0">
                <a:latin typeface="Montserrat SemiBold" panose="020B0604020202020204" charset="-52"/>
              </a:rPr>
              <a:t> (эмоциональное окрашивание опыта)</a:t>
            </a:r>
          </a:p>
          <a:p>
            <a:pPr marL="457200" lvl="0" indent="-393065" algn="l">
              <a:spcBef>
                <a:spcPts val="0"/>
              </a:spcBef>
              <a:buSzPct val="100000"/>
              <a:buAutoNum type="arabicPeriod"/>
            </a:pPr>
            <a:r>
              <a:rPr lang="ru-RU" sz="2800" dirty="0">
                <a:latin typeface="Montserrat SemiBold" panose="020B0604020202020204" charset="-52"/>
              </a:rPr>
              <a:t>Дезорганизации (психосоматические </a:t>
            </a:r>
            <a:r>
              <a:rPr lang="ru-RU" sz="2800" dirty="0" smtClean="0">
                <a:latin typeface="Montserrat SemiBold" panose="020B0604020202020204" charset="-52"/>
              </a:rPr>
              <a:t>заболевания)</a:t>
            </a:r>
          </a:p>
          <a:p>
            <a:pPr marL="457200" lvl="0" indent="-393065" algn="l">
              <a:spcBef>
                <a:spcPts val="0"/>
              </a:spcBef>
              <a:buSzPct val="100000"/>
              <a:buAutoNum type="arabicPeriod"/>
            </a:pPr>
            <a:r>
              <a:rPr lang="ru-RU" sz="2800" dirty="0" smtClean="0">
                <a:latin typeface="Montserrat SemiBold" panose="020B0604020202020204" charset="-52"/>
              </a:rPr>
              <a:t>Коммуникации</a:t>
            </a:r>
          </a:p>
          <a:p>
            <a:pPr marL="457200" lvl="0" indent="-393065" algn="l">
              <a:spcBef>
                <a:spcPts val="0"/>
              </a:spcBef>
              <a:buSzPct val="100000"/>
              <a:buAutoNum type="arabicPeriod"/>
            </a:pPr>
            <a:r>
              <a:rPr lang="ru-RU" sz="2800" dirty="0" smtClean="0">
                <a:latin typeface="Montserrat SemiBold" panose="020B0604020202020204" charset="-52"/>
              </a:rPr>
              <a:t> Компенсация </a:t>
            </a:r>
            <a:r>
              <a:rPr lang="ru-RU" sz="2800" dirty="0">
                <a:latin typeface="Montserrat SemiBold" panose="020B0604020202020204" charset="-52"/>
              </a:rPr>
              <a:t>информационного </a:t>
            </a:r>
            <a:r>
              <a:rPr lang="ru-RU" sz="2800" dirty="0" smtClean="0">
                <a:latin typeface="Montserrat SemiBold" panose="020B0604020202020204" charset="-52"/>
              </a:rPr>
              <a:t>дефицита</a:t>
            </a:r>
          </a:p>
          <a:p>
            <a:pPr marL="457200" lvl="0" indent="-393065" algn="l">
              <a:spcBef>
                <a:spcPts val="0"/>
              </a:spcBef>
              <a:buSzPct val="100000"/>
              <a:buAutoNum type="arabicPeriod"/>
            </a:pPr>
            <a:r>
              <a:rPr lang="ru-RU" sz="2800" dirty="0">
                <a:latin typeface="Montserrat SemiBold" panose="020B0604020202020204" charset="-52"/>
              </a:rPr>
              <a:t> </a:t>
            </a:r>
            <a:r>
              <a:rPr lang="ru-RU" sz="2800" dirty="0" smtClean="0">
                <a:latin typeface="Montserrat SemiBold" panose="020B0604020202020204" charset="-52"/>
              </a:rPr>
              <a:t>Побуждения </a:t>
            </a:r>
            <a:r>
              <a:rPr lang="ru-RU" sz="2800" dirty="0">
                <a:latin typeface="Montserrat SemiBold" panose="020B0604020202020204" charset="-52"/>
              </a:rPr>
              <a:t>и поддержания деятельности</a:t>
            </a:r>
            <a:endParaRPr lang="ru-RU" sz="2800" dirty="0">
              <a:latin typeface="Montserrat Semi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04354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715789" y="0"/>
            <a:ext cx="8476210" cy="54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50" charset="-52"/>
              </a:rPr>
              <a:t>Нейтрализация гнева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50" charset="-52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15789" y="814648"/>
            <a:ext cx="8476210" cy="6043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50" charset="-52"/>
              </a:rPr>
              <a:t>Причины возникновения: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 SemiBold" panose="00000700000000000000" pitchFamily="50" charset="-52"/>
            </a:endParaRP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Угроза потери или несправедливость по отношению к вам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В гневе человек себя еще больше накручивает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Продолжительность гнева 6-7 мин.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Во время вспышки гнева человеку кажется что он ведет себя адекватно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Эмоции обгоняют разум (задним числом понятно, как  нужно было сказать и сделать по-другому)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Есть стимул, есть реакция – мы управляем реакцией, она должна быть адекватна стимулу 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Разрядка через физическое действие (гнев нас к действиям и готовит)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Не выдумывай, не накручивай, не усложняй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Договоритесь с собой (Это нормально…)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Найдите плюсы в ситуации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-52"/>
            </a:endParaRP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-52"/>
            </a:endParaRP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9" r="53884"/>
          <a:stretch/>
        </p:blipFill>
        <p:spPr>
          <a:xfrm>
            <a:off x="-1" y="0"/>
            <a:ext cx="3392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24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75488" y="365760"/>
            <a:ext cx="10991088" cy="54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50" charset="-52"/>
              </a:rPr>
              <a:t>Умение понимать других – залог безопасности и спасение от конфликтов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50" charset="-52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715001" y="723208"/>
            <a:ext cx="6476999" cy="6043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93065" algn="l">
              <a:spcBef>
                <a:spcPts val="0"/>
              </a:spcBef>
              <a:buSzPct val="100000"/>
              <a:buAutoNum type="arabicPeriod"/>
            </a:pPr>
            <a:endParaRPr lang="ru-RU" sz="2800" dirty="0">
              <a:latin typeface="Montserrat SemiBold" panose="020B060402020202020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672" y="1237780"/>
            <a:ext cx="4843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Montserrat SemiBold" panose="020B0604020202020204" charset="-52"/>
              </a:rPr>
              <a:t>Опять этот болван -- мастер </a:t>
            </a:r>
            <a:r>
              <a:rPr lang="ru-RU" i="1" dirty="0" err="1">
                <a:solidFill>
                  <a:srgbClr val="000000"/>
                </a:solidFill>
                <a:latin typeface="Montserrat SemiBold" panose="020B0604020202020204" charset="-52"/>
              </a:rPr>
              <a:t>Кэмпбелл</a:t>
            </a:r>
            <a:r>
              <a:rPr lang="ru-RU" i="1" dirty="0">
                <a:solidFill>
                  <a:srgbClr val="000000"/>
                </a:solidFill>
                <a:latin typeface="Montserrat SemiBold" panose="020B0604020202020204" charset="-52"/>
              </a:rPr>
              <a:t>. В пятый раз за две недели он отправил меня из бригады на замену. Он что-то против меня имеет, с меня достаточно. Почему я должен заниматься всей черной работой?"</a:t>
            </a:r>
            <a:endParaRPr lang="ru-RU" i="1" dirty="0">
              <a:latin typeface="Montserrat SemiBold" panose="020B060402020202020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08904" y="117889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Montserrat SemiBold" panose="020B0604020202020204" charset="-52"/>
              </a:rPr>
              <a:t>Я выбрал Джоунза потому, что он лучше других. Я знаю, что могу доверять ему, и с ним дела в бригаде без бригадира будут в порядке. Я посылаю его на замену, только когда в другой бригаде нет старшего, в другом случае посылаю Смита или еще кого-нибудь. С этим гриппом много народу не работает. Я и не знал, что Джоунз возражает. Мне казалось, ему нравится ответственность"</a:t>
            </a:r>
            <a:endParaRPr lang="ru-RU" i="1" dirty="0">
              <a:latin typeface="Montserrat SemiBold" panose="020B060402020202020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192" y="3959644"/>
            <a:ext cx="71231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Montserrat SemiBold" panose="020B0604020202020204" charset="-52"/>
              </a:rPr>
              <a:t>Межличностное понимание – это компетенция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Montserrat SemiBold" panose="020B0604020202020204" charset="-52"/>
              </a:rPr>
              <a:t>Позволяет обойти «острые углы»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Montserrat SemiBold" panose="020B0604020202020204" charset="-52"/>
              </a:rPr>
              <a:t>Чтобы не брать лишнюю ответственность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Montserrat SemiBold" panose="020B0604020202020204" charset="-52"/>
              </a:rPr>
              <a:t>Своевременно понять потребности другого и вовремя определить время, когда нужна помощь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Montserrat SemiBold" panose="020B0604020202020204" charset="-52"/>
              </a:rPr>
              <a:t>Чтобы давать людям быть собой, понимать ограничения важных вам людей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rgbClr val="000000"/>
              </a:solidFill>
              <a:latin typeface="Montserrat SemiBold" panose="020B0604020202020204" charset="-52"/>
            </a:endParaRPr>
          </a:p>
          <a:p>
            <a:pPr marL="342900" indent="-342900">
              <a:buAutoNum type="arabicPeriod"/>
            </a:pPr>
            <a:endParaRPr lang="ru-RU" dirty="0">
              <a:latin typeface="Montserrat Semi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64246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l="18663" t="23235" r="18132" b="19250"/>
          <a:stretch/>
        </p:blipFill>
        <p:spPr>
          <a:xfrm>
            <a:off x="548640" y="3545753"/>
            <a:ext cx="3549864" cy="270874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15600" y="1769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SzPts val="990"/>
            </a:pPr>
            <a:r>
              <a:rPr lang="ru" sz="3227" dirty="0" smtClean="0">
                <a:latin typeface="Montserrat"/>
                <a:ea typeface="Montserrat"/>
                <a:cs typeface="Montserrat"/>
                <a:sym typeface="Montserrat"/>
              </a:rPr>
              <a:t>Задание для работы в команде</a:t>
            </a:r>
            <a:endParaRPr sz="3227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49368" y="143248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" dirty="0">
                <a:latin typeface="Montserrat"/>
                <a:ea typeface="Montserrat"/>
                <a:cs typeface="Montserrat"/>
                <a:sym typeface="Montserrat"/>
              </a:rPr>
              <a:t>«Как договориться </a:t>
            </a:r>
            <a:r>
              <a:rPr lang="ru" dirty="0" smtClean="0">
                <a:latin typeface="Montserrat"/>
                <a:ea typeface="Montserrat"/>
                <a:cs typeface="Montserrat"/>
                <a:sym typeface="Montserrat"/>
              </a:rPr>
              <a:t>арендатору </a:t>
            </a:r>
            <a:r>
              <a:rPr lang="ru" dirty="0">
                <a:latin typeface="Montserrat"/>
                <a:ea typeface="Montserrat"/>
                <a:cs typeface="Montserrat"/>
                <a:sym typeface="Montserrat"/>
              </a:rPr>
              <a:t>с квартиросъемщиком о ремонте духовки» </a:t>
            </a:r>
            <a:endParaRPr lang="ru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ru" dirty="0" smtClean="0">
                <a:latin typeface="Montserrat"/>
                <a:sym typeface="Montserrat"/>
              </a:rPr>
              <a:t>Выберите в команде, кто будет играть роль арендатора – 1 чел.</a:t>
            </a:r>
          </a:p>
          <a:p>
            <a:r>
              <a:rPr lang="ru" dirty="0" smtClean="0">
                <a:latin typeface="Montserrat"/>
                <a:sym typeface="Montserrat"/>
              </a:rPr>
              <a:t>Выберите в команде, кто будет играть роль квартиросъемщика – 1 чел.</a:t>
            </a:r>
          </a:p>
          <a:p>
            <a:r>
              <a:rPr lang="ru" dirty="0" smtClean="0">
                <a:latin typeface="Montserrat"/>
                <a:sym typeface="Montserrat"/>
              </a:rPr>
              <a:t>Выберите кто будет наблюдателем – 2 чел.</a:t>
            </a:r>
          </a:p>
          <a:p>
            <a:r>
              <a:rPr lang="ru" dirty="0" smtClean="0">
                <a:latin typeface="Montserrat"/>
                <a:sym typeface="Montserrat"/>
              </a:rPr>
              <a:t>Получите чек листы для каждой роли у ведущего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7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942705" y="0"/>
            <a:ext cx="7614458" cy="54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50" charset="-52"/>
              </a:rPr>
              <a:t>12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50" charset="-52"/>
              </a:rPr>
              <a:t>правил кодекса поведения в конфликте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50" charset="-52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942705" y="814648"/>
            <a:ext cx="9249294" cy="6043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Дай партнёру «выпустить пар»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Требуй обоснования его претензий или обвинений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Используй неожиданные приёмы для погашения его агрессии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Свою негативную оценку подавай в виде отражения собственных чувств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Предлагай партнёру сформулировать желаемый конечный результат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Рассматривай проблему конфликта, как задачу из учебника и ищи её решения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Дай партнёру «сохранить своё лицо»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Отражай как это его высказывания, чтобы избежать непонимания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«Сохраняй и своё лицо», удерживайся в позиции «на равных»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Не бойся компромисса и не уходи от извинений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Оформляй принятую договорённость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Не разрушай отношения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1" r="29952"/>
          <a:stretch/>
        </p:blipFill>
        <p:spPr>
          <a:xfrm flipH="1">
            <a:off x="0" y="0"/>
            <a:ext cx="2754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47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715789" y="0"/>
            <a:ext cx="8476210" cy="54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50" charset="-52"/>
              </a:rPr>
              <a:t>11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50" charset="-52"/>
              </a:rPr>
              <a:t>табу в конфликтной ситуации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50" charset="-52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15789" y="814648"/>
            <a:ext cx="8476210" cy="6043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50" charset="-52"/>
              </a:rPr>
              <a:t>Нельзя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Критически оценивать партнёра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Приписывать ему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низменные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или плохие намерения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Демонстрировать знаки превосходства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Обвинять и приписывать только клиенту ответственность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Игнорировать его интересы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Видеть всё только со своей позиции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Уменьшать заслуги партнёра и его вклад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Преувеличивать свои заслуги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Раздражаться, кричать, нападать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Задевать «болевые точки» и уязвимые места партнёра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Обрушивать на партнёра множество претензий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9" r="53884"/>
          <a:stretch/>
        </p:blipFill>
        <p:spPr>
          <a:xfrm>
            <a:off x="-1" y="0"/>
            <a:ext cx="3392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75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785060" y="0"/>
            <a:ext cx="8406940" cy="54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50" charset="-52"/>
              </a:rPr>
              <a:t>Стратегии поведения при переговорах для урегулирования конфликта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50" charset="-52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85060" y="814648"/>
            <a:ext cx="8406939" cy="6043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76" r="2211"/>
          <a:stretch/>
        </p:blipFill>
        <p:spPr>
          <a:xfrm flipH="1">
            <a:off x="0" y="0"/>
            <a:ext cx="3591098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15789" y="814648"/>
            <a:ext cx="8476210" cy="6043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spcAft>
                <a:spcPts val="1200"/>
              </a:spcAft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50" charset="-52"/>
              </a:rPr>
              <a:t>Участник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50" charset="-52"/>
              </a:rPr>
              <a:t>переговоров прежде всего человек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50" charset="-52"/>
              </a:rPr>
              <a:t>(не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50" charset="-52"/>
              </a:rPr>
              <a:t>с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50" charset="-52"/>
              </a:rPr>
              <a:t>абстрактный представитель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50" charset="-52"/>
              </a:rPr>
              <a:t>"другой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50" charset="-52"/>
              </a:rPr>
              <a:t>стороны«. У него есть эмоции, глубокие приверженности, он хочет ощущать себя порядочным человеком и тоже думает, что о нем думают другие, не умеет интерпретировать, что вы имеете в виду.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AutoNum type="arabicPeriod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Каждый участник переговоров преследует двойной интерес: относительно существа дела и взаимоотношений между партнерами (продолжение отношений важнее, чем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краткосрочная выгода в виде сиюминутной победы)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Нужно разделять людей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и проблему (люди делают из замечаний по существу дела необоснованные выводы, относятся к ним как к фактам, указывающим намерения данного человека и его отношение к этим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фактам)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AutoNum type="arabicPeriod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Позиционный торг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 происходит когда благоприятное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решение вопроса вас заботит больше, чем уважение или симпатия другой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стороны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Три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основные категории: восприятие, эмоции и общение. Различные проблемы отношений между людьми попадают в одну из этих трех "корзин".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Вы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имеете дело не только с проблемами других людей, но и со своей собственной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.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AutoNum type="arabicPeriod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Каким бы полезным ни было обращение к объективным фактам, в конечном счете именно реальность в том виде, в котором видит её каждая из сторон, составляет проблему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переговоров (попробуй поставить себя на место оппонента, не делай выводов о намерениях исходя из собственных опасений. Попробуйте понять восприятие друг друга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AutoNum type="arabicPeriod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Обвинять других -- самый легкий метод, особенно в том случае, когда вы чувствуете, что другая сторона действительно ответственна за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что-то. Но это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контр продуктивно,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любое обвинение вынуждает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другую сторону занимать оборонительную позицию и априори не соглашаться с тем, что вы хотите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сообщить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Вовлеките в процесс принятия решения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AutoNum type="arabicPeriod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Эмоции могут быстро завести переговоры в тупик или вообще прекратить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их. Страх вызывает гнев, а гнев- вызывает страх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. Обнаружьте свои эмоции и признайте их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законными. Освободитесь от бремени  невыраженных чувств.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AutoNum type="arabicPeriod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Используйте жесты дружелюбия.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Объяснять, слышать ответы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Говорить о себе, а не о них. Говорите о цели, проводите предварительную работу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-52"/>
            </a:endParaRPr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-52"/>
            </a:endParaRP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AutoNum type="arabicPeriod"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-52"/>
            </a:endParaRP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-52"/>
            </a:endParaRP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-52"/>
            </a:endParaRP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06984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52800" y="4393276"/>
            <a:ext cx="1762298" cy="1762298"/>
          </a:xfrm>
          <a:prstGeom prst="rect">
            <a:avLst/>
          </a:prstGeom>
          <a:solidFill>
            <a:srgbClr val="E2E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rtlCol="0" anchor="ctr"/>
          <a:lstStyle/>
          <a:p>
            <a:pPr algn="ctr">
              <a:spcAft>
                <a:spcPts val="80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50" charset="-52"/>
              </a:rPr>
              <a:t>УХОД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50" charset="-52"/>
              </a:rPr>
              <a:t>Я здесь, но я</a:t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50" charset="-52"/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50" charset="-52"/>
              </a:rPr>
              <a:t>не присутствую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52800" y="2547851"/>
            <a:ext cx="1762298" cy="1762298"/>
          </a:xfrm>
          <a:prstGeom prst="rect">
            <a:avLst/>
          </a:prstGeom>
          <a:solidFill>
            <a:srgbClr val="DFC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214851" y="702426"/>
            <a:ext cx="1762298" cy="1762298"/>
          </a:xfrm>
          <a:prstGeom prst="rect">
            <a:avLst/>
          </a:prstGeom>
          <a:solidFill>
            <a:srgbClr val="DFC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5214851" y="4393276"/>
            <a:ext cx="1762298" cy="1762298"/>
          </a:xfrm>
          <a:prstGeom prst="rect">
            <a:avLst/>
          </a:prstGeom>
          <a:solidFill>
            <a:srgbClr val="DFC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5214851" y="2547851"/>
            <a:ext cx="1762298" cy="1762298"/>
          </a:xfrm>
          <a:prstGeom prst="rect">
            <a:avLst/>
          </a:prstGeom>
          <a:solidFill>
            <a:srgbClr val="CBE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50" charset="-52"/>
              </a:rPr>
              <a:t>КОМПРОМИСС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50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76902" y="2547851"/>
            <a:ext cx="1762298" cy="1762298"/>
          </a:xfrm>
          <a:prstGeom prst="rect">
            <a:avLst/>
          </a:prstGeom>
          <a:solidFill>
            <a:srgbClr val="DFC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3352800" y="702426"/>
            <a:ext cx="1762298" cy="1762298"/>
          </a:xfrm>
          <a:prstGeom prst="rect">
            <a:avLst/>
          </a:prstGeom>
          <a:solidFill>
            <a:srgbClr val="F2A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800"/>
              </a:spcAft>
            </a:pPr>
            <a:r>
              <a:rPr lang="ru-RU" sz="1400" dirty="0" smtClean="0">
                <a:latin typeface="Montserrat SemiBold" panose="00000700000000000000" pitchFamily="50" charset="-52"/>
              </a:rPr>
              <a:t>КОНФРОНТАЦИЯ</a:t>
            </a:r>
          </a:p>
          <a:p>
            <a:pPr algn="ctr">
              <a:spcAft>
                <a:spcPts val="800"/>
              </a:spcAft>
            </a:pPr>
            <a:r>
              <a:rPr lang="ru-RU" sz="1400" dirty="0" smtClean="0">
                <a:latin typeface="Montserrat SemiBold" panose="00000700000000000000" pitchFamily="50" charset="-52"/>
              </a:rPr>
              <a:t>подавление</a:t>
            </a:r>
            <a:endParaRPr lang="ru-RU" sz="1400" dirty="0" smtClean="0">
              <a:latin typeface="Montserrat SemiBold" panose="00000700000000000000" pitchFamily="50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76902" y="702426"/>
            <a:ext cx="1762298" cy="1762298"/>
          </a:xfrm>
          <a:prstGeom prst="rect">
            <a:avLst/>
          </a:prstGeom>
          <a:solidFill>
            <a:srgbClr val="B4E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800"/>
              </a:spcAft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50" charset="-52"/>
              </a:rPr>
              <a:t>СОТРУДНИЧЕСТВО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76902" y="4393276"/>
            <a:ext cx="1762298" cy="1762298"/>
          </a:xfrm>
          <a:prstGeom prst="rect">
            <a:avLst/>
          </a:prstGeom>
          <a:solidFill>
            <a:srgbClr val="F2A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rtlCol="0" anchor="ctr"/>
          <a:lstStyle/>
          <a:p>
            <a:pPr algn="ctr">
              <a:spcAft>
                <a:spcPts val="800"/>
              </a:spcAft>
            </a:pPr>
            <a:r>
              <a:rPr lang="ru-RU" sz="1200" dirty="0" smtClean="0">
                <a:latin typeface="Montserrat SemiBold" panose="00000700000000000000" pitchFamily="50" charset="-52"/>
              </a:rPr>
              <a:t>ПРИСОЕДИНЕНИЕ</a:t>
            </a:r>
          </a:p>
          <a:p>
            <a:pPr algn="ctr"/>
            <a:r>
              <a:rPr lang="ru-RU" sz="1200" dirty="0" smtClean="0">
                <a:latin typeface="Montserrat SemiBold" panose="00000700000000000000" pitchFamily="50" charset="-52"/>
              </a:rPr>
              <a:t>Приспособление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3128682" y="286871"/>
            <a:ext cx="0" cy="5868703"/>
          </a:xfrm>
          <a:prstGeom prst="straightConnector1">
            <a:avLst/>
          </a:prstGeom>
          <a:ln w="31750">
            <a:gradFill>
              <a:gsLst>
                <a:gs pos="0">
                  <a:srgbClr val="E2E583"/>
                </a:gs>
                <a:gs pos="100000">
                  <a:srgbClr val="F2A89C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352800" y="6400800"/>
            <a:ext cx="5818094" cy="14753"/>
          </a:xfrm>
          <a:prstGeom prst="straightConnector1">
            <a:avLst/>
          </a:prstGeom>
          <a:ln w="31750">
            <a:gradFill>
              <a:gsLst>
                <a:gs pos="0">
                  <a:srgbClr val="E2E583"/>
                </a:gs>
                <a:gs pos="100000">
                  <a:srgbClr val="F2A89C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"/>
          <p:cNvSpPr txBox="1">
            <a:spLocks/>
          </p:cNvSpPr>
          <p:nvPr/>
        </p:nvSpPr>
        <p:spPr>
          <a:xfrm>
            <a:off x="1" y="80682"/>
            <a:ext cx="3030070" cy="54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1600" dirty="0" smtClean="0">
                <a:solidFill>
                  <a:srgbClr val="F2A89C"/>
                </a:solidFill>
                <a:latin typeface="Montserrat SemiBold" panose="00000700000000000000" pitchFamily="50" charset="-52"/>
              </a:rPr>
              <a:t>Мои </a:t>
            </a:r>
            <a:r>
              <a:rPr lang="ru-RU" sz="1600" dirty="0" smtClean="0">
                <a:solidFill>
                  <a:srgbClr val="F2A89C"/>
                </a:solidFill>
                <a:latin typeface="Montserrat SemiBold" panose="00000700000000000000" pitchFamily="50" charset="-52"/>
              </a:rPr>
              <a:t>интерес</a:t>
            </a:r>
            <a:endParaRPr lang="en-US" sz="1600" dirty="0">
              <a:solidFill>
                <a:srgbClr val="F2A89C"/>
              </a:solidFill>
              <a:latin typeface="Montserrat SemiBold" panose="00000700000000000000" pitchFamily="50" charset="-52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9161930" y="6126552"/>
            <a:ext cx="3030070" cy="54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rgbClr val="F2A89C"/>
                </a:solidFill>
                <a:latin typeface="Montserrat SemiBold" panose="00000700000000000000" pitchFamily="50" charset="-52"/>
              </a:rPr>
              <a:t>Интерес других</a:t>
            </a:r>
            <a:endParaRPr lang="en-US" sz="1600" dirty="0">
              <a:solidFill>
                <a:srgbClr val="F2A89C"/>
              </a:solidFill>
              <a:latin typeface="Montserrat SemiBold" panose="00000700000000000000" pitchFamily="50" charset="-52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910918" y="80682"/>
            <a:ext cx="3030071" cy="54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rgbClr val="92D050"/>
                </a:solidFill>
                <a:latin typeface="Montserrat SemiBold" panose="00000700000000000000" pitchFamily="50" charset="-52"/>
              </a:rPr>
              <a:t>Ресурс и время !!!</a:t>
            </a:r>
            <a:endParaRPr lang="en-US" sz="1600" dirty="0">
              <a:solidFill>
                <a:srgbClr val="92D050"/>
              </a:solidFill>
              <a:latin typeface="Montserrat SemiBold" panose="000007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20026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5271247" y="0"/>
            <a:ext cx="6920751" cy="54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50" charset="-52"/>
              </a:rPr>
              <a:t>Сотрудничество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50" charset="-52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271247" y="814648"/>
            <a:ext cx="6920751" cy="6043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Вы заботитесь о чувствах Вашего оппонента, рассчитываете на его добрую волю и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вовлечённость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.</a:t>
            </a:r>
          </a:p>
          <a:p>
            <a:pPr algn="l">
              <a:lnSpc>
                <a:spcPct val="10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Необходимо найти общее, единственное решение, каждый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из подходов слишком важен и не допускает компромиссов.</a:t>
            </a:r>
          </a:p>
          <a:p>
            <a:pPr algn="l">
              <a:lnSpc>
                <a:spcPct val="10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У Вас тесные и длительные отношения с другой стороной,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а обсуждаемый вопрос очень важен.</a:t>
            </a:r>
          </a:p>
          <a:p>
            <a:pPr algn="l">
              <a:lnSpc>
                <a:spcPct val="10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У вас есть время для разрешения конфликта и отношения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с партнёром для Вас важны.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6" r="26817"/>
          <a:stretch/>
        </p:blipFill>
        <p:spPr>
          <a:xfrm>
            <a:off x="0" y="0"/>
            <a:ext cx="5011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85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4957483" y="0"/>
            <a:ext cx="7234516" cy="54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50" charset="-52"/>
              </a:rPr>
              <a:t>Приспособление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50" charset="-52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957483" y="814648"/>
            <a:ext cx="7234516" cy="6043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Восстановление спокойствия и стабильности важнее разрешения конфликта.</a:t>
            </a:r>
          </a:p>
          <a:p>
            <a:pPr algn="l">
              <a:lnSpc>
                <a:spcPct val="10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Предмет разногласий для Вас менее существенен,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чем для оппонента, итог немного важнее для него, чем для Вас.</a:t>
            </a:r>
          </a:p>
          <a:p>
            <a:pPr algn="l">
              <a:lnSpc>
                <a:spcPct val="10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Вы оказались неправы и признаёте это.</a:t>
            </a:r>
          </a:p>
          <a:p>
            <a:pPr algn="l">
              <a:lnSpc>
                <a:spcPct val="10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Отстаивание своей точки зрения требует много времени и сил.</a:t>
            </a:r>
          </a:p>
          <a:p>
            <a:pPr algn="l">
              <a:lnSpc>
                <a:spcPct val="10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Вас не особо волнует случившееся.</a:t>
            </a:r>
          </a:p>
          <a:p>
            <a:pPr algn="l">
              <a:lnSpc>
                <a:spcPct val="10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Вам важнее сохранить добрые отношения с оппонентом,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чем отстоять свои интересы.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276067" y="195300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 algn="l">
              <a:spcBef>
                <a:spcPts val="0"/>
              </a:spcBef>
            </a:pPr>
            <a:r>
              <a:rPr lang="ru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20B0604020202020204" charset="-52"/>
              </a:rPr>
              <a:t>Продолжите</a:t>
            </a:r>
            <a:r>
              <a:rPr lang="ru" sz="4000" dirty="0">
                <a:latin typeface="Montserrat" panose="020B0604020202020204" charset="-52"/>
              </a:rPr>
              <a:t>…</a:t>
            </a:r>
            <a:endParaRPr sz="4000" dirty="0">
              <a:latin typeface="Montserrat" panose="020B0604020202020204" charset="-52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701964" y="1331867"/>
            <a:ext cx="10861963" cy="510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" sz="3200" dirty="0">
                <a:latin typeface="Montserrat SemiBold" panose="020B0604020202020204" charset="-52"/>
              </a:rPr>
              <a:t>Конфликт- это..</a:t>
            </a:r>
            <a:endParaRPr sz="3200" dirty="0">
              <a:latin typeface="Montserrat SemiBold" panose="020B0604020202020204" charset="-5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" sz="3200" dirty="0">
                <a:latin typeface="Montserrat SemiBold" panose="020B0604020202020204" charset="-52"/>
              </a:rPr>
              <a:t>Перечислите эмоции, сопровождающие конфликт:</a:t>
            </a:r>
            <a:endParaRPr sz="3200" dirty="0">
              <a:latin typeface="Montserrat SemiBold" panose="020B0604020202020204" charset="-5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" sz="3200" dirty="0">
                <a:latin typeface="Montserrat SemiBold" panose="020B0604020202020204" charset="-52"/>
              </a:rPr>
              <a:t>Что есть положительное к конфликте…</a:t>
            </a:r>
            <a:endParaRPr sz="3200" dirty="0">
              <a:latin typeface="Montserrat SemiBold" panose="020B0604020202020204" charset="-5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" sz="3200" dirty="0">
                <a:latin typeface="Montserrat SemiBold" panose="020B0604020202020204" charset="-52"/>
              </a:rPr>
              <a:t>Был ли опыт, когда конфликт привел к неожиданно хорошему результату…</a:t>
            </a:r>
            <a:endParaRPr sz="3200" dirty="0">
              <a:latin typeface="Montserrat SemiBold" panose="020B0604020202020204" charset="-5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" sz="3200" dirty="0">
                <a:latin typeface="Montserrat SemiBold" panose="020B0604020202020204" charset="-52"/>
              </a:rPr>
              <a:t>Был ли опыт, когда вы преднамеренно шли на конфликт…</a:t>
            </a:r>
            <a:endParaRPr sz="3200" dirty="0">
              <a:latin typeface="Montserrat SemiBold" panose="020B0604020202020204" charset="-5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" sz="3200" dirty="0">
                <a:latin typeface="Montserrat SemiBold" panose="020B0604020202020204" charset="-52"/>
              </a:rPr>
              <a:t>Если бы вам нужно было нарисовать конфликт - какого бы цвета была </a:t>
            </a:r>
            <a:r>
              <a:rPr lang="ru" sz="3200" dirty="0" smtClean="0">
                <a:latin typeface="Montserrat SemiBold" panose="020B0604020202020204" charset="-52"/>
              </a:rPr>
              <a:t>картина...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dirty="0">
              <a:latin typeface="Montserrat Semi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44413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5459505" y="0"/>
            <a:ext cx="6732493" cy="54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50" charset="-52"/>
              </a:rPr>
              <a:t>Уход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50" charset="-52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459505" y="814648"/>
            <a:ext cx="6732493" cy="6043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Источник разногласий несущественен по сравнению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с более важными задачами.</a:t>
            </a:r>
          </a:p>
          <a:p>
            <a:pPr algn="l">
              <a:lnSpc>
                <a:spcPct val="10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Выигрыш не значим и не велик по сравнению с усилиями, затраченными на разрешение конфликта, а отношения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с оппонентом в будущем не важны.</a:t>
            </a:r>
          </a:p>
          <a:p>
            <a:pPr algn="l">
              <a:lnSpc>
                <a:spcPct val="10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Необходимо время, чтобы восстановить спокойствие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и создать условия для трезвой оценки ситуации.</a:t>
            </a:r>
          </a:p>
          <a:p>
            <a:pPr algn="l">
              <a:lnSpc>
                <a:spcPct val="10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Изучение ситуации и поиск информации представляются более предпочтительными, чем немедленное принятие решения.</a:t>
            </a:r>
          </a:p>
          <a:p>
            <a:pPr algn="l">
              <a:lnSpc>
                <a:spcPct val="10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Вы знаете, что не можете решить конфликт в свою пользу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и не хотите этого. Отношения с оппонентом при этом для вас не важны.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3" r="20023"/>
          <a:stretch/>
        </p:blipFill>
        <p:spPr>
          <a:xfrm>
            <a:off x="1" y="0"/>
            <a:ext cx="5172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01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5253319" y="0"/>
            <a:ext cx="6938680" cy="54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50" charset="-52"/>
              </a:rPr>
              <a:t>Компромисс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50" charset="-52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253319" y="814648"/>
            <a:ext cx="6938680" cy="6043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Необходимо принять срочное решение при дефиците времени, а аргументы сторон одинаково убедительны.</a:t>
            </a:r>
          </a:p>
          <a:p>
            <a:pPr algn="l">
              <a:lnSpc>
                <a:spcPct val="10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Сотрудничество или подавление не приводят к успеху,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а он важен для Вас. Вас может устроить временное решение.</a:t>
            </a:r>
          </a:p>
          <a:p>
            <a:pPr algn="l">
              <a:lnSpc>
                <a:spcPct val="10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Ваша позиция имеет для Вас не слишком большое значение, и Вы можете несколько изменить поставленную вначале цель.</a:t>
            </a:r>
          </a:p>
          <a:p>
            <a:pPr algn="l">
              <a:lnSpc>
                <a:spcPct val="10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Компромисс позволит Вам сохранить взаимоотношения,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и Вы предпочитаете получить хоть что-то, чем всё потерять.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39095"/>
          <a:stretch/>
        </p:blipFill>
        <p:spPr>
          <a:xfrm>
            <a:off x="0" y="0"/>
            <a:ext cx="4840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40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врон 3"/>
          <p:cNvSpPr/>
          <p:nvPr/>
        </p:nvSpPr>
        <p:spPr>
          <a:xfrm>
            <a:off x="1147482" y="3290047"/>
            <a:ext cx="3783106" cy="1613647"/>
          </a:xfrm>
          <a:prstGeom prst="chevron">
            <a:avLst>
              <a:gd name="adj" fmla="val 37778"/>
            </a:avLst>
          </a:prstGeom>
          <a:solidFill>
            <a:srgbClr val="20A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Шеврон 32"/>
          <p:cNvSpPr/>
          <p:nvPr/>
        </p:nvSpPr>
        <p:spPr>
          <a:xfrm>
            <a:off x="4320988" y="3290047"/>
            <a:ext cx="3783106" cy="1613647"/>
          </a:xfrm>
          <a:prstGeom prst="chevron">
            <a:avLst>
              <a:gd name="adj" fmla="val 37778"/>
            </a:avLst>
          </a:prstGeom>
          <a:solidFill>
            <a:srgbClr val="ABC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Шеврон 33"/>
          <p:cNvSpPr/>
          <p:nvPr/>
        </p:nvSpPr>
        <p:spPr>
          <a:xfrm>
            <a:off x="7494494" y="3290047"/>
            <a:ext cx="3783106" cy="1613647"/>
          </a:xfrm>
          <a:prstGeom prst="chevron">
            <a:avLst>
              <a:gd name="adj" fmla="val 37778"/>
            </a:avLst>
          </a:prstGeom>
          <a:solidFill>
            <a:srgbClr val="CB4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6248400" y="3290047"/>
            <a:ext cx="1855694" cy="1613647"/>
          </a:xfrm>
          <a:prstGeom prst="homePlate">
            <a:avLst>
              <a:gd name="adj" fmla="val 37778"/>
            </a:avLst>
          </a:prstGeom>
          <a:solidFill>
            <a:srgbClr val="F7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Прямоугольник 34"/>
          <p:cNvSpPr/>
          <p:nvPr/>
        </p:nvSpPr>
        <p:spPr>
          <a:xfrm>
            <a:off x="5069540" y="3866036"/>
            <a:ext cx="1210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КОМП</a:t>
            </a:r>
            <a:endParaRPr lang="en-US" sz="2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230473" y="3866037"/>
            <a:ext cx="1873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РОМИСС</a:t>
            </a:r>
            <a:endParaRPr lang="en-US" sz="2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775012" y="3866036"/>
            <a:ext cx="2931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Montserrat" panose="00000500000000000000" pitchFamily="50" charset="-52"/>
              </a:rPr>
              <a:t>УСТУПКА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104094" y="3866036"/>
            <a:ext cx="2931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Montserrat" panose="00000500000000000000" pitchFamily="50" charset="-52"/>
              </a:rPr>
              <a:t>ПОДАВЛЕНИЕ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45107" y="1371600"/>
            <a:ext cx="3388658" cy="79785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Montserrat" panose="00000500000000000000" pitchFamily="50" charset="-52"/>
              </a:rPr>
              <a:t>АССЕРТИВНОСТЬ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0" name="Прямая соединительная линия 19"/>
          <p:cNvCxnSpPr>
            <a:stCxn id="8" idx="2"/>
          </p:cNvCxnSpPr>
          <p:nvPr/>
        </p:nvCxnSpPr>
        <p:spPr>
          <a:xfrm>
            <a:off x="6239436" y="2169459"/>
            <a:ext cx="0" cy="273423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38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176900"/>
            <a:ext cx="11360800" cy="114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SzPts val="990"/>
            </a:pPr>
            <a:r>
              <a:rPr lang="ru" sz="3227" dirty="0" smtClean="0">
                <a:latin typeface="Montserrat"/>
                <a:ea typeface="Montserrat"/>
                <a:cs typeface="Montserrat"/>
                <a:sym typeface="Montserrat"/>
              </a:rPr>
              <a:t>Как называется?</a:t>
            </a:r>
            <a:endParaRPr sz="3227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992530" y="999381"/>
            <a:ext cx="4000000" cy="2062063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sz="1600" dirty="0" smtClean="0">
                <a:solidFill>
                  <a:srgbClr val="4D5156"/>
                </a:solidFill>
                <a:latin typeface="Roboto Serif"/>
                <a:ea typeface="Roboto Serif"/>
                <a:cs typeface="Roboto Serif"/>
                <a:sym typeface="Roboto Serif"/>
              </a:rPr>
              <a:t>Это утвердительное высказывание в конфликте, подкрепляемое поведением, невербальным жестом, окончательный приговор, который не подлежит дальнейшему </a:t>
            </a:r>
            <a:r>
              <a:rPr lang="ru-RU" sz="1400" dirty="0" smtClean="0">
                <a:solidFill>
                  <a:srgbClr val="4D5156"/>
                </a:solidFill>
                <a:latin typeface="Roboto Serif"/>
                <a:ea typeface="Roboto Serif"/>
                <a:cs typeface="Roboto Serif"/>
                <a:sym typeface="Roboto Serif"/>
              </a:rPr>
              <a:t>обсуждению</a:t>
            </a:r>
            <a:r>
              <a:rPr lang="ru-RU" sz="1200" i="1" dirty="0" smtClean="0">
                <a:solidFill>
                  <a:srgbClr val="4D5156"/>
                </a:solidFill>
                <a:latin typeface="Roboto Serif"/>
                <a:ea typeface="Roboto Serif"/>
                <a:cs typeface="Roboto Serif"/>
                <a:sym typeface="Roboto Serif"/>
              </a:rPr>
              <a:t>…Однозначно, это функция заведующих отвечать за контроль качества медицинской помощи</a:t>
            </a:r>
            <a:endParaRPr sz="1200" i="1" dirty="0">
              <a:solidFill>
                <a:srgbClr val="4D5156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7305106" y="3304513"/>
            <a:ext cx="4475600" cy="492402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sz="1600" dirty="0" smtClean="0">
                <a:solidFill>
                  <a:srgbClr val="4D5156"/>
                </a:solidFill>
                <a:latin typeface="Roboto Serif"/>
                <a:ea typeface="Roboto Serif"/>
                <a:cs typeface="Roboto Serif"/>
                <a:sym typeface="Roboto Serif"/>
              </a:rPr>
              <a:t>Что стоит за категоричной позицией?</a:t>
            </a:r>
            <a:endParaRPr sz="1600" dirty="0">
              <a:solidFill>
                <a:srgbClr val="4D5156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1088882" y="3648468"/>
            <a:ext cx="5099482" cy="1231066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" sz="1600" dirty="0" smtClean="0">
                <a:solidFill>
                  <a:srgbClr val="4D5156"/>
                </a:solidFill>
                <a:latin typeface="Pacifico"/>
                <a:ea typeface="Pacifico"/>
                <a:cs typeface="Pacifico"/>
                <a:sym typeface="Pacifico"/>
              </a:rPr>
              <a:t>Как называются алгоритмы, помогающие стереотипно и  осмысленно действовать в похожих ситуациях. </a:t>
            </a:r>
            <a:r>
              <a:rPr lang="ru-RU" sz="1600" dirty="0" smtClean="0">
                <a:solidFill>
                  <a:srgbClr val="4D5156"/>
                </a:solidFill>
                <a:latin typeface="Pacifico"/>
                <a:ea typeface="Pacifico"/>
                <a:cs typeface="Pacifico"/>
                <a:sym typeface="Pacifico"/>
              </a:rPr>
              <a:t>О</a:t>
            </a:r>
            <a:r>
              <a:rPr lang="ru" sz="1600" dirty="0" smtClean="0">
                <a:solidFill>
                  <a:srgbClr val="4D5156"/>
                </a:solidFill>
                <a:latin typeface="Pacifico"/>
                <a:ea typeface="Pacifico"/>
                <a:cs typeface="Pacifico"/>
                <a:sym typeface="Pacifico"/>
              </a:rPr>
              <a:t>смысленно  регулирующие поведение в определенных ситуациях</a:t>
            </a:r>
            <a:endParaRPr sz="1600" dirty="0">
              <a:solidFill>
                <a:srgbClr val="4D5156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6798200" y="3973064"/>
            <a:ext cx="4057200" cy="2462172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dirty="0" smtClean="0"/>
              <a:t>Почему перечень этих умений выделен как особый блок компетенций? </a:t>
            </a:r>
          </a:p>
          <a:p>
            <a:r>
              <a:rPr lang="ru-RU" dirty="0" smtClean="0"/>
              <a:t>- </a:t>
            </a:r>
            <a:r>
              <a:rPr lang="en-US" dirty="0" smtClean="0"/>
              <a:t>Critical </a:t>
            </a:r>
            <a:r>
              <a:rPr lang="en-US" dirty="0"/>
              <a:t>thinking (</a:t>
            </a:r>
            <a:r>
              <a:rPr lang="ru-RU" dirty="0"/>
              <a:t>Критическое мышление)</a:t>
            </a:r>
          </a:p>
          <a:p>
            <a:r>
              <a:rPr lang="ru-RU" dirty="0" smtClean="0"/>
              <a:t>- </a:t>
            </a:r>
            <a:r>
              <a:rPr lang="en-US" dirty="0" smtClean="0"/>
              <a:t>Communication </a:t>
            </a:r>
            <a:r>
              <a:rPr lang="en-US" dirty="0"/>
              <a:t>(</a:t>
            </a:r>
            <a:r>
              <a:rPr lang="ru-RU" dirty="0"/>
              <a:t>Коммуникацию)</a:t>
            </a:r>
          </a:p>
          <a:p>
            <a:r>
              <a:rPr lang="ru-RU" dirty="0" smtClean="0"/>
              <a:t>- </a:t>
            </a:r>
            <a:r>
              <a:rPr lang="en-US" dirty="0" smtClean="0"/>
              <a:t>Creativity </a:t>
            </a:r>
            <a:r>
              <a:rPr lang="en-US" dirty="0"/>
              <a:t>(</a:t>
            </a:r>
            <a:r>
              <a:rPr lang="ru-RU" dirty="0"/>
              <a:t>Креативность)</a:t>
            </a:r>
          </a:p>
          <a:p>
            <a:r>
              <a:rPr lang="ru-RU" dirty="0" smtClean="0"/>
              <a:t>- </a:t>
            </a:r>
            <a:r>
              <a:rPr lang="en-US" dirty="0" smtClean="0"/>
              <a:t>Collaboration </a:t>
            </a:r>
            <a:r>
              <a:rPr lang="en-US" dirty="0"/>
              <a:t>(</a:t>
            </a:r>
            <a:r>
              <a:rPr lang="ru-RU" dirty="0"/>
              <a:t>Совместную работу)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5520990" y="2285356"/>
            <a:ext cx="4000000" cy="738623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sz="1600" dirty="0" smtClean="0">
                <a:solidFill>
                  <a:srgbClr val="4D5156"/>
                </a:solidFill>
                <a:latin typeface="Pacifico"/>
                <a:ea typeface="Pacifico"/>
                <a:cs typeface="Pacifico"/>
                <a:sym typeface="Pacifico"/>
              </a:rPr>
              <a:t>Как называется способность людей чувствовать эмоции  другого человека?</a:t>
            </a:r>
            <a:endParaRPr sz="1600" dirty="0">
              <a:solidFill>
                <a:srgbClr val="4D5156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  <p:extLst>
      <p:ext uri="{BB962C8B-B14F-4D97-AF65-F5344CB8AC3E}">
        <p14:creationId xmlns:p14="http://schemas.microsoft.com/office/powerpoint/2010/main" val="376125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340075" y="228600"/>
            <a:ext cx="10120661" cy="6851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ru" sz="3600" dirty="0">
                <a:latin typeface="Montserrat SemiBold" panose="020B0604020202020204" charset="-52"/>
              </a:rPr>
              <a:t>Динамика </a:t>
            </a:r>
            <a:r>
              <a:rPr lang="ru" sz="3600" dirty="0" smtClean="0">
                <a:latin typeface="Montserrat SemiBold" panose="020B0604020202020204" charset="-52"/>
              </a:rPr>
              <a:t>конфликта. Где точка «невозврата»?</a:t>
            </a:r>
            <a:endParaRPr sz="3600" dirty="0">
              <a:latin typeface="Montserrat SemiBold" panose="020B0604020202020204" charset="-52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415600" y="1331867"/>
            <a:ext cx="4339280" cy="510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 lnSpcReduction="10000"/>
          </a:bodyPr>
          <a:lstStyle/>
          <a:p>
            <a:pPr marL="609585" indent="-541853">
              <a:spcBef>
                <a:spcPts val="0"/>
              </a:spcBef>
              <a:buSzPts val="2800"/>
              <a:buAutoNum type="arabicPeriod"/>
            </a:pPr>
            <a:r>
              <a:rPr lang="ru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20B0604020202020204" charset="-52"/>
              </a:rPr>
              <a:t>Противоречия 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20B0604020202020204" charset="-52"/>
            </a:endParaRPr>
          </a:p>
          <a:p>
            <a:pPr marL="609585" indent="-541853">
              <a:spcBef>
                <a:spcPts val="0"/>
              </a:spcBef>
              <a:buSzPts val="2800"/>
              <a:buAutoNum type="arabicPeriod"/>
            </a:pPr>
            <a:r>
              <a:rPr lang="ru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20B0604020202020204" charset="-52"/>
              </a:rPr>
              <a:t>Осознание противоречий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20B0604020202020204" charset="-52"/>
            </a:endParaRPr>
          </a:p>
          <a:p>
            <a:pPr marL="609585" indent="-541853">
              <a:spcBef>
                <a:spcPts val="0"/>
              </a:spcBef>
              <a:buSzPts val="2800"/>
              <a:buAutoNum type="arabicPeriod"/>
            </a:pPr>
            <a:r>
              <a:rPr lang="ru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20B0604020202020204" charset="-52"/>
              </a:rPr>
              <a:t>Мобилизация </a:t>
            </a:r>
            <a:r>
              <a:rPr lang="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20B0604020202020204" charset="-52"/>
              </a:rPr>
              <a:t>ресурсов</a:t>
            </a:r>
          </a:p>
          <a:p>
            <a:pPr marL="609585" indent="-541853">
              <a:spcBef>
                <a:spcPts val="0"/>
              </a:spcBef>
              <a:buSzPts val="2800"/>
              <a:buAutoNum type="arabicPeriod"/>
            </a:pPr>
            <a:r>
              <a:rPr lang="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20B0604020202020204" charset="-52"/>
              </a:rPr>
              <a:t>Попытки решить проблему не конфликтным путем</a:t>
            </a:r>
          </a:p>
          <a:p>
            <a:pPr marL="609585" indent="-541853">
              <a:spcBef>
                <a:spcPts val="0"/>
              </a:spcBef>
              <a:buSzPts val="2800"/>
              <a:buAutoNum type="arabicPeriod"/>
            </a:pP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20B0604020202020204" charset="-52"/>
            </a:endParaRPr>
          </a:p>
          <a:p>
            <a:pPr marL="609585" indent="-541853">
              <a:spcBef>
                <a:spcPts val="0"/>
              </a:spcBef>
              <a:buSzPts val="2800"/>
              <a:buAutoNum type="arabicPeriod"/>
            </a:pPr>
            <a:r>
              <a:rPr lang="ru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20B0604020202020204" charset="-52"/>
              </a:rPr>
              <a:t>Инцидент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20B0604020202020204" charset="-52"/>
            </a:endParaRPr>
          </a:p>
          <a:p>
            <a:pPr marL="609585" indent="-541853">
              <a:spcBef>
                <a:spcPts val="0"/>
              </a:spcBef>
              <a:buSzPts val="2800"/>
              <a:buAutoNum type="arabicPeriod"/>
            </a:pPr>
            <a:r>
              <a:rPr lang="ru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20B0604020202020204" charset="-52"/>
              </a:rPr>
              <a:t>Эскалация </a:t>
            </a:r>
            <a:r>
              <a:rPr lang="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20B0604020202020204" charset="-52"/>
              </a:rPr>
              <a:t>конфликта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20B0604020202020204" charset="-52"/>
            </a:endParaRPr>
          </a:p>
          <a:p>
            <a:pPr marL="609585" indent="-541853">
              <a:spcBef>
                <a:spcPts val="0"/>
              </a:spcBef>
              <a:buSzPts val="2800"/>
              <a:buAutoNum type="arabicPeriod"/>
            </a:pPr>
            <a:r>
              <a:rPr lang="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20B0604020202020204" charset="-52"/>
              </a:rPr>
              <a:t>Противостояние (макс.враждебности)</a:t>
            </a:r>
          </a:p>
          <a:p>
            <a:pPr marL="609585" indent="-541853">
              <a:spcBef>
                <a:spcPts val="0"/>
              </a:spcBef>
              <a:buSzPts val="2800"/>
              <a:buAutoNum type="arabicPeriod"/>
            </a:pP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20B0604020202020204" charset="-52"/>
            </a:endParaRPr>
          </a:p>
          <a:p>
            <a:pPr marL="609585" indent="-541853">
              <a:spcBef>
                <a:spcPts val="0"/>
              </a:spcBef>
              <a:buSzPts val="2800"/>
              <a:buAutoNum type="arabicPeriod"/>
            </a:pPr>
            <a:r>
              <a:rPr lang="ru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20B0604020202020204" charset="-52"/>
              </a:rPr>
              <a:t>Завершение (потеря доверия, сохранение враждебности)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20B0604020202020204" charset="-52"/>
            </a:endParaRPr>
          </a:p>
          <a:p>
            <a:pPr marL="609585" indent="-541853">
              <a:spcBef>
                <a:spcPts val="0"/>
              </a:spcBef>
              <a:buSzPts val="2800"/>
              <a:buAutoNum type="arabicPeriod"/>
            </a:pPr>
            <a:r>
              <a:rPr lang="ru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20B0604020202020204" charset="-52"/>
              </a:rPr>
              <a:t>Нормализация отношений (остаточное недоверие) 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20B0604020202020204" charset="-52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 flipV="1">
            <a:off x="4846320" y="1517903"/>
            <a:ext cx="475487" cy="1362456"/>
          </a:xfrm>
          <a:prstGeom prst="rightBrace">
            <a:avLst>
              <a:gd name="adj1" fmla="val 36540"/>
              <a:gd name="adj2" fmla="val 4865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Google Shape;66;p15"/>
          <p:cNvSpPr txBox="1">
            <a:spLocks/>
          </p:cNvSpPr>
          <p:nvPr/>
        </p:nvSpPr>
        <p:spPr>
          <a:xfrm>
            <a:off x="5594827" y="1898904"/>
            <a:ext cx="4963445" cy="6851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3600" dirty="0" smtClean="0">
                <a:latin typeface="Montserrat SemiBold" panose="020B0604020202020204" charset="-52"/>
              </a:rPr>
              <a:t>Латентный период</a:t>
            </a:r>
            <a:endParaRPr lang="ru-RU" sz="3600" dirty="0">
              <a:latin typeface="Montserrat SemiBold" panose="020B0604020202020204" charset="-52"/>
            </a:endParaRPr>
          </a:p>
        </p:txBody>
      </p:sp>
      <p:sp>
        <p:nvSpPr>
          <p:cNvPr id="3" name="Молния 2"/>
          <p:cNvSpPr/>
          <p:nvPr/>
        </p:nvSpPr>
        <p:spPr>
          <a:xfrm>
            <a:off x="10725912" y="2057400"/>
            <a:ext cx="539496" cy="310896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Google Shape;66;p15"/>
          <p:cNvSpPr txBox="1">
            <a:spLocks/>
          </p:cNvSpPr>
          <p:nvPr/>
        </p:nvSpPr>
        <p:spPr>
          <a:xfrm>
            <a:off x="5664931" y="3200400"/>
            <a:ext cx="4963445" cy="10539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3600" dirty="0" smtClean="0">
                <a:latin typeface="Montserrat SemiBold" panose="020B0604020202020204" charset="-52"/>
              </a:rPr>
              <a:t>Спусковой крючок</a:t>
            </a:r>
          </a:p>
          <a:p>
            <a:pPr algn="l">
              <a:spcBef>
                <a:spcPts val="0"/>
              </a:spcBef>
            </a:pPr>
            <a:r>
              <a:rPr lang="ru-RU" sz="1600" i="1" dirty="0" smtClean="0">
                <a:latin typeface="Montserrat SemiBold" panose="020B0604020202020204" charset="-52"/>
              </a:rPr>
              <a:t>(снятие психологического блока на безнравственность)</a:t>
            </a:r>
            <a:endParaRPr lang="ru-RU" sz="1600" i="1" dirty="0">
              <a:latin typeface="Montserrat SemiBold" panose="020B0604020202020204" charset="-52"/>
            </a:endParaRPr>
          </a:p>
        </p:txBody>
      </p:sp>
      <p:sp>
        <p:nvSpPr>
          <p:cNvPr id="8" name="Молния 7"/>
          <p:cNvSpPr/>
          <p:nvPr/>
        </p:nvSpPr>
        <p:spPr>
          <a:xfrm>
            <a:off x="10177272" y="3282696"/>
            <a:ext cx="1362456" cy="1014984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Google Shape;66;p15"/>
          <p:cNvSpPr txBox="1">
            <a:spLocks/>
          </p:cNvSpPr>
          <p:nvPr/>
        </p:nvSpPr>
        <p:spPr>
          <a:xfrm>
            <a:off x="5683219" y="3998976"/>
            <a:ext cx="4963445" cy="6851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3600" dirty="0" smtClean="0">
                <a:latin typeface="Montserrat SemiBold" panose="020B0604020202020204" charset="-52"/>
              </a:rPr>
              <a:t>Негативные эмоции</a:t>
            </a:r>
            <a:endParaRPr lang="ru-RU" sz="3600" dirty="0">
              <a:latin typeface="Montserrat SemiBold" panose="020B0604020202020204" charset="-52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 flipV="1">
            <a:off x="4943856" y="4797551"/>
            <a:ext cx="475487" cy="1362456"/>
          </a:xfrm>
          <a:prstGeom prst="rightBrace">
            <a:avLst>
              <a:gd name="adj1" fmla="val 36540"/>
              <a:gd name="adj2" fmla="val 4865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Google Shape;66;p15"/>
          <p:cNvSpPr txBox="1">
            <a:spLocks/>
          </p:cNvSpPr>
          <p:nvPr/>
        </p:nvSpPr>
        <p:spPr>
          <a:xfrm>
            <a:off x="5710651" y="5178552"/>
            <a:ext cx="4963445" cy="6851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3600" dirty="0" smtClean="0">
                <a:latin typeface="Montserrat SemiBold" panose="020B0604020202020204" charset="-52"/>
              </a:rPr>
              <a:t>Латентный период</a:t>
            </a:r>
            <a:endParaRPr lang="ru-RU" sz="3600" dirty="0">
              <a:latin typeface="Montserrat Semi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1352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0040" y="374904"/>
            <a:ext cx="4590288" cy="54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50" charset="-52"/>
              </a:rPr>
              <a:t>Пирамида конфликта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50" charset="-52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264024" y="475129"/>
            <a:ext cx="9663953" cy="5602940"/>
          </a:xfrm>
          <a:prstGeom prst="triangle">
            <a:avLst/>
          </a:prstGeom>
          <a:gradFill>
            <a:gsLst>
              <a:gs pos="100000">
                <a:srgbClr val="E2E583"/>
              </a:gs>
              <a:gs pos="9000">
                <a:srgbClr val="F2A89C"/>
              </a:gs>
            </a:gsLst>
            <a:lin ang="5400000" scaled="0"/>
          </a:gra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033683" y="1709269"/>
            <a:ext cx="209774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253753" y="2583029"/>
            <a:ext cx="36576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487271" y="3456789"/>
            <a:ext cx="5190564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743200" y="4330549"/>
            <a:ext cx="6678706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981200" y="5204309"/>
            <a:ext cx="8202706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357835" y="1186049"/>
            <a:ext cx="1449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50" charset="-52"/>
              </a:rPr>
              <a:t>Враждебные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50" charset="-52"/>
              </a:rPr>
              <a:t>действия</a:t>
            </a:r>
            <a:endParaRPr lang="en-US" sz="1400" dirty="0">
              <a:latin typeface="Montserrat SemiBold" panose="00000700000000000000" pitchFamily="50" charset="-5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33682" y="1992269"/>
            <a:ext cx="2097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Негативные эмоции</a:t>
            </a:r>
            <a:endParaRPr lang="en-US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087906" y="2866028"/>
            <a:ext cx="3989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Испорченные отношения</a:t>
            </a:r>
            <a:endParaRPr lang="en-US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487271" y="3739787"/>
            <a:ext cx="51905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Противоречия в средствах</a:t>
            </a:r>
            <a:endParaRPr lang="en-US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519082" y="4609063"/>
            <a:ext cx="7126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Противоречия в позициях</a:t>
            </a:r>
            <a:endParaRPr lang="en-US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981200" y="5487301"/>
            <a:ext cx="82027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Противоречия в интересах</a:t>
            </a:r>
            <a:endParaRPr lang="en-US" sz="1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156447" y="6365083"/>
            <a:ext cx="98522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50" charset="-52"/>
              </a:rPr>
              <a:t>ЭТАПЫ ЭСКАЛАЦИИ И РАЗРЕШЕНИЯ КОНФЛИКТА</a:t>
            </a:r>
            <a:endParaRPr lang="en-US" sz="1400" dirty="0">
              <a:latin typeface="Montserrat SemiBold" panose="00000700000000000000" pitchFamily="50" charset="-52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7131424" y="923365"/>
            <a:ext cx="3877235" cy="4500282"/>
          </a:xfrm>
          <a:prstGeom prst="straightConnector1">
            <a:avLst/>
          </a:prstGeom>
          <a:ln w="63500">
            <a:gradFill>
              <a:gsLst>
                <a:gs pos="0">
                  <a:srgbClr val="F2A89C"/>
                </a:gs>
                <a:gs pos="100000">
                  <a:srgbClr val="E2E583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 rot="2962307">
            <a:off x="6324328" y="2854287"/>
            <a:ext cx="5775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50" charset="-52"/>
              </a:rPr>
              <a:t>РАЗРЕШЕНИЯ КОНФЛИКТА</a:t>
            </a:r>
            <a:endParaRPr lang="en-US" sz="1400" dirty="0">
              <a:latin typeface="Montserrat SemiBold" panose="00000700000000000000" pitchFamily="50" charset="-52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1229588" y="923365"/>
            <a:ext cx="3877235" cy="4500282"/>
          </a:xfrm>
          <a:prstGeom prst="straightConnector1">
            <a:avLst/>
          </a:prstGeom>
          <a:ln w="63500">
            <a:gradFill>
              <a:gsLst>
                <a:gs pos="0">
                  <a:srgbClr val="F2A89C"/>
                </a:gs>
                <a:gs pos="100000">
                  <a:srgbClr val="E2E583"/>
                </a:gs>
              </a:gsLst>
              <a:lin ang="5400000" scaled="1"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 rot="18637693" flipH="1">
            <a:off x="131919" y="2854287"/>
            <a:ext cx="5775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50" charset="-52"/>
              </a:rPr>
              <a:t>НАРАСТАНИЕ КОНФЛИКТА</a:t>
            </a:r>
            <a:endParaRPr lang="en-US" sz="1400" dirty="0">
              <a:latin typeface="Montserrat SemiBold" panose="000007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81073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670069" y="27432"/>
            <a:ext cx="8476210" cy="54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50" charset="-52"/>
              </a:rPr>
              <a:t>Динамика конфликта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50" charset="-52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15789" y="814648"/>
            <a:ext cx="8476210" cy="6043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50" charset="-52"/>
              </a:rPr>
              <a:t>Конфликт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 –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это ситуация, в которой  накопленные противоречия в интересах, неосознанных интересах приводят к 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нарушению взаимоотношений.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-52"/>
            </a:endParaRP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Однако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, мы не всегда сознаём свои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интересы или установки. 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Несогласие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с предлагаемыми нами способом мы принимаем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за нарушение наших интересов. И тогда:</a:t>
            </a:r>
          </a:p>
          <a:p>
            <a:pPr marL="54000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Мы замечаем в оппоненте множество отрицательных черт и качеств, приписываем ему враждебные намерения, агрессивность.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Оппонент делает то же самое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. В результате между нами нарушаются отношения</a:t>
            </a:r>
          </a:p>
          <a:p>
            <a:pPr marL="54000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При встрече с ним мы испытываем эмоциональное напряжение, раздражение, гнев, страх и др.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Он чувствует то же самое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3" r="39196"/>
          <a:stretch/>
        </p:blipFill>
        <p:spPr>
          <a:xfrm flipH="1">
            <a:off x="0" y="0"/>
            <a:ext cx="3325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46888" y="137160"/>
            <a:ext cx="10689336" cy="54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50" charset="-52"/>
              </a:rPr>
              <a:t>Функции конфликта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50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53" y="1297212"/>
            <a:ext cx="636835" cy="6368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53" y="2769696"/>
            <a:ext cx="636835" cy="6368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53" y="4260191"/>
            <a:ext cx="636835" cy="6368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353" y="5640755"/>
            <a:ext cx="636835" cy="63683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435608" y="1340346"/>
            <a:ext cx="102595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игнальная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– сигнал о наличии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проблемы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Стимулирующая - 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познание интересов, ценностей, позиций, сталкивающихся в противоборстве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субъектов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Через конфликт запускаются социальные изменения, начинается процесс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развития, модернизации и распада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того, что себя исчерпало. Он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— гарантия прогресса, поскольку предполагают вскрытие и преодоление противоположностей интересов, ценностей, позиции общественных сил.</a:t>
            </a: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Интегративная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Казалось бы, мы имеем дело с парадоксом: конфликт способствует интеграции, объединению людей, а стало быть, установлению равновесия, стабильности в обществе</a:t>
            </a: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Конфликт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— фактор социальной дифференциации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Функция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стимулирования адаптации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вегетативной системы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или ее отдельных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элементов к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изменяющейся среде.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(Например к коллективу с новыми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условиями и новыми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потребностями)</a:t>
            </a:r>
          </a:p>
        </p:txBody>
      </p:sp>
    </p:spTree>
    <p:extLst>
      <p:ext uri="{BB962C8B-B14F-4D97-AF65-F5344CB8AC3E}">
        <p14:creationId xmlns:p14="http://schemas.microsoft.com/office/powerpoint/2010/main" val="3981708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12192000" cy="54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50" charset="-52"/>
              </a:rPr>
              <a:t>Виды эмоциональных переживаний по силе и продолжительности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50" charset="-52"/>
            </a:endParaRPr>
          </a:p>
        </p:txBody>
      </p:sp>
      <p:sp>
        <p:nvSpPr>
          <p:cNvPr id="2" name="Шестиугольник 1"/>
          <p:cNvSpPr/>
          <p:nvPr/>
        </p:nvSpPr>
        <p:spPr>
          <a:xfrm rot="16200000">
            <a:off x="5141261" y="2605948"/>
            <a:ext cx="1909482" cy="1646104"/>
          </a:xfrm>
          <a:prstGeom prst="hexagon">
            <a:avLst/>
          </a:prstGeom>
          <a:solidFill>
            <a:srgbClr val="CB4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Шестиугольник 9"/>
          <p:cNvSpPr/>
          <p:nvPr/>
        </p:nvSpPr>
        <p:spPr>
          <a:xfrm rot="16200000">
            <a:off x="6943167" y="2605948"/>
            <a:ext cx="1909482" cy="1646104"/>
          </a:xfrm>
          <a:prstGeom prst="hexagon">
            <a:avLst/>
          </a:prstGeom>
          <a:solidFill>
            <a:srgbClr val="ABC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Шестиугольник 10"/>
          <p:cNvSpPr/>
          <p:nvPr/>
        </p:nvSpPr>
        <p:spPr>
          <a:xfrm rot="16200000">
            <a:off x="3339355" y="2605948"/>
            <a:ext cx="1909482" cy="1646104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Шестиугольник 11"/>
          <p:cNvSpPr/>
          <p:nvPr/>
        </p:nvSpPr>
        <p:spPr>
          <a:xfrm rot="16200000">
            <a:off x="6042214" y="992301"/>
            <a:ext cx="1909482" cy="1646104"/>
          </a:xfrm>
          <a:prstGeom prst="hexagon">
            <a:avLst/>
          </a:prstGeom>
          <a:solidFill>
            <a:srgbClr val="20A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Шестиугольник 16"/>
          <p:cNvSpPr/>
          <p:nvPr/>
        </p:nvSpPr>
        <p:spPr>
          <a:xfrm rot="16200000">
            <a:off x="4240308" y="992301"/>
            <a:ext cx="1909482" cy="1646104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Шестиугольник 17"/>
          <p:cNvSpPr/>
          <p:nvPr/>
        </p:nvSpPr>
        <p:spPr>
          <a:xfrm rot="16200000">
            <a:off x="6042214" y="4219595"/>
            <a:ext cx="1909482" cy="1646104"/>
          </a:xfrm>
          <a:prstGeom prst="hexagon">
            <a:avLst/>
          </a:prstGeom>
          <a:solidFill>
            <a:srgbClr val="F7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Шестиугольник 18"/>
          <p:cNvSpPr/>
          <p:nvPr/>
        </p:nvSpPr>
        <p:spPr>
          <a:xfrm rot="16200000">
            <a:off x="4240308" y="4219595"/>
            <a:ext cx="1909482" cy="1646104"/>
          </a:xfrm>
          <a:prstGeom prst="hexagon">
            <a:avLst/>
          </a:prstGeom>
          <a:solidFill>
            <a:srgbClr val="55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5272950" y="3244334"/>
            <a:ext cx="1646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tserrat" panose="00000500000000000000" pitchFamily="50" charset="-52"/>
              </a:rPr>
              <a:t>ЭМОЦИИ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74855" y="3276269"/>
            <a:ext cx="16461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ЧУВСТВА</a:t>
            </a:r>
            <a:endParaRPr lang="en-US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73902" y="1665902"/>
            <a:ext cx="16461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АФФЕКТ</a:t>
            </a:r>
            <a:endParaRPr lang="en-US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73902" y="4882787"/>
            <a:ext cx="16461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НАСТРОЕНИЕ</a:t>
            </a:r>
            <a:endParaRPr lang="en-US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8957" y="1122854"/>
            <a:ext cx="35989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Более длительные эмоциональные состояния, проявляющиеся во внешнем поведении, выражают оценочное личностное отношение к складывающимся или возможным ситуациям</a:t>
            </a:r>
            <a:endParaRPr lang="en-US" sz="1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 flipV="1">
            <a:off x="4753561" y="2333884"/>
            <a:ext cx="1038777" cy="673330"/>
          </a:xfrm>
          <a:prstGeom prst="line">
            <a:avLst/>
          </a:prstGeom>
          <a:ln w="15875">
            <a:solidFill>
              <a:srgbClr val="55687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978429" y="2333884"/>
            <a:ext cx="2775133" cy="0"/>
          </a:xfrm>
          <a:prstGeom prst="line">
            <a:avLst/>
          </a:prstGeom>
          <a:ln w="15875">
            <a:solidFill>
              <a:srgbClr val="55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8593090" y="593728"/>
            <a:ext cx="35989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Сильные и относительно кратковременные эмоциональные переживания сопровождающиеся резко выраженными двигательными и физиологическими реакциями</a:t>
            </a:r>
            <a:endParaRPr lang="en-US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7420006" y="2055978"/>
            <a:ext cx="2775133" cy="0"/>
          </a:xfrm>
          <a:prstGeom prst="line">
            <a:avLst/>
          </a:prstGeom>
          <a:ln w="15875">
            <a:solidFill>
              <a:srgbClr val="55687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975808" y="5775385"/>
            <a:ext cx="35989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Общие эмоциональные состояния личности, длительное изменение общего эмоционального тона</a:t>
            </a:r>
            <a:endParaRPr lang="en-US" sz="14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6797856" y="5704613"/>
            <a:ext cx="2775133" cy="0"/>
          </a:xfrm>
          <a:prstGeom prst="line">
            <a:avLst/>
          </a:prstGeom>
          <a:ln w="15875">
            <a:solidFill>
              <a:srgbClr val="55687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9118807" y="3076835"/>
            <a:ext cx="307319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52"/>
              </a:rPr>
              <a:t>Устойчивое эмоциональное отношение человека к определённым объектам и явлениям, отражающим их значение в соответствии с собственной мотивационной системой</a:t>
            </a:r>
            <a:endParaRPr lang="en-US" sz="1400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8387696" y="3028204"/>
            <a:ext cx="2775133" cy="0"/>
          </a:xfrm>
          <a:prstGeom prst="line">
            <a:avLst/>
          </a:prstGeom>
          <a:ln w="15875">
            <a:solidFill>
              <a:srgbClr val="55687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50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75488" y="365760"/>
            <a:ext cx="4590288" cy="54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50" charset="-52"/>
              </a:rPr>
              <a:t>Биологическая ценность эмоций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581912"/>
            <a:ext cx="4727448" cy="4727448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5715001" y="723208"/>
            <a:ext cx="6476999" cy="6043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06400" algn="l">
              <a:spcBef>
                <a:spcPts val="0"/>
              </a:spcBef>
              <a:buSzPts val="2800"/>
              <a:buAutoNum type="arabicPeriod"/>
            </a:pPr>
            <a:r>
              <a:rPr lang="ru-RU" sz="2800" dirty="0">
                <a:latin typeface="Montserrat SemiBold" panose="020B0604020202020204" charset="-52"/>
              </a:rPr>
              <a:t>Понимание друг друга, не используя речь</a:t>
            </a:r>
          </a:p>
          <a:p>
            <a:pPr marL="457200" lvl="0" indent="-406400" algn="l">
              <a:spcBef>
                <a:spcPts val="0"/>
              </a:spcBef>
              <a:buSzPts val="2800"/>
              <a:buAutoNum type="arabicPeriod"/>
            </a:pPr>
            <a:r>
              <a:rPr lang="ru-RU" sz="2800" dirty="0">
                <a:latin typeface="Montserrat SemiBold" panose="020B0604020202020204" charset="-52"/>
              </a:rPr>
              <a:t>Настрой на совместную деятельность</a:t>
            </a:r>
          </a:p>
          <a:p>
            <a:pPr marL="457200" lvl="0" indent="-406400" algn="l">
              <a:spcBef>
                <a:spcPts val="0"/>
              </a:spcBef>
              <a:buSzPts val="2800"/>
              <a:buAutoNum type="arabicPeriod"/>
            </a:pPr>
            <a:r>
              <a:rPr lang="ru-RU" sz="2800" dirty="0">
                <a:latin typeface="Montserrat SemiBold" panose="020B0604020202020204" charset="-52"/>
              </a:rPr>
              <a:t>Безошибочное восприятие мимики (любыми культурами, даже очень далекими, </a:t>
            </a:r>
            <a:r>
              <a:rPr lang="ru-RU" sz="2800" dirty="0" smtClean="0">
                <a:latin typeface="Montserrat SemiBold" panose="020B0604020202020204" charset="-52"/>
              </a:rPr>
              <a:t>«универсальные слезы»)</a:t>
            </a:r>
            <a:endParaRPr lang="ru-RU" sz="2800" dirty="0">
              <a:latin typeface="Montserrat SemiBold" panose="020B0604020202020204" charset="-52"/>
            </a:endParaRPr>
          </a:p>
          <a:p>
            <a:pPr marL="457200" lvl="0" indent="-406400" algn="l">
              <a:spcBef>
                <a:spcPts val="0"/>
              </a:spcBef>
              <a:buSzPts val="2800"/>
              <a:buAutoNum type="arabicPeriod"/>
            </a:pPr>
            <a:r>
              <a:rPr lang="ru-RU" sz="2800" dirty="0">
                <a:latin typeface="Montserrat SemiBold" panose="020B0604020202020204" charset="-52"/>
              </a:rPr>
              <a:t>Определение радости, страха</a:t>
            </a:r>
          </a:p>
          <a:p>
            <a:pPr marL="457200" lvl="0" indent="-406400" algn="l">
              <a:spcBef>
                <a:spcPts val="0"/>
              </a:spcBef>
              <a:buSzPts val="2800"/>
              <a:buAutoNum type="arabicPeriod"/>
            </a:pPr>
            <a:r>
              <a:rPr lang="ru-RU" sz="2800" dirty="0">
                <a:latin typeface="Montserrat SemiBold" panose="020B0604020202020204" charset="-52"/>
              </a:rPr>
              <a:t>Система сигналов о значимости происходящего</a:t>
            </a:r>
            <a:endParaRPr lang="ru-RU" sz="2800" dirty="0">
              <a:latin typeface="Montserrat Semi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477858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1723</Words>
  <Application>Microsoft Office PowerPoint</Application>
  <PresentationFormat>Широкоэкранный</PresentationFormat>
  <Paragraphs>200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Montserrat</vt:lpstr>
      <vt:lpstr>Montserrat SemiBold</vt:lpstr>
      <vt:lpstr>Pacifico</vt:lpstr>
      <vt:lpstr>Roboto Serif</vt:lpstr>
      <vt:lpstr>Тема Office</vt:lpstr>
      <vt:lpstr>Презентация PowerPoint</vt:lpstr>
      <vt:lpstr>Продолжите…</vt:lpstr>
      <vt:lpstr>Как называется?</vt:lpstr>
      <vt:lpstr>Динамика конфликта. Где точка «невозврата»?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для работы в команде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Конфликтология</dc:title>
  <dc:creator>Дмитрий Васов</dc:creator>
  <cp:lastModifiedBy>Windows User</cp:lastModifiedBy>
  <cp:revision>82</cp:revision>
  <dcterms:created xsi:type="dcterms:W3CDTF">2023-05-29T07:53:44Z</dcterms:created>
  <dcterms:modified xsi:type="dcterms:W3CDTF">2023-05-31T05:14:25Z</dcterms:modified>
</cp:coreProperties>
</file>